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402" r:id="rId3"/>
    <p:sldId id="401" r:id="rId4"/>
    <p:sldId id="403" r:id="rId5"/>
    <p:sldId id="404" r:id="rId6"/>
    <p:sldId id="405" r:id="rId7"/>
    <p:sldId id="406" r:id="rId8"/>
    <p:sldId id="407" r:id="rId9"/>
    <p:sldId id="408" r:id="rId10"/>
    <p:sldId id="409" r:id="rId11"/>
    <p:sldId id="410" r:id="rId12"/>
    <p:sldId id="411" r:id="rId13"/>
    <p:sldId id="412" r:id="rId14"/>
    <p:sldId id="413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5Opl/7mLYdZYbiyWCUcvg==" hashData="aiQKo3iaYkii4XjdmSSimBSotN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2F04"/>
    <a:srgbClr val="1B4955"/>
    <a:srgbClr val="002A00"/>
    <a:srgbClr val="13343D"/>
    <a:srgbClr val="561F1E"/>
    <a:srgbClr val="3A1D00"/>
    <a:srgbClr val="542A00"/>
    <a:srgbClr val="003366"/>
    <a:srgbClr val="996600"/>
    <a:srgbClr val="D2E1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49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04/09/2015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04/09/2015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04/09/2015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04/09/2015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04/09/2015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04/09/2015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04/09/2015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04/09/2015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04/09/2015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04/09/2015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04/09/2015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04/09/2015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939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04/09/2015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microsoft.com/office/2007/relationships/hdphoto" Target="../media/hdphoto1.wdp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microsoft.com/office/2007/relationships/hdphoto" Target="../media/hdphoto3.wdp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microsoft.com/office/2007/relationships/hdphoto" Target="../media/hdphoto6.wdp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microsoft.com/office/2007/relationships/hdphoto" Target="../media/hdphoto8.wdp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9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0.wdp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1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01 Mis docu. Backup\Mis imágenes\Fondos para Montajes\Palmeras0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6464" r="51279"/>
          <a:stretch/>
        </p:blipFill>
        <p:spPr bwMode="auto">
          <a:xfrm>
            <a:off x="319265" y="1525459"/>
            <a:ext cx="4141853" cy="33396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01 Mis docu. Backup\Mis imágenes\Fondos para Montajes\Palmeras0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8293"/>
          <a:stretch/>
        </p:blipFill>
        <p:spPr bwMode="auto">
          <a:xfrm>
            <a:off x="319265" y="323598"/>
            <a:ext cx="8501208" cy="9858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7969" y="310565"/>
            <a:ext cx="8408072" cy="98488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5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139700" dist="38100" dir="2700000" algn="tl">
                    <a:srgbClr val="000000"/>
                  </a:outerShdw>
                </a:effectLst>
                <a:latin typeface="Autumn" pitchFamily="2" charset="0"/>
              </a:rPr>
              <a:t>Decálogo de Valores Éticos</a:t>
            </a:r>
            <a:endParaRPr lang="es-ES" sz="5800" b="1" cap="none" spc="0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139700" dist="38100" dir="2700000" algn="tl">
                  <a:srgbClr val="000000"/>
                </a:outerShdw>
              </a:effectLst>
              <a:latin typeface="Autumn" pitchFamily="2" charset="0"/>
            </a:endParaRPr>
          </a:p>
        </p:txBody>
      </p:sp>
      <p:pic>
        <p:nvPicPr>
          <p:cNvPr id="14" name="Picture 2" descr="C:\01 Mis docu. Backup\Mis imágenes\Fondos para Montajes\Palmeras0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379" t="26464"/>
          <a:stretch/>
        </p:blipFill>
        <p:spPr bwMode="auto">
          <a:xfrm>
            <a:off x="4687145" y="1525459"/>
            <a:ext cx="4133328" cy="33396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Danny Malando - Tango bolero 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922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:wipe dir="d"/>
      </p:transition>
    </mc:Choice>
    <mc:Fallback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01 Mis docu. Backup\Mis imágenes\Fondos para Montajes\Arboles pinos en lago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279" b="23012"/>
          <a:stretch/>
        </p:blipFill>
        <p:spPr bwMode="auto">
          <a:xfrm>
            <a:off x="319265" y="339502"/>
            <a:ext cx="4141853" cy="32211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C:\01 Mis docu. Backup\Mis imágenes\Fondos para Montajes\Arboles pinos en lago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379" b="23012"/>
          <a:stretch/>
        </p:blipFill>
        <p:spPr bwMode="auto">
          <a:xfrm>
            <a:off x="4687145" y="339502"/>
            <a:ext cx="4133327" cy="32211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C:\01 Mis docu. Backup\Mis imágenes\Fondos para Montajes\Arboles pinos en lago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6989"/>
          <a:stretch/>
        </p:blipFill>
        <p:spPr bwMode="auto">
          <a:xfrm>
            <a:off x="319265" y="3776664"/>
            <a:ext cx="8501207" cy="10273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67430" y="3788397"/>
            <a:ext cx="82091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03366"/>
                  </a:glow>
                </a:effectLst>
                <a:latin typeface="+mj-lt"/>
              </a:rPr>
              <a:t>1. HONESTIDAD: Actuar con transparencia, rectitud y honradez en todos y cada uno de los actos de la vida, sin contradicciones entre lo que se piensa, se dice o se hace.</a:t>
            </a:r>
          </a:p>
        </p:txBody>
      </p:sp>
    </p:spTree>
    <p:extLst>
      <p:ext uri="{BB962C8B-B14F-4D97-AF65-F5344CB8AC3E}">
        <p14:creationId xmlns:p14="http://schemas.microsoft.com/office/powerpoint/2010/main" val="361469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wipe dir="d"/>
      </p:transition>
    </mc:Choice>
    <mc:Fallback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01 Mis docu. Backup\Mis imágenes\Fondos para Montajes\Arboles otoño0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354" b="34837"/>
          <a:stretch/>
        </p:blipFill>
        <p:spPr bwMode="auto">
          <a:xfrm>
            <a:off x="319265" y="339502"/>
            <a:ext cx="4137590" cy="29092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C:\01 Mis docu. Backup\Mis imágenes\Fondos para Montajes\Arboles otoño0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354" b="34837"/>
          <a:stretch/>
        </p:blipFill>
        <p:spPr bwMode="auto">
          <a:xfrm>
            <a:off x="4687145" y="339502"/>
            <a:ext cx="4137590" cy="29092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C:\01 Mis docu. Backup\Mis imágenes\Fondos para Montajes\Arboles otoño02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0001"/>
          <a:stretch/>
        </p:blipFill>
        <p:spPr bwMode="auto">
          <a:xfrm>
            <a:off x="319265" y="3464738"/>
            <a:ext cx="8505470" cy="13393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67430" y="3480621"/>
            <a:ext cx="82091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3A1D00"/>
                  </a:glow>
                </a:effectLst>
                <a:latin typeface="+mn-lt"/>
              </a:rPr>
              <a:t>2. LA TRANSPARENCIA: Cualidad de las personas que actúan de una manera franca, abierta, mostrándose tal cual son y sin ocultar nada. Es la cualidad moral de un individuo que busca actuar con claridad y se adapta a cierto conjunto de reglas y estándares de conducta.</a:t>
            </a:r>
          </a:p>
        </p:txBody>
      </p:sp>
    </p:spTree>
    <p:extLst>
      <p:ext uri="{BB962C8B-B14F-4D97-AF65-F5344CB8AC3E}">
        <p14:creationId xmlns:p14="http://schemas.microsoft.com/office/powerpoint/2010/main" val="166206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wipe dir="d"/>
      </p:transition>
    </mc:Choice>
    <mc:Fallback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01 Mis docu. Backup\Mis imágenes\Fondos para Montajes\Atardecer oscuro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354" b="27850"/>
          <a:stretch/>
        </p:blipFill>
        <p:spPr bwMode="auto">
          <a:xfrm>
            <a:off x="319264" y="339503"/>
            <a:ext cx="4137591" cy="32211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C:\01 Mis docu. Backup\Mis imágenes\Fondos para Montajes\Atardecer oscuro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354" b="27850"/>
          <a:stretch/>
        </p:blipFill>
        <p:spPr bwMode="auto">
          <a:xfrm>
            <a:off x="4687145" y="339502"/>
            <a:ext cx="4137590" cy="3221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C:\01 Mis docu. Backup\Mis imágenes\Fondos para Montajes\Atardecer oscuro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6989"/>
          <a:stretch/>
        </p:blipFill>
        <p:spPr bwMode="auto">
          <a:xfrm>
            <a:off x="319264" y="3776664"/>
            <a:ext cx="8505471" cy="10273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67430" y="3788397"/>
            <a:ext cx="82091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561F1E"/>
                  </a:glow>
                </a:effectLst>
                <a:latin typeface="+mn-lt"/>
              </a:rPr>
              <a:t>3. RESPETO: Reconocer la legitimidad de los demás tomando en consideración la diversidad de ideas, opiniones y percepciones de las personas, como base de la sana convivencia social.</a:t>
            </a:r>
          </a:p>
        </p:txBody>
      </p:sp>
    </p:spTree>
    <p:extLst>
      <p:ext uri="{BB962C8B-B14F-4D97-AF65-F5344CB8AC3E}">
        <p14:creationId xmlns:p14="http://schemas.microsoft.com/office/powerpoint/2010/main" val="60606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wipe dir="d"/>
      </p:transition>
    </mc:Choice>
    <mc:Fallback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C:\01 Mis docu. Backup\Mis imágenes\Fondos para Montajes\Acuario delfine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" t="83820" r="68" b="186"/>
          <a:stretch/>
        </p:blipFill>
        <p:spPr bwMode="auto">
          <a:xfrm>
            <a:off x="323527" y="4083960"/>
            <a:ext cx="8501207" cy="7200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C:\01 Mis docu. Backup\Mis imágenes\Fondos para Montajes\Acuario delfine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" t="648" r="51377" b="20978"/>
          <a:stretch/>
        </p:blipFill>
        <p:spPr bwMode="auto">
          <a:xfrm>
            <a:off x="323528" y="339501"/>
            <a:ext cx="4133328" cy="35284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C:\01 Mis docu. Backup\Mis imágenes\Fondos para Montajes\Acuario delfine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78" t="648" r="68" b="20978"/>
          <a:stretch/>
        </p:blipFill>
        <p:spPr bwMode="auto">
          <a:xfrm>
            <a:off x="4682882" y="339501"/>
            <a:ext cx="4141852" cy="35284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67430" y="4083960"/>
            <a:ext cx="82091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4. RESPONSABILIDAD. Es la capacidad de toda persona para reconocer y aceptar las consecuencias de un hecho realizado libremente.</a:t>
            </a:r>
          </a:p>
        </p:txBody>
      </p:sp>
    </p:spTree>
    <p:extLst>
      <p:ext uri="{BB962C8B-B14F-4D97-AF65-F5344CB8AC3E}">
        <p14:creationId xmlns:p14="http://schemas.microsoft.com/office/powerpoint/2010/main" val="3647578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wipe dir="d"/>
      </p:transition>
    </mc:Choice>
    <mc:Fallback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01 Mis docu. Backup\Mis imágenes\Fondos para Montajes\Atardecer4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304" b="27851"/>
          <a:stretch/>
        </p:blipFill>
        <p:spPr bwMode="auto">
          <a:xfrm>
            <a:off x="319265" y="339502"/>
            <a:ext cx="4141854" cy="32211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C:\01 Mis docu. Backup\Mis imágenes\Fondos para Montajes\Atardecer4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354" b="27851"/>
          <a:stretch/>
        </p:blipFill>
        <p:spPr bwMode="auto">
          <a:xfrm>
            <a:off x="4687145" y="339502"/>
            <a:ext cx="4137590" cy="32211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C:\01 Mis docu. Backup\Mis imágenes\Fondos para Montajes\Atardecer4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6988"/>
          <a:stretch/>
        </p:blipFill>
        <p:spPr bwMode="auto">
          <a:xfrm>
            <a:off x="319264" y="3776664"/>
            <a:ext cx="8505471" cy="10273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67430" y="3788397"/>
            <a:ext cx="82091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bg2">
                      <a:lumMod val="10000"/>
                    </a:schemeClr>
                  </a:glow>
                </a:effectLst>
                <a:latin typeface="+mj-lt"/>
              </a:rPr>
              <a:t>5. COMPROMISO: Actuar con disponibilidad, conocimiento, responsabilidad, convicción y entrega en el cumplimiento de las funciones y obligaciones que me fueron asignadas.</a:t>
            </a:r>
          </a:p>
        </p:txBody>
      </p:sp>
    </p:spTree>
    <p:extLst>
      <p:ext uri="{BB962C8B-B14F-4D97-AF65-F5344CB8AC3E}">
        <p14:creationId xmlns:p14="http://schemas.microsoft.com/office/powerpoint/2010/main" val="131395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wipe dir="d"/>
      </p:transition>
    </mc:Choice>
    <mc:Fallback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01 Mis docu. Backup\Mis imágenes\Fondos para Montajes\Barco antiguo y lun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6" t="16381" r="51298" b="30046"/>
          <a:stretch/>
        </p:blipFill>
        <p:spPr bwMode="auto">
          <a:xfrm>
            <a:off x="313010" y="339502"/>
            <a:ext cx="4143845" cy="32211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01 Mis docu. Backup\Mis imágenes\Fondos para Montajes\Barco antiguo y lun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353" t="16381" r="104" b="30046"/>
          <a:stretch/>
        </p:blipFill>
        <p:spPr bwMode="auto">
          <a:xfrm>
            <a:off x="4682882" y="339502"/>
            <a:ext cx="4137590" cy="32211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01 Mis docu. Backup\Mis imágenes\Fondos para Montajes\Barco antiguo y lun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6" t="73547" r="104" b="9367"/>
          <a:stretch/>
        </p:blipFill>
        <p:spPr bwMode="auto">
          <a:xfrm>
            <a:off x="313010" y="3776664"/>
            <a:ext cx="8507462" cy="10273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67430" y="3788397"/>
            <a:ext cx="82091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13343D"/>
                  </a:glow>
                </a:effectLst>
                <a:latin typeface="+mj-lt"/>
              </a:rPr>
              <a:t>6. LEALTAD. Es fidelidad al compromiso de defender lo que creemos y en quien creemos en los buenos y malos momentos, tener conciencia de lo que hacemos y decimos para así crear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13343D"/>
                  </a:glow>
                </a:effectLst>
                <a:latin typeface="+mj-lt"/>
              </a:rPr>
              <a:t>lazos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13343D"/>
                  </a:glow>
                </a:effectLst>
                <a:latin typeface="+mj-lt"/>
              </a:rPr>
              <a:t>sinceros de amistad.</a:t>
            </a:r>
          </a:p>
        </p:txBody>
      </p:sp>
    </p:spTree>
    <p:extLst>
      <p:ext uri="{BB962C8B-B14F-4D97-AF65-F5344CB8AC3E}">
        <p14:creationId xmlns:p14="http://schemas.microsoft.com/office/powerpoint/2010/main" val="2454397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wipe dir="d"/>
      </p:transition>
    </mc:Choice>
    <mc:Fallback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01 Mis docu. Backup\Mis imágenes\Fondos para Montajes\Camino96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354" b="27851"/>
          <a:stretch/>
        </p:blipFill>
        <p:spPr bwMode="auto">
          <a:xfrm>
            <a:off x="319264" y="339502"/>
            <a:ext cx="4137591" cy="32211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01 Mis docu. Backup\Mis imágenes\Fondos para Montajes\Camino96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304" b="27851"/>
          <a:stretch/>
        </p:blipFill>
        <p:spPr bwMode="auto">
          <a:xfrm>
            <a:off x="4682882" y="339502"/>
            <a:ext cx="4141853" cy="32211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01 Mis docu. Backup\Mis imágenes\Fondos para Montajes\Camino96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6988"/>
          <a:stretch/>
        </p:blipFill>
        <p:spPr bwMode="auto">
          <a:xfrm>
            <a:off x="319264" y="3776664"/>
            <a:ext cx="8505471" cy="10273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67430" y="3788397"/>
            <a:ext cx="82091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02A00"/>
                  </a:glow>
                </a:effectLst>
                <a:latin typeface="+mj-lt"/>
              </a:rPr>
              <a:t>7. INTEGRIDAD: Ser correcto, intachable, digno y moral en todos los aspectos de la vida: en lo que pienso, expreso y ejecuto, tanto en mi actividad laboral como personal.</a:t>
            </a:r>
          </a:p>
        </p:txBody>
      </p:sp>
    </p:spTree>
    <p:extLst>
      <p:ext uri="{BB962C8B-B14F-4D97-AF65-F5344CB8AC3E}">
        <p14:creationId xmlns:p14="http://schemas.microsoft.com/office/powerpoint/2010/main" val="2768488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wipe dir="d"/>
      </p:transition>
    </mc:Choice>
    <mc:Fallback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01 Mis docu. Backup\Mis imágenes\Fondos para Montajes\Invierno3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" t="321" r="51377" b="28030"/>
          <a:stretch/>
        </p:blipFill>
        <p:spPr bwMode="auto">
          <a:xfrm>
            <a:off x="323528" y="339501"/>
            <a:ext cx="4133327" cy="3221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C:\01 Mis docu. Backup\Mis imágenes\Fondos para Montajes\Invierno3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327" t="321" r="68" b="28030"/>
          <a:stretch/>
        </p:blipFill>
        <p:spPr bwMode="auto">
          <a:xfrm>
            <a:off x="4687145" y="339501"/>
            <a:ext cx="4137590" cy="3221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C:\01 Mis docu. Backup\Mis imágenes\Fondos para Montajes\Invierno3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" t="76775" r="68" b="372"/>
          <a:stretch/>
        </p:blipFill>
        <p:spPr bwMode="auto">
          <a:xfrm>
            <a:off x="323528" y="3776664"/>
            <a:ext cx="8501207" cy="10273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67430" y="3788397"/>
            <a:ext cx="82091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8. EQUIDAD: Dar un tratamiento justo e igualitario a las personas de acuerdo con sus necesidades, independientemente de su estrato socioeconómico, filiación política, raza, sexo, edad o religión.</a:t>
            </a:r>
          </a:p>
        </p:txBody>
      </p:sp>
    </p:spTree>
    <p:extLst>
      <p:ext uri="{BB962C8B-B14F-4D97-AF65-F5344CB8AC3E}">
        <p14:creationId xmlns:p14="http://schemas.microsoft.com/office/powerpoint/2010/main" val="3647578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wipe dir="d"/>
      </p:transition>
    </mc:Choice>
    <mc:Fallback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01 Mis docu. Backup\Mis imágenes\Fondos para Montajes\Con nubes3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890" r="51329" b="29908"/>
          <a:stretch/>
        </p:blipFill>
        <p:spPr bwMode="auto">
          <a:xfrm>
            <a:off x="319265" y="339502"/>
            <a:ext cx="4137590" cy="29138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01 Mis docu. Backup\Mis imágenes\Fondos para Montajes\Con nubes3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379" t="13890" b="29908"/>
          <a:stretch/>
        </p:blipFill>
        <p:spPr bwMode="auto">
          <a:xfrm>
            <a:off x="4687144" y="339502"/>
            <a:ext cx="4133327" cy="29138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01 Mis docu. Backup\Mis imágenes\Fondos para Montajes\Con nubes3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4258" b="1"/>
          <a:stretch/>
        </p:blipFill>
        <p:spPr bwMode="auto">
          <a:xfrm>
            <a:off x="319264" y="3469380"/>
            <a:ext cx="8501207" cy="13346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67429" y="3480621"/>
            <a:ext cx="82091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1B4955"/>
                  </a:glow>
                </a:effectLst>
                <a:latin typeface="+mj-lt"/>
              </a:rPr>
              <a:t>9. TOLERANCIA. Es el grado de aceptación de una persona, es respetar la integridad del otro, de un elemento o regla contrarios a mi pensamiento; es la capacidad de un individuo de aceptar una cosa con la que no se está de acuerdo o una actitud de una persona o de un grupo que son diferentes.</a:t>
            </a:r>
          </a:p>
        </p:txBody>
      </p:sp>
    </p:spTree>
    <p:extLst>
      <p:ext uri="{BB962C8B-B14F-4D97-AF65-F5344CB8AC3E}">
        <p14:creationId xmlns:p14="http://schemas.microsoft.com/office/powerpoint/2010/main" val="131395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wipe dir="d"/>
      </p:transition>
    </mc:Choice>
    <mc:Fallback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01 Mis docu. Backup\Mis imágenes\Fondos para Montajes\Mar y cielo08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329" b="27850"/>
          <a:stretch/>
        </p:blipFill>
        <p:spPr bwMode="auto">
          <a:xfrm>
            <a:off x="319265" y="339502"/>
            <a:ext cx="4137590" cy="32211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01 Mis docu. Backup\Mis imágenes\Fondos para Montajes\Mar y cielo08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329" b="27850"/>
          <a:stretch/>
        </p:blipFill>
        <p:spPr bwMode="auto">
          <a:xfrm>
            <a:off x="4682881" y="339502"/>
            <a:ext cx="4137591" cy="32211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01 Mis docu. Backup\Mis imágenes\Fondos para Montajes\Mar y cielo08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6989"/>
          <a:stretch/>
        </p:blipFill>
        <p:spPr bwMode="auto">
          <a:xfrm>
            <a:off x="319265" y="3776664"/>
            <a:ext cx="8501208" cy="10273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67430" y="3795920"/>
            <a:ext cx="82091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642F04"/>
                  </a:glow>
                </a:effectLst>
                <a:latin typeface="+mj-lt"/>
              </a:rPr>
              <a:t>10. SOLIDARIDAD. La solidaridad implica trabajar juntos por ideales comunes, propiciar la conciliación de los intereses y responsabilidades colectivas e institucionales.</a:t>
            </a:r>
          </a:p>
        </p:txBody>
      </p:sp>
    </p:spTree>
    <p:extLst>
      <p:ext uri="{BB962C8B-B14F-4D97-AF65-F5344CB8AC3E}">
        <p14:creationId xmlns:p14="http://schemas.microsoft.com/office/powerpoint/2010/main" val="2454397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wipe dir="d"/>
      </p:transition>
    </mc:Choice>
    <mc:Fallback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01 Mis docu. Backup\Mis imágenes\Fondos para Montajes\Otoño rio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279" b="25694"/>
          <a:stretch/>
        </p:blipFill>
        <p:spPr bwMode="auto">
          <a:xfrm>
            <a:off x="319265" y="339502"/>
            <a:ext cx="4141853" cy="33173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01 Mis docu. Backup\Mis imágenes\Fondos para Montajes\Otoño rio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379" b="25694"/>
          <a:stretch/>
        </p:blipFill>
        <p:spPr bwMode="auto">
          <a:xfrm>
            <a:off x="4687145" y="339502"/>
            <a:ext cx="4133328" cy="33173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01 Mis docu. Backup\Mis imágenes\Fondos para Montajes\Otoño rio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9145"/>
          <a:stretch/>
        </p:blipFill>
        <p:spPr bwMode="auto">
          <a:xfrm>
            <a:off x="319265" y="3872914"/>
            <a:ext cx="8501208" cy="9310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CuadroTexto"/>
          <p:cNvSpPr txBox="1"/>
          <p:nvPr/>
        </p:nvSpPr>
        <p:spPr>
          <a:xfrm>
            <a:off x="2661240" y="3859578"/>
            <a:ext cx="384996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>
                <a:solidFill>
                  <a:schemeClr val="bg1"/>
                </a:solidFill>
                <a:effectLst>
                  <a:glow rad="88900">
                    <a:schemeClr val="tx2">
                      <a:lumMod val="75000"/>
                    </a:schemeClr>
                  </a:glow>
                </a:effectLst>
                <a:latin typeface="+mj-lt"/>
              </a:rPr>
              <a:t>Texto: Adaptación libre varias fuentes de </a:t>
            </a:r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chemeClr val="tx2">
                      <a:lumMod val="75000"/>
                    </a:schemeClr>
                  </a:glow>
                </a:effectLst>
                <a:latin typeface="+mj-lt"/>
              </a:rPr>
              <a:t>Internet</a:t>
            </a:r>
            <a:endParaRPr lang="es-CO" sz="1400" b="1" dirty="0">
              <a:solidFill>
                <a:schemeClr val="bg1"/>
              </a:solidFill>
              <a:effectLst>
                <a:glow rad="88900">
                  <a:schemeClr val="tx2">
                    <a:lumMod val="75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chemeClr val="tx2">
                      <a:lumMod val="75000"/>
                    </a:schemeClr>
                  </a:glow>
                </a:effectLst>
                <a:latin typeface="+mj-lt"/>
              </a:rPr>
              <a:t>Música: Colocar</a:t>
            </a:r>
            <a:endParaRPr lang="es-CO" sz="1400" b="1" dirty="0">
              <a:solidFill>
                <a:schemeClr val="bg1"/>
              </a:solidFill>
              <a:effectLst>
                <a:glow rad="88900">
                  <a:schemeClr val="tx2">
                    <a:lumMod val="75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chemeClr val="tx2">
                      <a:lumMod val="75000"/>
                    </a:schemeClr>
                  </a:glow>
                </a:effectLst>
                <a:latin typeface="+mj-lt"/>
              </a:rPr>
              <a:t>Realización general: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88900">
                    <a:schemeClr val="tx2">
                      <a:lumMod val="75000"/>
                    </a:schemeClr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chemeClr val="tx2">
                      <a:lumMod val="75000"/>
                    </a:schemeClr>
                  </a:glow>
                </a:effectLst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effectLst>
                <a:glow rad="88900">
                  <a:schemeClr val="tx2">
                    <a:lumMod val="75000"/>
                  </a:schemeClr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68488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wipe dir="d"/>
      </p:transition>
    </mc:Choice>
    <mc:Fallback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4990</TotalTime>
  <Words>416</Words>
  <Application>Microsoft Office PowerPoint</Application>
  <PresentationFormat>Presentación en pantalla (16:9)</PresentationFormat>
  <Paragraphs>23</Paragraphs>
  <Slides>13</Slides>
  <Notes>6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277</cp:revision>
  <dcterms:created xsi:type="dcterms:W3CDTF">2013-05-29T02:56:16Z</dcterms:created>
  <dcterms:modified xsi:type="dcterms:W3CDTF">2015-09-04T23:58:41Z</dcterms:modified>
</cp:coreProperties>
</file>