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36" r:id="rId3"/>
    <p:sldId id="384" r:id="rId4"/>
    <p:sldId id="385" r:id="rId5"/>
    <p:sldId id="370" r:id="rId6"/>
    <p:sldId id="386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25" r:id="rId15"/>
    <p:sldId id="379" r:id="rId16"/>
    <p:sldId id="387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wXPpaIYCOt/WlNGkN2UzQ==" hashData="/DTMy8xeGAaFeWgx5K5Cjz9tm7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267E"/>
    <a:srgbClr val="803D06"/>
    <a:srgbClr val="500028"/>
    <a:srgbClr val="74003A"/>
    <a:srgbClr val="993300"/>
    <a:srgbClr val="660066"/>
    <a:srgbClr val="502800"/>
    <a:srgbClr val="002E00"/>
    <a:srgbClr val="500000"/>
    <a:srgbClr val="4800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6" autoAdjust="0"/>
    <p:restoredTop sz="94660"/>
  </p:normalViewPr>
  <p:slideViewPr>
    <p:cSldViewPr>
      <p:cViewPr varScale="1">
        <p:scale>
          <a:sx n="95" d="100"/>
          <a:sy n="95" d="100"/>
        </p:scale>
        <p:origin x="-90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11/09/2014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FD8E6-C0D1-4F4D-9D3F-90AE6419EC82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549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3AC3541-5133-4351-B89C-4A35E19AE519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6969" y="968911"/>
            <a:ext cx="2670731" cy="3200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3600" b="1" dirty="0" smtClean="0">
                <a:solidFill>
                  <a:schemeClr val="bg1"/>
                </a:solidFill>
                <a:effectLst>
                  <a:glow rad="127000">
                    <a:srgbClr val="74003A"/>
                  </a:glow>
                </a:effectLst>
                <a:latin typeface="Arial Rounded MT Bold" panose="020F0704030504030204" pitchFamily="34" charset="0"/>
              </a:rPr>
              <a:t>Decálogo</a:t>
            </a:r>
          </a:p>
          <a:p>
            <a:pPr algn="ctr"/>
            <a:r>
              <a:rPr lang="es-CO" sz="3600" b="1" dirty="0" smtClean="0">
                <a:solidFill>
                  <a:schemeClr val="bg1"/>
                </a:solidFill>
                <a:effectLst>
                  <a:glow rad="127000">
                    <a:srgbClr val="74003A"/>
                  </a:glow>
                </a:effectLst>
                <a:latin typeface="Arial Rounded MT Bold" panose="020F0704030504030204" pitchFamily="34" charset="0"/>
              </a:rPr>
              <a:t>De los</a:t>
            </a:r>
          </a:p>
          <a:p>
            <a:pPr algn="ctr"/>
            <a:r>
              <a:rPr lang="es-CO" sz="3600" b="1" dirty="0" smtClean="0">
                <a:solidFill>
                  <a:schemeClr val="bg1"/>
                </a:solidFill>
                <a:effectLst>
                  <a:glow rad="127000">
                    <a:srgbClr val="74003A"/>
                  </a:glow>
                </a:effectLst>
                <a:latin typeface="Arial Rounded MT Bold" panose="020F0704030504030204" pitchFamily="34" charset="0"/>
              </a:rPr>
              <a:t>Valores</a:t>
            </a:r>
          </a:p>
          <a:p>
            <a:pPr algn="ctr"/>
            <a:r>
              <a:rPr lang="es-CO" sz="3600" b="1" dirty="0" smtClean="0">
                <a:solidFill>
                  <a:schemeClr val="bg1"/>
                </a:solidFill>
                <a:effectLst>
                  <a:glow rad="127000">
                    <a:srgbClr val="74003A"/>
                  </a:glow>
                </a:effectLst>
                <a:latin typeface="Arial Rounded MT Bold" panose="020F0704030504030204" pitchFamily="34" charset="0"/>
              </a:rPr>
              <a:t>Personales</a:t>
            </a:r>
          </a:p>
          <a:p>
            <a:pPr algn="ctr"/>
            <a:endParaRPr lang="es-CO" sz="3600" b="1" dirty="0">
              <a:solidFill>
                <a:schemeClr val="bg1"/>
              </a:solidFill>
              <a:effectLst>
                <a:glow rad="127000">
                  <a:srgbClr val="74003A"/>
                </a:glow>
              </a:effectLst>
              <a:latin typeface="Arial Rounded MT Bold" panose="020F0704030504030204" pitchFamily="34" charset="0"/>
            </a:endParaRPr>
          </a:p>
          <a:p>
            <a:pPr algn="ctr"/>
            <a:r>
              <a:rPr lang="es-CO" sz="2200" b="1" i="1" dirty="0" smtClean="0">
                <a:solidFill>
                  <a:schemeClr val="bg1"/>
                </a:solidFill>
                <a:effectLst>
                  <a:glow rad="127000">
                    <a:srgbClr val="74003A"/>
                  </a:glow>
                </a:effectLst>
                <a:latin typeface="Arial Rounded MT Bold" panose="020F0704030504030204" pitchFamily="34" charset="0"/>
              </a:rPr>
              <a:t>-Definiciones-</a:t>
            </a:r>
            <a:endParaRPr lang="es-CO" sz="2200" b="1" i="1" dirty="0">
              <a:solidFill>
                <a:schemeClr val="bg1"/>
              </a:solidFill>
              <a:effectLst>
                <a:glow rad="127000">
                  <a:srgbClr val="74003A"/>
                </a:glo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Al Marconi - Redemption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Winter Snow Forest HD LWP - screensho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3660" y="992465"/>
            <a:ext cx="48966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502800"/>
                  </a:glow>
                </a:effectLst>
                <a:latin typeface="+mj-lt"/>
              </a:rPr>
              <a:t>1- Amor: Es un concepto universal relativo a la afinidad entre seres, definido de diversas formas según las diferentes ideologías y puntos de vista (artístico, científico, filosófico, religioso). De manera habitual, y fundamentalmente en Occidente, se interpreta como un sentimiento relacionado con el afecto y el apego, y resultante y productor de una serie de actitudes, emociones y experiencias…</a:t>
            </a:r>
          </a:p>
        </p:txBody>
      </p:sp>
    </p:spTree>
    <p:extLst>
      <p:ext uri="{BB962C8B-B14F-4D97-AF65-F5344CB8AC3E}">
        <p14:creationId xmlns:p14="http://schemas.microsoft.com/office/powerpoint/2010/main" val="314680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18" descr="Winter Snow Forest HD LWP - screensho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133285" y="1294820"/>
            <a:ext cx="48966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502800"/>
                  </a:glow>
                </a:effectLst>
                <a:latin typeface="+mj-lt"/>
              </a:rPr>
              <a:t>En el contexto filosófico, el amor es una virtud que representa todo el afecto, la bondad y la compasión del ser humano. También puede describirse como acciones dirigidas hacia otros y basadas en la compasión, o bien como acciones dirigidas hacia otros (o hacia uno mismo) y basadas en el afecto.</a:t>
            </a:r>
          </a:p>
        </p:txBody>
      </p:sp>
    </p:spTree>
    <p:extLst>
      <p:ext uri="{BB962C8B-B14F-4D97-AF65-F5344CB8AC3E}">
        <p14:creationId xmlns:p14="http://schemas.microsoft.com/office/powerpoint/2010/main" val="188990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51650" y="686591"/>
            <a:ext cx="50407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500000"/>
                  </a:glow>
                </a:effectLst>
                <a:latin typeface="+mj-lt"/>
              </a:rPr>
              <a:t>2- Disciplina: La disciplina es un valor difícil de adquirir, es quizás la base y el fundamento de una buena vida. Cuando tenemos disciplina, podemos enfocarnos en lograr nuestros sueños y metas fácilmente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500000"/>
                  </a:glow>
                </a:effectLst>
                <a:latin typeface="+mj-lt"/>
              </a:rPr>
              <a:t>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14300">
                  <a:srgbClr val="500000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500000"/>
                  </a:glow>
                </a:effectLst>
                <a:latin typeface="+mj-lt"/>
              </a:rPr>
              <a:t>La disciplina es, básicamente, la capacidad de pasar a la acción aunque no tengamos motivación. Se trata de un recurso personal y como tal podemos desarrollarlo al igual que cualquier otro de nuestros recursos, características o habilidades.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056285" y="1752337"/>
            <a:ext cx="50407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500000"/>
                  </a:glow>
                </a:effectLst>
                <a:latin typeface="+mj-lt"/>
              </a:rPr>
              <a:t>El ser humano en la vida familiar y social, sea cual fuere su actividad, debe someterse a reglas que debe cumplir, porque son fundamentales para el orden o subordinación entre los miembros de un grupo.</a:t>
            </a:r>
          </a:p>
        </p:txBody>
      </p:sp>
    </p:spTree>
    <p:extLst>
      <p:ext uri="{BB962C8B-B14F-4D97-AF65-F5344CB8AC3E}">
        <p14:creationId xmlns:p14="http://schemas.microsoft.com/office/powerpoint/2010/main" val="40196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3660" y="1453100"/>
            <a:ext cx="4896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3- Justicia: Es una disposición estable y uniforme hacia el bien; es poner efectivamente a disposición del otro los bienes adecuados para satisfacer sus necesidades físicas, morales y espirituales; recursos que son fundamentales para alcanzar la liberación.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85160" y="1446463"/>
            <a:ext cx="49686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002E00"/>
                  </a:glow>
                </a:effectLst>
                <a:latin typeface="+mj-lt"/>
              </a:rPr>
              <a:t>4- Responsabilidad: La persona responsable es aquella que actúa conscientemente siendo él la causa directa o indirecta de un hecho ocurrido. Está obligado a responder por alguna cosa o alguna persona. También es el que cumple con sus obligaciones o que pone cuidado y atención en lo que hace o decide.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05295" y="1607962"/>
            <a:ext cx="47526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502800"/>
                  </a:glow>
                </a:effectLst>
                <a:latin typeface="+mj-lt"/>
              </a:rPr>
              <a:t>5- Compromiso: El compromiso ético es una aspiración del ser humano hacia niveles de comportamiento que eleven la calidad de vida en el ejercicio de los valores; este acuerdo conlleva un cambio de actitud consigo mismo y con los demás.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51650" y="545845"/>
            <a:ext cx="50407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660066"/>
                  </a:glow>
                </a:effectLst>
                <a:latin typeface="+mj-lt"/>
              </a:rPr>
              <a:t>6- Humildad: "La humildad es la base y fundamento de todas las virtudes, ya que sin ella no hay alguna que lo sea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660066"/>
                  </a:glow>
                </a:effectLst>
                <a:latin typeface="+mj-lt"/>
              </a:rPr>
              <a:t>”.</a:t>
            </a:r>
          </a:p>
          <a:p>
            <a:pPr algn="ctr"/>
            <a:endParaRPr lang="es-CO" sz="2000" b="1" dirty="0">
              <a:solidFill>
                <a:schemeClr val="bg1"/>
              </a:solidFill>
              <a:effectLst>
                <a:glow rad="114300">
                  <a:srgbClr val="660066"/>
                </a:glow>
              </a:effectLst>
              <a:latin typeface="+mj-lt"/>
            </a:endParaRPr>
          </a:p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660066"/>
                  </a:glow>
                </a:effectLst>
                <a:latin typeface="+mj-lt"/>
              </a:rPr>
              <a:t>Consiste en aceptarnos con nuestras habilidades y nuestros defectos, sin vanagloriarnos por ellos. Del mismo modo, la humildad es opuesta a la soberbia. Una persona humilde no es pretenciosa, interesada, ni egoísta como lo es una persona soberbia, quien se siente auto-suficiente y generalmente hace las cosas por conveniencia.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129482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993300"/>
                  </a:glow>
                </a:effectLst>
                <a:latin typeface="+mj-lt"/>
              </a:rPr>
              <a:t>7- Integridad: La armonía del cuerpo físico es el resultado de la unión de las partes que lo integran; de esta manera el modo de ser o de comportarse de un individuo con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rgbClr val="993300"/>
                  </a:glow>
                </a:effectLst>
                <a:latin typeface="+mj-lt"/>
              </a:rPr>
              <a:t>integridad,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993300"/>
                  </a:glow>
                </a:effectLst>
                <a:latin typeface="+mj-lt"/>
              </a:rPr>
              <a:t>es la unión de valores como la rectitud y la honestidad que lo guían a ser mejor. La persona íntegra debe ser incorruptible.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80480" y="987530"/>
            <a:ext cx="480635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500028"/>
                  </a:glow>
                </a:effectLst>
                <a:latin typeface="+mj-lt"/>
              </a:rPr>
              <a:t>8- Honestidad: La honestidad u honradez es el valor de decir la verdad, ser decente, recatado, razonable, justo u honrado. Desde un punto de vista filosófico es una cualidad humana que consiste en actuar de acuerdo como se piensa y se siente. Se refiere a la cualidad con la cual se designa a aquella persona que se muestra, tanto en su obrar como en su manera de pensar, como justa, recta e íntegra.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3660" y="1597120"/>
            <a:ext cx="4896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803D06"/>
                  </a:glow>
                </a:effectLst>
                <a:latin typeface="+mj-lt"/>
              </a:rPr>
              <a:t>9- Solidaridad: Es sinónimo de responsabilidad, generosidad, desprendimiento, cooperación y participación. La Solidaridad en Comunidad puede ser ejemplificada cuando se ofrece ayuda a los demás.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10285" y="1294820"/>
            <a:ext cx="47343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accent2">
                      <a:lumMod val="50000"/>
                    </a:schemeClr>
                  </a:glow>
                </a:effectLst>
                <a:latin typeface="+mj-lt"/>
              </a:rPr>
              <a:t>10- Tolerancia: La tolerancia es la expresión más clara del respeto por los demás, y como tal es un valor fundamental para la convivencia pacífica entre las personas. Tiene que ver con el reconocimiento de los otros como seres humanos, con derecho a ser aceptados en su individualidad y su diferencia.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472600" y="1198969"/>
            <a:ext cx="2223173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Textos: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Autores desconocidos</a:t>
            </a:r>
          </a:p>
          <a:p>
            <a:pPr algn="ctr"/>
            <a:endParaRPr lang="es-CO" sz="1300" b="1" dirty="0">
              <a:solidFill>
                <a:schemeClr val="bg1"/>
              </a:solidFill>
              <a:effectLst>
                <a:glow rad="88900">
                  <a:srgbClr val="480024"/>
                </a:glo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300" b="1" dirty="0" err="1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Redemption</a:t>
            </a:r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 - </a:t>
            </a:r>
            <a:r>
              <a:rPr lang="es-CO" sz="1300" b="1" i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Al Marconi</a:t>
            </a:r>
          </a:p>
          <a:p>
            <a:pPr algn="ctr"/>
            <a:endParaRPr lang="es-CO" sz="1300" b="1" dirty="0">
              <a:solidFill>
                <a:schemeClr val="bg1"/>
              </a:solidFill>
              <a:effectLst>
                <a:glow rad="88900">
                  <a:srgbClr val="480024"/>
                </a:glow>
              </a:effectLst>
              <a:latin typeface="+mj-lt"/>
            </a:endParaRPr>
          </a:p>
          <a:p>
            <a:pPr algn="ctr"/>
            <a:endParaRPr lang="es-CO" sz="1300" b="1" dirty="0" smtClean="0">
              <a:solidFill>
                <a:schemeClr val="bg1"/>
              </a:solidFill>
              <a:effectLst>
                <a:glow rad="88900">
                  <a:srgbClr val="480024"/>
                </a:glow>
              </a:effectLst>
              <a:latin typeface="+mj-lt"/>
            </a:endParaRPr>
          </a:p>
          <a:p>
            <a:pPr algn="ctr"/>
            <a:endParaRPr lang="es-CO" sz="1300" b="1" dirty="0">
              <a:solidFill>
                <a:schemeClr val="bg1"/>
              </a:solidFill>
              <a:effectLst>
                <a:glow rad="88900">
                  <a:srgbClr val="480024"/>
                </a:glow>
              </a:effectLst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effectLst>
                  <a:glow rad="88900">
                    <a:srgbClr val="480024"/>
                  </a:glow>
                </a:effectLst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effectLst>
                <a:glow rad="88900">
                  <a:srgbClr val="480024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4570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4456</TotalTime>
  <Words>790</Words>
  <Application>Microsoft Office PowerPoint</Application>
  <PresentationFormat>Presentación en pantalla (16:9)</PresentationFormat>
  <Paragraphs>61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235</cp:revision>
  <dcterms:created xsi:type="dcterms:W3CDTF">2013-05-29T02:56:16Z</dcterms:created>
  <dcterms:modified xsi:type="dcterms:W3CDTF">2014-09-11T14:38:19Z</dcterms:modified>
</cp:coreProperties>
</file>