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4"/>
  </p:notesMasterIdLst>
  <p:sldIdLst>
    <p:sldId id="272" r:id="rId3"/>
    <p:sldId id="273" r:id="rId4"/>
    <p:sldId id="274" r:id="rId5"/>
    <p:sldId id="275" r:id="rId6"/>
    <p:sldId id="277" r:id="rId7"/>
    <p:sldId id="276" r:id="rId8"/>
    <p:sldId id="280" r:id="rId9"/>
    <p:sldId id="279" r:id="rId10"/>
    <p:sldId id="281" r:id="rId11"/>
    <p:sldId id="282" r:id="rId12"/>
    <p:sldId id="283" r:id="rId13"/>
    <p:sldId id="284" r:id="rId14"/>
    <p:sldId id="286" r:id="rId15"/>
    <p:sldId id="288" r:id="rId16"/>
    <p:sldId id="289" r:id="rId17"/>
    <p:sldId id="290" r:id="rId18"/>
    <p:sldId id="291" r:id="rId19"/>
    <p:sldId id="292" r:id="rId20"/>
    <p:sldId id="293" r:id="rId21"/>
    <p:sldId id="294" r:id="rId22"/>
    <p:sldId id="295" r:id="rId23"/>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IWL5XytujfpsT6sz+olVew==" hashData="sBhNAUblravLsFTK4+WBsMKnCw4="/>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21100"/>
    <a:srgbClr val="100800"/>
    <a:srgbClr val="663300"/>
    <a:srgbClr val="9933FF"/>
    <a:srgbClr val="540054"/>
    <a:srgbClr val="9900FF"/>
    <a:srgbClr val="CC3300"/>
    <a:srgbClr val="A50021"/>
    <a:srgbClr val="000066"/>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61" autoAdjust="0"/>
    <p:restoredTop sz="97869" autoAdjust="0"/>
  </p:normalViewPr>
  <p:slideViewPr>
    <p:cSldViewPr>
      <p:cViewPr varScale="1">
        <p:scale>
          <a:sx n="91" d="100"/>
          <a:sy n="91" d="100"/>
        </p:scale>
        <p:origin x="-108" y="-186"/>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01/07/2016</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01/07/2016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01/07/2016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01/07/2016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01/07/2016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01/07/2016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01/07/2016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01/07/2016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01/07/2016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01/07/2016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01/07/2016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01/07/2016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2030247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01/07/2016</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ma"/><Relationship Id="rId1" Type="http://schemas.microsoft.com/office/2007/relationships/media" Target="../media/media1.wm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hyperlink" Target="https://vk.com/mispps" TargetMode="External"/><Relationship Id="rId3" Type="http://schemas.openxmlformats.org/officeDocument/2006/relationships/image" Target="../media/image23.png"/><Relationship Id="rId7" Type="http://schemas.openxmlformats.org/officeDocument/2006/relationships/hyperlink" Target="https://www.facebook.com/mispps" TargetMode="External"/><Relationship Id="rId12" Type="http://schemas.openxmlformats.org/officeDocument/2006/relationships/image" Target="../media/image2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5.png"/><Relationship Id="rId11" Type="http://schemas.openxmlformats.org/officeDocument/2006/relationships/hyperlink" Target="https://plus.google.com/+Mispps/" TargetMode="External"/><Relationship Id="rId5" Type="http://schemas.openxmlformats.org/officeDocument/2006/relationships/image" Target="../media/image24.png"/><Relationship Id="rId10" Type="http://schemas.openxmlformats.org/officeDocument/2006/relationships/image" Target="../media/image2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3" name="Picture 5" descr="C:\01 Mis docu. Backup\Mis imágenes\00 Para el mensaje haciendo\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2717744" y="267494"/>
            <a:ext cx="3708515" cy="1754326"/>
          </a:xfrm>
          <a:prstGeom prst="rect">
            <a:avLst/>
          </a:prstGeom>
          <a:noFill/>
        </p:spPr>
        <p:txBody>
          <a:bodyPr wrap="none" lIns="91440" tIns="45720" rIns="91440" bIns="45720">
            <a:spAutoFit/>
            <a:scene3d>
              <a:camera prst="orthographicFront"/>
              <a:lightRig rig="threePt" dir="t"/>
            </a:scene3d>
            <a:sp3d extrusionH="57150">
              <a:bevelT w="38100" h="38100" prst="angle"/>
            </a:sp3d>
          </a:bodyPr>
          <a:lstStyle/>
          <a:p>
            <a:pPr algn="ctr"/>
            <a:r>
              <a:rPr lang="es-E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innerShdw blurRad="190500">
                    <a:prstClr val="black"/>
                  </a:innerShdw>
                </a:effectLst>
              </a:rPr>
              <a:t>Decálogo de</a:t>
            </a:r>
          </a:p>
          <a:p>
            <a:pPr algn="ctr"/>
            <a:r>
              <a:rPr lang="es-ES"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innerShdw blurRad="190500">
                    <a:prstClr val="black"/>
                  </a:innerShdw>
                </a:effectLst>
              </a:rPr>
              <a:t>La Vida</a:t>
            </a:r>
            <a:endParaRPr lang="es-E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innerShdw blurRad="190500">
                  <a:prstClr val="black"/>
                </a:innerShdw>
              </a:effectLst>
            </a:endParaRPr>
          </a:p>
        </p:txBody>
      </p:sp>
      <p:pic>
        <p:nvPicPr>
          <p:cNvPr id="2" name="CORDILLERAS (Musica Instrumental Andina)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226695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repeatCount="indefinite" fill="remove" display="0">
                  <p:stCondLst>
                    <p:cond delay="indefinite"/>
                  </p:stCondLst>
                  <p:endCondLst>
                    <p:cond evt="onStopAudio" delay="0">
                      <p:tgtEl>
                        <p:sldTgt/>
                      </p:tgtEl>
                    </p:cond>
                  </p:endCondLst>
                </p:cTn>
                <p:tgtEl>
                  <p:spTgt spid="2"/>
                </p:tgtEl>
              </p:cMediaNode>
            </p:audio>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01 Mis docu. Backup\Mis imágenes\00 Para el mensaje haciendo\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18302" y="228578"/>
            <a:ext cx="7082090" cy="1015663"/>
          </a:xfrm>
          <a:prstGeom prst="rect">
            <a:avLst/>
          </a:prstGeom>
        </p:spPr>
        <p:txBody>
          <a:bodyPr wrap="square">
            <a:spAutoFit/>
          </a:bodyPr>
          <a:lstStyle/>
          <a:p>
            <a:pPr algn="ctr"/>
            <a:r>
              <a:rPr lang="es-CO" sz="2000" b="1" dirty="0">
                <a:latin typeface="+mj-lt"/>
              </a:rPr>
              <a:t>1.- CUIDA TU PRESENTACIÓN TODOS LOS DÍAS</a:t>
            </a:r>
            <a:r>
              <a:rPr lang="es-CO" sz="2000" b="1" dirty="0" smtClean="0">
                <a:latin typeface="+mj-lt"/>
              </a:rPr>
              <a:t>.</a:t>
            </a:r>
          </a:p>
          <a:p>
            <a:pPr algn="ctr"/>
            <a:endParaRPr lang="es-CO" sz="2000" b="1" dirty="0">
              <a:latin typeface="+mj-lt"/>
            </a:endParaRPr>
          </a:p>
          <a:p>
            <a:pPr algn="ctr"/>
            <a:r>
              <a:rPr lang="es-CO" sz="2000" b="1" dirty="0">
                <a:latin typeface="+mj-lt"/>
              </a:rPr>
              <a:t>Arréglate como si fueras a una fiesta, ¡Que más fiesta que la vida!</a:t>
            </a:r>
          </a:p>
        </p:txBody>
      </p:sp>
    </p:spTree>
    <p:extLst>
      <p:ext uri="{BB962C8B-B14F-4D97-AF65-F5344CB8AC3E}">
        <p14:creationId xmlns:p14="http://schemas.microsoft.com/office/powerpoint/2010/main" val="2745122784"/>
      </p:ext>
    </p:extLst>
  </p:cSld>
  <p:clrMapOvr>
    <a:masterClrMapping/>
  </p:clrMapOvr>
  <mc:AlternateContent xmlns:mc="http://schemas.openxmlformats.org/markup-compatibility/2006" xmlns:p14="http://schemas.microsoft.com/office/powerpoint/2010/main">
    <mc:Choice Requires="p14">
      <p:transition spd="slow" p14:dur="3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01 Mis docu. Backup\Mis imágenes\00 Para el mensaje haciendo\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27584" y="540303"/>
            <a:ext cx="7560840" cy="1323439"/>
          </a:xfrm>
          <a:prstGeom prst="rect">
            <a:avLst/>
          </a:prstGeom>
        </p:spPr>
        <p:txBody>
          <a:bodyPr wrap="square">
            <a:spAutoFit/>
          </a:bodyPr>
          <a:lstStyle/>
          <a:p>
            <a:pPr algn="ctr"/>
            <a:r>
              <a:rPr lang="es-CO" sz="2000" b="1" dirty="0">
                <a:latin typeface="+mj-lt"/>
              </a:rPr>
              <a:t>2.- MANTÉN VIVO TU AMOR POR LA VIDA</a:t>
            </a:r>
            <a:r>
              <a:rPr lang="es-CO" sz="2000" b="1" dirty="0" smtClean="0">
                <a:latin typeface="+mj-lt"/>
              </a:rPr>
              <a:t>.</a:t>
            </a:r>
          </a:p>
          <a:p>
            <a:pPr algn="ctr"/>
            <a:endParaRPr lang="es-CO" sz="2000" b="1" dirty="0">
              <a:latin typeface="+mj-lt"/>
            </a:endParaRPr>
          </a:p>
          <a:p>
            <a:pPr algn="ctr"/>
            <a:r>
              <a:rPr lang="es-CO" sz="2000" b="1" dirty="0">
                <a:latin typeface="+mj-lt"/>
              </a:rPr>
              <a:t>Sal a la calle o al campo de paseo. El agua estancada se </a:t>
            </a:r>
            <a:r>
              <a:rPr lang="es-CO" sz="2000" b="1" dirty="0" smtClean="0">
                <a:latin typeface="+mj-lt"/>
              </a:rPr>
              <a:t>pudre</a:t>
            </a:r>
          </a:p>
          <a:p>
            <a:pPr algn="ctr"/>
            <a:r>
              <a:rPr lang="es-CO" sz="2000" b="1" dirty="0" smtClean="0">
                <a:latin typeface="+mj-lt"/>
              </a:rPr>
              <a:t>y </a:t>
            </a:r>
            <a:r>
              <a:rPr lang="es-CO" sz="2000" b="1" dirty="0">
                <a:latin typeface="+mj-lt"/>
              </a:rPr>
              <a:t>la </a:t>
            </a:r>
            <a:r>
              <a:rPr lang="es-CO" sz="2000" b="1" dirty="0" smtClean="0">
                <a:latin typeface="+mj-lt"/>
              </a:rPr>
              <a:t>máquina </a:t>
            </a:r>
            <a:r>
              <a:rPr lang="es-CO" sz="2000" b="1" dirty="0">
                <a:latin typeface="+mj-lt"/>
              </a:rPr>
              <a:t>inmóvil se enmohece.</a:t>
            </a:r>
          </a:p>
        </p:txBody>
      </p:sp>
    </p:spTree>
    <p:extLst>
      <p:ext uri="{BB962C8B-B14F-4D97-AF65-F5344CB8AC3E}">
        <p14:creationId xmlns:p14="http://schemas.microsoft.com/office/powerpoint/2010/main" val="2537124858"/>
      </p:ext>
    </p:extLst>
  </p:cSld>
  <p:clrMapOvr>
    <a:masterClrMapping/>
  </p:clrMapOvr>
  <mc:AlternateContent xmlns:mc="http://schemas.openxmlformats.org/markup-compatibility/2006" xmlns:p14="http://schemas.microsoft.com/office/powerpoint/2010/main">
    <mc:Choice Requires="p14">
      <p:transition spd="slow" p14:dur="3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01 Mis docu. Backup\Mis imágenes\00 Para el mensaje haciendo\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989856" y="339502"/>
            <a:ext cx="6390456" cy="1323439"/>
          </a:xfrm>
          <a:prstGeom prst="rect">
            <a:avLst/>
          </a:prstGeom>
        </p:spPr>
        <p:txBody>
          <a:bodyPr wrap="square">
            <a:spAutoFit/>
          </a:bodyPr>
          <a:lstStyle/>
          <a:p>
            <a:pPr algn="ctr"/>
            <a:r>
              <a:rPr lang="es-CO" sz="2000" b="1" dirty="0">
                <a:effectLst>
                  <a:glow rad="101600">
                    <a:schemeClr val="bg1"/>
                  </a:glow>
                </a:effectLst>
                <a:latin typeface="+mj-lt"/>
              </a:rPr>
              <a:t>3.- AMA EL EJERCICIO FÍSICO COMO A TÍ MISMO</a:t>
            </a:r>
            <a:r>
              <a:rPr lang="es-CO" sz="2000" b="1" dirty="0" smtClean="0">
                <a:effectLst>
                  <a:glow rad="101600">
                    <a:schemeClr val="bg1"/>
                  </a:glow>
                </a:effectLst>
                <a:latin typeface="+mj-lt"/>
              </a:rPr>
              <a:t>.</a:t>
            </a:r>
          </a:p>
          <a:p>
            <a:pPr algn="ctr"/>
            <a:endParaRPr lang="es-CO" sz="2000" b="1" dirty="0">
              <a:effectLst>
                <a:glow rad="101600">
                  <a:schemeClr val="bg1"/>
                </a:glow>
              </a:effectLst>
              <a:latin typeface="+mj-lt"/>
            </a:endParaRPr>
          </a:p>
          <a:p>
            <a:pPr algn="ctr"/>
            <a:r>
              <a:rPr lang="es-CO" sz="2000" b="1" dirty="0">
                <a:effectLst>
                  <a:glow rad="101600">
                    <a:schemeClr val="bg1"/>
                  </a:glow>
                </a:effectLst>
                <a:latin typeface="+mj-lt"/>
              </a:rPr>
              <a:t>Un rato de gimnasia, una caminata razonable dentro o fuera de casa. Contra inercia, diligencia.</a:t>
            </a:r>
          </a:p>
        </p:txBody>
      </p:sp>
    </p:spTree>
    <p:extLst>
      <p:ext uri="{BB962C8B-B14F-4D97-AF65-F5344CB8AC3E}">
        <p14:creationId xmlns:p14="http://schemas.microsoft.com/office/powerpoint/2010/main" val="1043939866"/>
      </p:ext>
    </p:extLst>
  </p:cSld>
  <p:clrMapOvr>
    <a:masterClrMapping/>
  </p:clrMapOvr>
  <mc:AlternateContent xmlns:mc="http://schemas.openxmlformats.org/markup-compatibility/2006" xmlns:p14="http://schemas.microsoft.com/office/powerpoint/2010/main">
    <mc:Choice Requires="p14">
      <p:transition spd="slow" p14:dur="3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01 Mis docu. Backup\Mis imágenes\00 Para el mensaje haciendo\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3939866"/>
      </p:ext>
    </p:extLst>
  </p:cSld>
  <p:clrMapOvr>
    <a:masterClrMapping/>
  </p:clrMapOvr>
  <mc:AlternateContent xmlns:mc="http://schemas.openxmlformats.org/markup-compatibility/2006" xmlns:p14="http://schemas.microsoft.com/office/powerpoint/2010/main">
    <mc:Choice Requires="p14">
      <p:transition spd="slow" p14:dur="3000">
        <p:pull dir="d"/>
      </p:transition>
    </mc:Choice>
    <mc:Fallback xmlns="">
      <p:transition spd="slow">
        <p:pull dir="d"/>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01 Mis docu. Backup\Mensajes RVC\Vídeos haciendo\Cord.06.png"/>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126120" y="115610"/>
            <a:ext cx="8892480" cy="49059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C:\01 Mis docu. Backup\Mis imágenes\00 Para el mensaje haciendo\00 bola jpg..png"/>
          <p:cNvPicPr>
            <a:picLocks noChangeAspect="1" noChangeArrowheads="1"/>
          </p:cNvPicPr>
          <p:nvPr/>
        </p:nvPicPr>
        <p:blipFill rotWithShape="1">
          <a:blip r:embed="rId4">
            <a:extLst>
              <a:ext uri="{28A0092B-C50C-407E-A947-70E740481C1C}">
                <a14:useLocalDpi xmlns:a14="http://schemas.microsoft.com/office/drawing/2010/main" val="0"/>
              </a:ext>
            </a:extLst>
          </a:blip>
          <a:srcRect l="1662" t="2796" r="1677" b="2826"/>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2 CuadroTexto"/>
          <p:cNvSpPr txBox="1"/>
          <p:nvPr/>
        </p:nvSpPr>
        <p:spPr>
          <a:xfrm>
            <a:off x="6876256" y="2931790"/>
            <a:ext cx="545983" cy="369332"/>
          </a:xfrm>
          <a:prstGeom prst="rect">
            <a:avLst/>
          </a:prstGeom>
          <a:noFill/>
        </p:spPr>
        <p:txBody>
          <a:bodyPr wrap="none" rtlCol="0">
            <a:spAutoFit/>
          </a:bodyPr>
          <a:lstStyle/>
          <a:p>
            <a:r>
              <a:rPr lang="es-CO" b="1" i="1" dirty="0" smtClean="0">
                <a:solidFill>
                  <a:schemeClr val="bg1"/>
                </a:solidFill>
                <a:effectLst>
                  <a:outerShdw blurRad="38100" dist="38100" dir="2700000" algn="tl">
                    <a:srgbClr val="000000"/>
                  </a:outerShdw>
                </a:effectLst>
                <a:latin typeface="Brush Script MT" panose="03060802040406070304" pitchFamily="66" charset="0"/>
              </a:rPr>
              <a:t>Perú</a:t>
            </a:r>
            <a:endParaRPr lang="es-CO" b="1" i="1" dirty="0">
              <a:solidFill>
                <a:schemeClr val="bg1"/>
              </a:solidFill>
              <a:effectLst>
                <a:outerShdw blurRad="38100" dist="38100" dir="2700000" algn="tl">
                  <a:srgbClr val="000000"/>
                </a:outerShdw>
              </a:effectLst>
              <a:latin typeface="Brush Script MT" panose="03060802040406070304" pitchFamily="66" charset="0"/>
            </a:endParaRPr>
          </a:p>
        </p:txBody>
      </p:sp>
      <p:sp>
        <p:nvSpPr>
          <p:cNvPr id="2" name="1 Rectángulo"/>
          <p:cNvSpPr/>
          <p:nvPr/>
        </p:nvSpPr>
        <p:spPr>
          <a:xfrm>
            <a:off x="971600" y="411510"/>
            <a:ext cx="6552728" cy="1323439"/>
          </a:xfrm>
          <a:prstGeom prst="rect">
            <a:avLst/>
          </a:prstGeom>
        </p:spPr>
        <p:txBody>
          <a:bodyPr wrap="square">
            <a:spAutoFit/>
          </a:bodyPr>
          <a:lstStyle/>
          <a:p>
            <a:pPr algn="ctr"/>
            <a:r>
              <a:rPr lang="es-CO" sz="2000" b="1" dirty="0">
                <a:latin typeface="+mj-lt"/>
              </a:rPr>
              <a:t>4.- ACÉPTATE CON DIGNIDAD</a:t>
            </a:r>
            <a:r>
              <a:rPr lang="es-CO" sz="2000" b="1" dirty="0" smtClean="0">
                <a:latin typeface="+mj-lt"/>
              </a:rPr>
              <a:t>.</a:t>
            </a:r>
          </a:p>
          <a:p>
            <a:pPr algn="ctr"/>
            <a:endParaRPr lang="es-CO" sz="2000" b="1" dirty="0">
              <a:latin typeface="+mj-lt"/>
            </a:endParaRPr>
          </a:p>
          <a:p>
            <a:pPr algn="ctr"/>
            <a:r>
              <a:rPr lang="es-CO" sz="2000" b="1" dirty="0">
                <a:latin typeface="+mj-lt"/>
              </a:rPr>
              <a:t>Cabizbajo, la espalda encorvada, los pies arrastrándose ¡NO! Que la gente te diga un piropo cuando pases.</a:t>
            </a:r>
          </a:p>
        </p:txBody>
      </p:sp>
    </p:spTree>
    <p:extLst>
      <p:ext uri="{BB962C8B-B14F-4D97-AF65-F5344CB8AC3E}">
        <p14:creationId xmlns:p14="http://schemas.microsoft.com/office/powerpoint/2010/main" val="2537124858"/>
      </p:ext>
    </p:extLst>
  </p:cSld>
  <p:clrMapOvr>
    <a:masterClrMapping/>
  </p:clrMapOvr>
  <mc:AlternateContent xmlns:mc="http://schemas.openxmlformats.org/markup-compatibility/2006" xmlns:p14="http://schemas.microsoft.com/office/powerpoint/2010/main">
    <mc:Choice Requires="p14">
      <p:transition spd="slow" p14:dur="3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01 Mis docu. Backup\Mis imágenes\00 Para el mensaje haciendo\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9699115"/>
      </p:ext>
    </p:extLst>
  </p:cSld>
  <p:clrMapOvr>
    <a:masterClrMapping/>
  </p:clrMapOvr>
  <mc:AlternateContent xmlns:mc="http://schemas.openxmlformats.org/markup-compatibility/2006" xmlns:p14="http://schemas.microsoft.com/office/powerpoint/2010/main">
    <mc:Choice Requires="p14">
      <p:transition spd="slow" p14:dur="3000">
        <p:pull dir="d"/>
      </p:transition>
    </mc:Choice>
    <mc:Fallback xmlns="">
      <p:transition spd="slow">
        <p:pull dir="d"/>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01 Mis docu. Backup\Mis imágenes\00 Para el mensaje haciendo\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549226" y="1059582"/>
            <a:ext cx="6030416" cy="1323439"/>
          </a:xfrm>
          <a:prstGeom prst="rect">
            <a:avLst/>
          </a:prstGeom>
        </p:spPr>
        <p:txBody>
          <a:bodyPr wrap="square">
            <a:spAutoFit/>
          </a:bodyPr>
          <a:lstStyle/>
          <a:p>
            <a:pPr algn="ctr"/>
            <a:r>
              <a:rPr lang="es-CO" sz="2000" b="1" dirty="0">
                <a:effectLst>
                  <a:glow rad="101600">
                    <a:schemeClr val="bg1"/>
                  </a:glow>
                </a:effectLst>
                <a:latin typeface="+mj-lt"/>
              </a:rPr>
              <a:t>5.- HABLA DE TU EDAD CON ORGULLO Y RESPETO</a:t>
            </a:r>
            <a:r>
              <a:rPr lang="es-CO" sz="2000" b="1" dirty="0" smtClean="0">
                <a:effectLst>
                  <a:glow rad="101600">
                    <a:schemeClr val="bg1"/>
                  </a:glow>
                </a:effectLst>
                <a:latin typeface="+mj-lt"/>
              </a:rPr>
              <a:t>.</a:t>
            </a:r>
          </a:p>
          <a:p>
            <a:pPr algn="ctr"/>
            <a:endParaRPr lang="es-CO" sz="2000" b="1" dirty="0">
              <a:effectLst>
                <a:glow rad="101600">
                  <a:schemeClr val="bg1"/>
                </a:glow>
              </a:effectLst>
              <a:latin typeface="+mj-lt"/>
            </a:endParaRPr>
          </a:p>
          <a:p>
            <a:pPr algn="ctr"/>
            <a:r>
              <a:rPr lang="es-CO" sz="2000" b="1" dirty="0">
                <a:effectLst>
                  <a:glow rad="101600">
                    <a:schemeClr val="bg1"/>
                  </a:glow>
                </a:effectLst>
                <a:latin typeface="+mj-lt"/>
              </a:rPr>
              <a:t>Nadie quiere oír historias de hospitales. Deja de llamarte viejo y considerarte enfermo.</a:t>
            </a:r>
          </a:p>
        </p:txBody>
      </p:sp>
    </p:spTree>
    <p:extLst>
      <p:ext uri="{BB962C8B-B14F-4D97-AF65-F5344CB8AC3E}">
        <p14:creationId xmlns:p14="http://schemas.microsoft.com/office/powerpoint/2010/main" val="732877111"/>
      </p:ext>
    </p:extLst>
  </p:cSld>
  <p:clrMapOvr>
    <a:masterClrMapping/>
  </p:clrMapOvr>
  <mc:AlternateContent xmlns:mc="http://schemas.openxmlformats.org/markup-compatibility/2006" xmlns:p14="http://schemas.microsoft.com/office/powerpoint/2010/main">
    <mc:Choice Requires="p14">
      <p:transition spd="slow" p14:dur="3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01 Mis docu. Backup\Mis imágenes\00 Para el mensaje haciendo\09.jpg"/>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36513" y="0"/>
            <a:ext cx="9217026" cy="5145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4448804"/>
      </p:ext>
    </p:extLst>
  </p:cSld>
  <p:clrMapOvr>
    <a:masterClrMapping/>
  </p:clrMapOvr>
  <mc:AlternateContent xmlns:mc="http://schemas.openxmlformats.org/markup-compatibility/2006" xmlns:p14="http://schemas.microsoft.com/office/powerpoint/2010/main">
    <mc:Choice Requires="p14">
      <p:transition spd="slow" p14:dur="3000">
        <p:pull dir="d"/>
      </p:transition>
    </mc:Choice>
    <mc:Fallback xmlns="">
      <p:transition spd="slow">
        <p:pull dir="d"/>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01 Mis docu. Backup\Mis imágenes\00 Para el mensaje haciendo\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7034" y="339502"/>
            <a:ext cx="8208912" cy="1631216"/>
          </a:xfrm>
          <a:prstGeom prst="rect">
            <a:avLst/>
          </a:prstGeom>
        </p:spPr>
        <p:txBody>
          <a:bodyPr wrap="square">
            <a:spAutoFit/>
          </a:bodyPr>
          <a:lstStyle/>
          <a:p>
            <a:pPr algn="ctr"/>
            <a:r>
              <a:rPr lang="es-CO" sz="2000" b="1" dirty="0">
                <a:solidFill>
                  <a:schemeClr val="bg1"/>
                </a:solidFill>
                <a:effectLst>
                  <a:glow rad="88900">
                    <a:schemeClr val="tx2">
                      <a:lumMod val="50000"/>
                    </a:schemeClr>
                  </a:glow>
                </a:effectLst>
                <a:latin typeface="+mj-lt"/>
              </a:rPr>
              <a:t>6.- CULTIVA EL OPTIMISMO SOBRE TODAS LAS COSAS</a:t>
            </a:r>
            <a:r>
              <a:rPr lang="es-CO" sz="2000" b="1" dirty="0" smtClean="0">
                <a:solidFill>
                  <a:schemeClr val="bg1"/>
                </a:solidFill>
                <a:effectLst>
                  <a:glow rad="88900">
                    <a:schemeClr val="tx2">
                      <a:lumMod val="50000"/>
                    </a:schemeClr>
                  </a:glow>
                </a:effectLst>
                <a:latin typeface="+mj-lt"/>
              </a:rPr>
              <a:t>.</a:t>
            </a:r>
          </a:p>
          <a:p>
            <a:pPr algn="ctr"/>
            <a:endParaRPr lang="es-CO" sz="2000" b="1" dirty="0">
              <a:solidFill>
                <a:schemeClr val="bg1"/>
              </a:solidFill>
              <a:effectLst>
                <a:glow rad="88900">
                  <a:schemeClr val="tx2">
                    <a:lumMod val="50000"/>
                  </a:schemeClr>
                </a:glow>
              </a:effectLst>
              <a:latin typeface="+mj-lt"/>
            </a:endParaRPr>
          </a:p>
          <a:p>
            <a:pPr algn="ctr"/>
            <a:r>
              <a:rPr lang="es-CO" sz="2000" b="1" dirty="0">
                <a:solidFill>
                  <a:schemeClr val="bg1"/>
                </a:solidFill>
                <a:effectLst>
                  <a:glow rad="88900">
                    <a:schemeClr val="tx2">
                      <a:lumMod val="50000"/>
                    </a:schemeClr>
                  </a:glow>
                </a:effectLst>
                <a:latin typeface="+mj-lt"/>
              </a:rPr>
              <a:t>Sé positivo en los juicios, de  buen humor en la palabra, alegre de rostro, amable en los ademanes. Se tiene la edad que se ejerce, la vejez no es cuestión de años sino de ánimo.</a:t>
            </a:r>
          </a:p>
        </p:txBody>
      </p:sp>
    </p:spTree>
    <p:extLst>
      <p:ext uri="{BB962C8B-B14F-4D97-AF65-F5344CB8AC3E}">
        <p14:creationId xmlns:p14="http://schemas.microsoft.com/office/powerpoint/2010/main" val="168111632"/>
      </p:ext>
    </p:extLst>
  </p:cSld>
  <p:clrMapOvr>
    <a:masterClrMapping/>
  </p:clrMapOvr>
  <mc:AlternateContent xmlns:mc="http://schemas.openxmlformats.org/markup-compatibility/2006" xmlns:p14="http://schemas.microsoft.com/office/powerpoint/2010/main">
    <mc:Choice Requires="p14">
      <p:transition spd="slow" p14:dur="3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01 Mis docu. Backup\Mis imágenes\00 Para el mensaje haciendo\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602521"/>
      </p:ext>
    </p:extLst>
  </p:cSld>
  <p:clrMapOvr>
    <a:masterClrMapping/>
  </p:clrMapOvr>
  <mc:AlternateContent xmlns:mc="http://schemas.openxmlformats.org/markup-compatibility/2006" xmlns:p14="http://schemas.microsoft.com/office/powerpoint/2010/main">
    <mc:Choice Requires="p14">
      <p:transition spd="slow" p14:dur="3000">
        <p:pull dir="d"/>
      </p:transition>
    </mc:Choice>
    <mc:Fallback xmlns="">
      <p:transition spd="slow">
        <p:pull dir="d"/>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01 Mis docu. Backup\Mis imágenes\00 Para el mensaje haciendo\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1552286" y="195486"/>
            <a:ext cx="6030416" cy="1323439"/>
          </a:xfrm>
          <a:prstGeom prst="rect">
            <a:avLst/>
          </a:prstGeom>
        </p:spPr>
        <p:txBody>
          <a:bodyPr wrap="square">
            <a:spAutoFit/>
          </a:bodyPr>
          <a:lstStyle/>
          <a:p>
            <a:pPr algn="ctr"/>
            <a:r>
              <a:rPr lang="es-CO" sz="2000" b="1" dirty="0">
                <a:latin typeface="+mj-lt"/>
              </a:rPr>
              <a:t>7.- SÉ ÚTIL A TÍ MISMO</a:t>
            </a:r>
            <a:r>
              <a:rPr lang="es-CO" sz="2000" b="1" dirty="0" smtClean="0">
                <a:latin typeface="+mj-lt"/>
              </a:rPr>
              <a:t>.</a:t>
            </a:r>
          </a:p>
          <a:p>
            <a:pPr algn="ctr"/>
            <a:endParaRPr lang="es-CO" sz="2000" b="1" dirty="0">
              <a:latin typeface="+mj-lt"/>
            </a:endParaRPr>
          </a:p>
          <a:p>
            <a:pPr algn="ctr"/>
            <a:r>
              <a:rPr lang="es-CO" sz="2000" b="1" dirty="0">
                <a:latin typeface="+mj-lt"/>
              </a:rPr>
              <a:t>Bástate hasta donde sea posible y ayuda con una sonrisa, un consejo o un servicio a los demás.</a:t>
            </a:r>
          </a:p>
        </p:txBody>
      </p:sp>
    </p:spTree>
    <p:extLst>
      <p:ext uri="{BB962C8B-B14F-4D97-AF65-F5344CB8AC3E}">
        <p14:creationId xmlns:p14="http://schemas.microsoft.com/office/powerpoint/2010/main" val="3598940340"/>
      </p:ext>
    </p:extLst>
  </p:cSld>
  <p:clrMapOvr>
    <a:masterClrMapping/>
  </p:clrMapOvr>
  <mc:AlternateContent xmlns:mc="http://schemas.openxmlformats.org/markup-compatibility/2006" xmlns:p14="http://schemas.microsoft.com/office/powerpoint/2010/main">
    <mc:Choice Requires="p14">
      <p:transition spd="slow" p14:dur="3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01 Mis docu. Backup\Mis imágenes\00 Para el mensaje haciendo\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9699115"/>
      </p:ext>
    </p:extLst>
  </p:cSld>
  <p:clrMapOvr>
    <a:masterClrMapping/>
  </p:clrMapOvr>
  <mc:AlternateContent xmlns:mc="http://schemas.openxmlformats.org/markup-compatibility/2006" xmlns:p14="http://schemas.microsoft.com/office/powerpoint/2010/main">
    <mc:Choice Requires="p14">
      <p:transition spd="slow" p14:dur="3000">
        <p:pull dir="d"/>
      </p:transition>
    </mc:Choice>
    <mc:Fallback xmlns="">
      <p:transition spd="slow">
        <p:pull dir="d"/>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01 Mis docu. Backup\Mis imágenes\00 Para el mensaje haciendo\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3528" y="292462"/>
            <a:ext cx="4968552" cy="1631216"/>
          </a:xfrm>
          <a:prstGeom prst="rect">
            <a:avLst/>
          </a:prstGeom>
        </p:spPr>
        <p:txBody>
          <a:bodyPr wrap="square">
            <a:spAutoFit/>
          </a:bodyPr>
          <a:lstStyle/>
          <a:p>
            <a:pPr algn="ctr"/>
            <a:r>
              <a:rPr lang="es-CO" sz="2000" b="1" dirty="0">
                <a:latin typeface="+mj-lt"/>
              </a:rPr>
              <a:t>8.- TRABAJA CON TUS MANOS Y TU </a:t>
            </a:r>
            <a:r>
              <a:rPr lang="es-CO" sz="2000" b="1" dirty="0" smtClean="0">
                <a:latin typeface="+mj-lt"/>
              </a:rPr>
              <a:t>MENTE.</a:t>
            </a:r>
          </a:p>
          <a:p>
            <a:pPr algn="ctr"/>
            <a:endParaRPr lang="es-CO" sz="2000" b="1" dirty="0">
              <a:latin typeface="+mj-lt"/>
            </a:endParaRPr>
          </a:p>
          <a:p>
            <a:pPr algn="ctr"/>
            <a:r>
              <a:rPr lang="es-CO" sz="2000" b="1" dirty="0" smtClean="0">
                <a:latin typeface="+mj-lt"/>
              </a:rPr>
              <a:t>La </a:t>
            </a:r>
            <a:r>
              <a:rPr lang="es-CO" sz="2000" b="1" dirty="0">
                <a:latin typeface="+mj-lt"/>
              </a:rPr>
              <a:t>mejor bendición es el trabajo, cualquier actividad laboral o artística es la medicina para todos los males.</a:t>
            </a:r>
          </a:p>
        </p:txBody>
      </p:sp>
    </p:spTree>
    <p:extLst>
      <p:ext uri="{BB962C8B-B14F-4D97-AF65-F5344CB8AC3E}">
        <p14:creationId xmlns:p14="http://schemas.microsoft.com/office/powerpoint/2010/main" val="168111632"/>
      </p:ext>
    </p:extLst>
  </p:cSld>
  <p:clrMapOvr>
    <a:masterClrMapping/>
  </p:clrMapOvr>
  <mc:AlternateContent xmlns:mc="http://schemas.openxmlformats.org/markup-compatibility/2006" xmlns:p14="http://schemas.microsoft.com/office/powerpoint/2010/main">
    <mc:Choice Requires="p14">
      <p:transition spd="slow" p14:dur="3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01 Mis docu. Backup\Mis imágenes\00 Para el mensaje haciendo\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602521"/>
      </p:ext>
    </p:extLst>
  </p:cSld>
  <p:clrMapOvr>
    <a:masterClrMapping/>
  </p:clrMapOvr>
  <mc:AlternateContent xmlns:mc="http://schemas.openxmlformats.org/markup-compatibility/2006" xmlns:p14="http://schemas.microsoft.com/office/powerpoint/2010/main">
    <mc:Choice Requires="p14">
      <p:transition spd="slow" p14:dur="3000">
        <p:pull dir="d"/>
      </p:transition>
    </mc:Choice>
    <mc:Fallback xmlns="">
      <p:transition spd="slow">
        <p:pull dir="d"/>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01 Mis docu. Backup\Mis imágenes\00 Para el mensaje haciendo\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512" y="411510"/>
            <a:ext cx="8784976" cy="1938992"/>
          </a:xfrm>
          <a:prstGeom prst="rect">
            <a:avLst/>
          </a:prstGeom>
        </p:spPr>
        <p:txBody>
          <a:bodyPr wrap="square">
            <a:spAutoFit/>
          </a:bodyPr>
          <a:lstStyle/>
          <a:p>
            <a:pPr algn="ctr"/>
            <a:r>
              <a:rPr lang="es-CO" sz="2000" b="1" dirty="0">
                <a:solidFill>
                  <a:schemeClr val="bg1"/>
                </a:solidFill>
                <a:effectLst>
                  <a:glow rad="101600">
                    <a:srgbClr val="221100"/>
                  </a:glow>
                </a:effectLst>
                <a:latin typeface="+mj-lt"/>
              </a:rPr>
              <a:t>9.- MANTEN VIVAS Y CORDIALES LAS RELACIONES HUMANAS</a:t>
            </a:r>
            <a:r>
              <a:rPr lang="es-CO" sz="2000" b="1" dirty="0" smtClean="0">
                <a:solidFill>
                  <a:schemeClr val="bg1"/>
                </a:solidFill>
                <a:effectLst>
                  <a:glow rad="101600">
                    <a:srgbClr val="221100"/>
                  </a:glow>
                </a:effectLst>
                <a:latin typeface="+mj-lt"/>
              </a:rPr>
              <a:t>.</a:t>
            </a:r>
          </a:p>
          <a:p>
            <a:pPr algn="ctr"/>
            <a:endParaRPr lang="es-CO" sz="2000" b="1" dirty="0">
              <a:solidFill>
                <a:schemeClr val="bg1"/>
              </a:solidFill>
              <a:effectLst>
                <a:glow rad="101600">
                  <a:srgbClr val="221100"/>
                </a:glow>
              </a:effectLst>
              <a:latin typeface="+mj-lt"/>
            </a:endParaRPr>
          </a:p>
          <a:p>
            <a:pPr algn="ctr"/>
            <a:r>
              <a:rPr lang="es-CO" sz="2000" b="1" dirty="0">
                <a:solidFill>
                  <a:schemeClr val="bg1"/>
                </a:solidFill>
                <a:effectLst>
                  <a:glow rad="101600">
                    <a:srgbClr val="221100"/>
                  </a:glow>
                </a:effectLst>
                <a:latin typeface="+mj-lt"/>
              </a:rPr>
              <a:t>Desde luego las que anidan en el hogar, intégrate y convive con todos los miembros de la familia: niños, jóvenes y adultos, el perfecto muestreo de la vida. Luego ensancharás tu corazón a los </a:t>
            </a:r>
            <a:r>
              <a:rPr lang="es-CO" sz="2000" b="1" dirty="0" smtClean="0">
                <a:solidFill>
                  <a:schemeClr val="bg1"/>
                </a:solidFill>
                <a:effectLst>
                  <a:glow rad="101600">
                    <a:srgbClr val="221100"/>
                  </a:glow>
                </a:effectLst>
                <a:latin typeface="+mj-lt"/>
              </a:rPr>
              <a:t>amigos, </a:t>
            </a:r>
            <a:r>
              <a:rPr lang="es-CO" sz="2000" b="1" dirty="0">
                <a:solidFill>
                  <a:schemeClr val="bg1"/>
                </a:solidFill>
                <a:effectLst>
                  <a:glow rad="101600">
                    <a:srgbClr val="221100"/>
                  </a:glow>
                </a:effectLst>
                <a:latin typeface="+mj-lt"/>
              </a:rPr>
              <a:t>con tal de que ellos no sean exclusivamente de tu edad.</a:t>
            </a:r>
          </a:p>
        </p:txBody>
      </p:sp>
    </p:spTree>
    <p:extLst>
      <p:ext uri="{BB962C8B-B14F-4D97-AF65-F5344CB8AC3E}">
        <p14:creationId xmlns:p14="http://schemas.microsoft.com/office/powerpoint/2010/main" val="2286007580"/>
      </p:ext>
    </p:extLst>
  </p:cSld>
  <p:clrMapOvr>
    <a:masterClrMapping/>
  </p:clrMapOvr>
  <mc:AlternateContent xmlns:mc="http://schemas.openxmlformats.org/markup-compatibility/2006" xmlns:p14="http://schemas.microsoft.com/office/powerpoint/2010/main">
    <mc:Choice Requires="p14">
      <p:transition spd="slow" p14:dur="3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01 Mis docu. Backup\Mis imágenes\00 Para el mensaje haciendo\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6658243"/>
      </p:ext>
    </p:extLst>
  </p:cSld>
  <p:clrMapOvr>
    <a:masterClrMapping/>
  </p:clrMapOvr>
  <mc:AlternateContent xmlns:mc="http://schemas.openxmlformats.org/markup-compatibility/2006" xmlns:p14="http://schemas.microsoft.com/office/powerpoint/2010/main">
    <mc:Choice Requires="p14">
      <p:transition spd="slow" p14:dur="3000">
        <p:pull dir="d"/>
      </p:transition>
    </mc:Choice>
    <mc:Fallback xmlns="">
      <p:transition spd="slow">
        <p:pull dir="d"/>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01 Mis docu. Backup\Mis imágenes\00 Para el mensaje haciendo\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621594" y="699542"/>
            <a:ext cx="5886400" cy="1323439"/>
          </a:xfrm>
          <a:prstGeom prst="rect">
            <a:avLst/>
          </a:prstGeom>
        </p:spPr>
        <p:txBody>
          <a:bodyPr wrap="square">
            <a:spAutoFit/>
          </a:bodyPr>
          <a:lstStyle/>
          <a:p>
            <a:pPr algn="ctr"/>
            <a:r>
              <a:rPr lang="es-CO" sz="2000" b="1" dirty="0">
                <a:latin typeface="+mj-lt"/>
              </a:rPr>
              <a:t>10.-SÉ POSITIVO SIEMPRE</a:t>
            </a:r>
            <a:r>
              <a:rPr lang="es-CO" sz="2000" b="1" dirty="0" smtClean="0">
                <a:latin typeface="+mj-lt"/>
              </a:rPr>
              <a:t>.</a:t>
            </a:r>
          </a:p>
          <a:p>
            <a:pPr algn="ctr"/>
            <a:endParaRPr lang="es-CO" sz="2000" b="1" dirty="0">
              <a:latin typeface="+mj-lt"/>
            </a:endParaRPr>
          </a:p>
          <a:p>
            <a:pPr algn="ctr"/>
            <a:r>
              <a:rPr lang="es-CO" sz="2000" b="1" dirty="0">
                <a:latin typeface="+mj-lt"/>
              </a:rPr>
              <a:t>Alégrate de que entre las espinas florecen rosas. Sé como la luna, un cuerpo opaco destinado a dar luz.</a:t>
            </a:r>
          </a:p>
        </p:txBody>
      </p:sp>
    </p:spTree>
    <p:extLst>
      <p:ext uri="{BB962C8B-B14F-4D97-AF65-F5344CB8AC3E}">
        <p14:creationId xmlns:p14="http://schemas.microsoft.com/office/powerpoint/2010/main" val="2256484863"/>
      </p:ext>
    </p:extLst>
  </p:cSld>
  <p:clrMapOvr>
    <a:masterClrMapping/>
  </p:clrMapOvr>
  <mc:AlternateContent xmlns:mc="http://schemas.openxmlformats.org/markup-compatibility/2006" xmlns:p14="http://schemas.microsoft.com/office/powerpoint/2010/main">
    <mc:Choice Requires="p14">
      <p:transition spd="slow" p14:dur="3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1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01 Mis docu. Backup\Mis imágenes\00 Para el mensaje haciendo\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2589194"/>
      </p:ext>
    </p:extLst>
  </p:cSld>
  <p:clrMapOvr>
    <a:masterClrMapping/>
  </p:clrMapOvr>
  <mc:AlternateContent xmlns:mc="http://schemas.openxmlformats.org/markup-compatibility/2006" xmlns:p14="http://schemas.microsoft.com/office/powerpoint/2010/main">
    <mc:Choice Requires="p14">
      <p:transition spd="slow" p14:dur="3000">
        <p:pull dir="d"/>
      </p:transition>
    </mc:Choice>
    <mc:Fallback xmlns="">
      <p:transition spd="slow">
        <p:pull dir="d"/>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01 Mis docu. Backup\Mis imágenes\00 Para el mensaje haciendo\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5868144" y="-3332906"/>
            <a:ext cx="2301399" cy="3323987"/>
          </a:xfrm>
          <a:prstGeom prst="rect">
            <a:avLst/>
          </a:prstGeom>
          <a:noFill/>
        </p:spPr>
        <p:txBody>
          <a:bodyPr wrap="none" rtlCol="0">
            <a:spAutoFit/>
          </a:bodyPr>
          <a:lstStyle/>
          <a:p>
            <a:pPr algn="ctr"/>
            <a:r>
              <a:rPr lang="es-CO" sz="1400" b="1" dirty="0" smtClean="0">
                <a:solidFill>
                  <a:schemeClr val="bg1"/>
                </a:solidFill>
                <a:effectLst>
                  <a:glow rad="76200">
                    <a:schemeClr val="tx1"/>
                  </a:glow>
                </a:effectLst>
                <a:latin typeface="+mj-lt"/>
              </a:rPr>
              <a:t>Fotos propias:</a:t>
            </a:r>
          </a:p>
          <a:p>
            <a:pPr algn="ctr"/>
            <a:r>
              <a:rPr lang="es-CO" sz="1400" b="1" i="1" dirty="0" smtClean="0">
                <a:solidFill>
                  <a:schemeClr val="bg1"/>
                </a:solidFill>
                <a:effectLst>
                  <a:glow rad="76200">
                    <a:schemeClr val="tx1"/>
                  </a:glow>
                </a:effectLst>
                <a:latin typeface="+mj-lt"/>
              </a:rPr>
              <a:t>Cordilleras de Latinoamérica</a:t>
            </a:r>
          </a:p>
          <a:p>
            <a:pPr algn="ctr"/>
            <a:endParaRPr lang="es-CO" sz="1400" b="1" dirty="0" smtClean="0">
              <a:solidFill>
                <a:schemeClr val="bg1"/>
              </a:solidFill>
              <a:effectLst>
                <a:glow rad="76200">
                  <a:schemeClr val="tx1"/>
                </a:glow>
              </a:effectLst>
              <a:latin typeface="+mj-lt"/>
            </a:endParaRPr>
          </a:p>
          <a:p>
            <a:pPr algn="ctr"/>
            <a:endParaRPr lang="es-CO" sz="1400" b="1" dirty="0">
              <a:solidFill>
                <a:schemeClr val="bg1"/>
              </a:solidFill>
              <a:effectLst>
                <a:glow rad="76200">
                  <a:schemeClr val="tx1"/>
                </a:glow>
              </a:effectLst>
              <a:latin typeface="+mj-lt"/>
            </a:endParaRPr>
          </a:p>
          <a:p>
            <a:pPr algn="ctr"/>
            <a:r>
              <a:rPr lang="es-CO" sz="1400" b="1" dirty="0" smtClean="0">
                <a:solidFill>
                  <a:schemeClr val="bg1"/>
                </a:solidFill>
                <a:effectLst>
                  <a:glow rad="76200">
                    <a:schemeClr val="tx1"/>
                  </a:glow>
                </a:effectLst>
                <a:latin typeface="+mj-lt"/>
              </a:rPr>
              <a:t>Texto tomado de:</a:t>
            </a:r>
          </a:p>
          <a:p>
            <a:pPr algn="ctr"/>
            <a:r>
              <a:rPr lang="es-CO" sz="1400" b="1" i="1" dirty="0" smtClean="0">
                <a:solidFill>
                  <a:schemeClr val="bg1"/>
                </a:solidFill>
                <a:effectLst>
                  <a:glow rad="76200">
                    <a:schemeClr val="tx1"/>
                  </a:glow>
                </a:effectLst>
                <a:latin typeface="+mj-lt"/>
              </a:rPr>
              <a:t>marialuzdivina.com</a:t>
            </a:r>
          </a:p>
          <a:p>
            <a:pPr algn="ctr"/>
            <a:endParaRPr lang="es-CO" sz="1400" b="1" dirty="0" smtClean="0">
              <a:solidFill>
                <a:schemeClr val="bg1"/>
              </a:solidFill>
              <a:effectLst>
                <a:glow rad="76200">
                  <a:schemeClr val="tx1"/>
                </a:glow>
              </a:effectLst>
              <a:latin typeface="+mj-lt"/>
            </a:endParaRPr>
          </a:p>
          <a:p>
            <a:pPr algn="ctr"/>
            <a:endParaRPr lang="es-CO" sz="1400" b="1" dirty="0">
              <a:solidFill>
                <a:schemeClr val="bg1"/>
              </a:solidFill>
              <a:effectLst>
                <a:glow rad="76200">
                  <a:schemeClr val="tx1"/>
                </a:glow>
              </a:effectLst>
              <a:latin typeface="+mj-lt"/>
            </a:endParaRPr>
          </a:p>
          <a:p>
            <a:pPr algn="ctr"/>
            <a:r>
              <a:rPr lang="es-CO" sz="1400" b="1" dirty="0" smtClean="0">
                <a:solidFill>
                  <a:schemeClr val="bg1"/>
                </a:solidFill>
                <a:effectLst>
                  <a:glow rad="76200">
                    <a:schemeClr val="tx1"/>
                  </a:glow>
                </a:effectLst>
                <a:latin typeface="+mj-lt"/>
              </a:rPr>
              <a:t>Música:</a:t>
            </a:r>
          </a:p>
          <a:p>
            <a:pPr algn="ctr"/>
            <a:r>
              <a:rPr lang="es-CO" sz="1400" b="1" dirty="0" smtClean="0">
                <a:solidFill>
                  <a:schemeClr val="bg1"/>
                </a:solidFill>
                <a:effectLst>
                  <a:glow rad="76200">
                    <a:schemeClr val="tx1"/>
                  </a:glow>
                </a:effectLst>
                <a:latin typeface="+mj-lt"/>
              </a:rPr>
              <a:t>Cordilleras - </a:t>
            </a:r>
            <a:r>
              <a:rPr lang="es-CO" sz="1400" b="1" i="1" dirty="0" smtClean="0">
                <a:solidFill>
                  <a:schemeClr val="bg1"/>
                </a:solidFill>
                <a:effectLst>
                  <a:glow rad="76200">
                    <a:schemeClr val="tx1"/>
                  </a:glow>
                </a:effectLst>
                <a:latin typeface="+mj-lt"/>
              </a:rPr>
              <a:t>Maya Andina</a:t>
            </a:r>
          </a:p>
          <a:p>
            <a:pPr algn="ctr"/>
            <a:endParaRPr lang="es-CO" sz="1400" b="1" dirty="0" smtClean="0">
              <a:solidFill>
                <a:schemeClr val="bg1"/>
              </a:solidFill>
              <a:effectLst>
                <a:glow rad="76200">
                  <a:schemeClr val="tx1"/>
                </a:glow>
              </a:effectLst>
              <a:latin typeface="+mj-lt"/>
            </a:endParaRPr>
          </a:p>
          <a:p>
            <a:pPr algn="ctr"/>
            <a:endParaRPr lang="es-CO" sz="1400" b="1" dirty="0">
              <a:solidFill>
                <a:schemeClr val="bg1"/>
              </a:solidFill>
              <a:effectLst>
                <a:glow rad="76200">
                  <a:schemeClr val="tx1"/>
                </a:glow>
              </a:effectLst>
              <a:latin typeface="+mj-lt"/>
            </a:endParaRPr>
          </a:p>
          <a:p>
            <a:pPr algn="ctr"/>
            <a:r>
              <a:rPr lang="es-CO" sz="1400" b="1" dirty="0" smtClean="0">
                <a:solidFill>
                  <a:schemeClr val="bg1"/>
                </a:solidFill>
                <a:effectLst>
                  <a:glow rad="76200">
                    <a:schemeClr val="tx1"/>
                  </a:glow>
                </a:effectLst>
                <a:latin typeface="+mj-lt"/>
              </a:rPr>
              <a:t>Realización general:</a:t>
            </a:r>
          </a:p>
          <a:p>
            <a:pPr algn="ctr"/>
            <a:r>
              <a:rPr lang="es-CO" sz="1400" b="1" i="1" dirty="0" smtClean="0">
                <a:solidFill>
                  <a:schemeClr val="bg1"/>
                </a:solidFill>
                <a:effectLst>
                  <a:glow rad="76200">
                    <a:schemeClr val="tx1"/>
                  </a:glow>
                </a:effectLst>
                <a:latin typeface="+mj-lt"/>
              </a:rPr>
              <a:t>Rodrigo Valencia Cardona</a:t>
            </a:r>
          </a:p>
          <a:p>
            <a:pPr algn="ctr"/>
            <a:r>
              <a:rPr lang="es-CO" sz="1400" b="1" dirty="0" smtClean="0">
                <a:solidFill>
                  <a:schemeClr val="bg1"/>
                </a:solidFill>
                <a:effectLst>
                  <a:glow rad="76200">
                    <a:schemeClr val="tx1"/>
                  </a:glow>
                </a:effectLst>
                <a:latin typeface="+mj-lt"/>
              </a:rPr>
              <a:t>Medellín-Colombia</a:t>
            </a:r>
            <a:endParaRPr lang="es-CO" sz="1400" b="1" dirty="0">
              <a:solidFill>
                <a:schemeClr val="bg1"/>
              </a:solidFill>
              <a:effectLst>
                <a:glow rad="76200">
                  <a:schemeClr val="tx1"/>
                </a:glow>
              </a:effectLst>
              <a:latin typeface="+mj-lt"/>
            </a:endParaRPr>
          </a:p>
        </p:txBody>
      </p:sp>
    </p:spTree>
    <p:extLst>
      <p:ext uri="{BB962C8B-B14F-4D97-AF65-F5344CB8AC3E}">
        <p14:creationId xmlns:p14="http://schemas.microsoft.com/office/powerpoint/2010/main" val="4218663753"/>
      </p:ext>
    </p:extLst>
  </p:cSld>
  <p:clrMapOvr>
    <a:masterClrMapping/>
  </p:clrMapOvr>
  <mc:AlternateContent xmlns:mc="http://schemas.openxmlformats.org/markup-compatibility/2006" xmlns:p14="http://schemas.microsoft.com/office/powerpoint/2010/main">
    <mc:Choice Requires="p14">
      <p:transition spd="slow" p14:dur="3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7000" fill="hold"/>
                                        <p:tgtEl>
                                          <p:spTgt spid="2"/>
                                        </p:tgtEl>
                                        <p:attrNameLst>
                                          <p:attrName>ppt_x</p:attrName>
                                        </p:attrNameLst>
                                      </p:cBhvr>
                                      <p:tavLst>
                                        <p:tav tm="0">
                                          <p:val>
                                            <p:strVal val="#ppt_x"/>
                                          </p:val>
                                        </p:tav>
                                        <p:tav tm="100000">
                                          <p:val>
                                            <p:strVal val="#ppt_x"/>
                                          </p:val>
                                        </p:tav>
                                      </p:tavLst>
                                    </p:anim>
                                    <p:anim calcmode="lin" valueType="num">
                                      <p:cBhvr additive="base">
                                        <p:cTn id="8" dur="17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fontAlgn="base">
              <a:spcBef>
                <a:spcPct val="50000"/>
              </a:spcBef>
              <a:spcAft>
                <a:spcPct val="0"/>
              </a:spcAft>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28458</TotalTime>
  <Words>386</Words>
  <Application>Microsoft Office PowerPoint</Application>
  <PresentationFormat>Presentación en pantalla (16:9)</PresentationFormat>
  <Paragraphs>51</Paragraphs>
  <Slides>21</Slides>
  <Notes>0</Notes>
  <HiddenSlides>0</HiddenSlides>
  <MMClips>1</MMClips>
  <ScaleCrop>false</ScaleCrop>
  <HeadingPairs>
    <vt:vector size="4" baseType="variant">
      <vt:variant>
        <vt:lpstr>Tema</vt:lpstr>
      </vt:variant>
      <vt:variant>
        <vt:i4>2</vt:i4>
      </vt:variant>
      <vt:variant>
        <vt:lpstr>Títulos de diapositiva</vt:lpstr>
      </vt:variant>
      <vt:variant>
        <vt:i4>21</vt:i4>
      </vt:variant>
    </vt:vector>
  </HeadingPairs>
  <TitlesOfParts>
    <vt:vector size="23"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2432</cp:revision>
  <dcterms:created xsi:type="dcterms:W3CDTF">2012-12-20T15:47:10Z</dcterms:created>
  <dcterms:modified xsi:type="dcterms:W3CDTF">2016-07-02T01:51:41Z</dcterms:modified>
</cp:coreProperties>
</file>