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5"/>
  </p:notesMasterIdLst>
  <p:sldIdLst>
    <p:sldId id="379" r:id="rId3"/>
    <p:sldId id="356" r:id="rId4"/>
    <p:sldId id="357" r:id="rId5"/>
    <p:sldId id="366" r:id="rId6"/>
    <p:sldId id="367" r:id="rId7"/>
    <p:sldId id="368" r:id="rId8"/>
    <p:sldId id="369" r:id="rId9"/>
    <p:sldId id="370" r:id="rId10"/>
    <p:sldId id="371" r:id="rId11"/>
    <p:sldId id="372" r:id="rId12"/>
    <p:sldId id="374" r:id="rId13"/>
    <p:sldId id="380" r:id="rId14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J8DtaLcXGXpE1DQ5YElHQ==" hashData="kdeo8tuf3w1KKhYesLfSXAM9f7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00"/>
    <a:srgbClr val="003300"/>
    <a:srgbClr val="006600"/>
    <a:srgbClr val="333300"/>
    <a:srgbClr val="D20000"/>
    <a:srgbClr val="FF3300"/>
    <a:srgbClr val="340068"/>
    <a:srgbClr val="45008A"/>
    <a:srgbClr val="993300"/>
    <a:srgbClr val="582A0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90" y="-54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D6E4B0-7E68-4060-BA97-C53B3C8C92FF}" type="datetimeFigureOut">
              <a:rPr lang="es-CO" smtClean="0"/>
              <a:t>30/07/2014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FAB547-CD5D-47F8-B302-D2879222E2D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14096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30/07/2014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30/07/2014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30/07/2014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30/07/2014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30/07/2014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30/07/2014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30/07/2014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30/07/2014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30/07/2014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30/07/2014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30/07/2014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CO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CO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A87CDE-C384-4370-B10D-4F2BCAB6F178}" type="slidenum">
              <a:rPr lang="es-ES_tradnl" altLang="es-CO">
                <a:solidFill>
                  <a:srgbClr val="000000"/>
                </a:solidFill>
              </a:rPr>
              <a:pPr/>
              <a:t>‹Nº›</a:t>
            </a:fld>
            <a:endParaRPr lang="es-ES_tradnl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63625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30/07/2014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CO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CO" smtClean="0"/>
              <a:t>Haga clic para modificar el estilo de texto del patrón</a:t>
            </a:r>
          </a:p>
          <a:p>
            <a:pPr lvl="1"/>
            <a:r>
              <a:rPr lang="es-ES_tradnl" altLang="es-CO" smtClean="0"/>
              <a:t>Segundo nivel</a:t>
            </a:r>
          </a:p>
          <a:p>
            <a:pPr lvl="2"/>
            <a:r>
              <a:rPr lang="es-ES_tradnl" altLang="es-CO" smtClean="0"/>
              <a:t>Tercer nivel</a:t>
            </a:r>
          </a:p>
          <a:p>
            <a:pPr lvl="3"/>
            <a:r>
              <a:rPr lang="es-ES_tradnl" altLang="es-CO" smtClean="0"/>
              <a:t>Cuarto nivel</a:t>
            </a:r>
          </a:p>
          <a:p>
            <a:pPr lvl="4"/>
            <a:r>
              <a:rPr lang="es-ES_tradnl" altLang="es-CO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altLang="es-CO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altLang="es-CO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97DB90B-B648-48EF-A1EC-CE7703C634B5}" type="slidenum">
              <a:rPr lang="es-ES_tradnl" altLang="es-CO" smtClean="0">
                <a:solidFill>
                  <a:srgbClr val="000000"/>
                </a:solidFill>
              </a:rPr>
              <a:pPr/>
              <a:t>‹Nº›</a:t>
            </a:fld>
            <a:endParaRPr lang="es-ES_tradnl" altLang="es-CO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C:\01 Mis docu. Backup\Mis imágenes\00 Para el mensaje haciendo\01b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0" t="10968" r="1920" b="4657"/>
          <a:stretch/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036694" y="-7764"/>
            <a:ext cx="50706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54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glow rad="50800">
                    <a:schemeClr val="tx1"/>
                  </a:glow>
                </a:effectLst>
              </a:rPr>
              <a:t>Decálogo de la</a:t>
            </a:r>
            <a:endParaRPr lang="es-ES" sz="5400" b="1" cap="none" spc="0" dirty="0">
              <a:ln w="50800"/>
              <a:solidFill>
                <a:schemeClr val="bg1">
                  <a:shade val="50000"/>
                </a:schemeClr>
              </a:solidFill>
              <a:effectLst>
                <a:glow rad="50800">
                  <a:schemeClr val="tx1"/>
                </a:glo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709682" y="4168700"/>
            <a:ext cx="572464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54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glow rad="50800">
                    <a:schemeClr val="tx1"/>
                  </a:glow>
                </a:effectLst>
              </a:rPr>
              <a:t>Responsabilidad</a:t>
            </a:r>
            <a:endParaRPr lang="es-ES" sz="5400" b="1" cap="none" spc="0" dirty="0">
              <a:ln w="50800"/>
              <a:solidFill>
                <a:schemeClr val="bg1">
                  <a:shade val="50000"/>
                </a:schemeClr>
              </a:solidFill>
              <a:effectLst>
                <a:glow rad="50800">
                  <a:schemeClr val="tx1"/>
                </a:glow>
              </a:effectLst>
            </a:endParaRPr>
          </a:p>
        </p:txBody>
      </p:sp>
      <p:pic>
        <p:nvPicPr>
          <p:cNvPr id="2" name="Captain Cook - Quiéreme mucho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8256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3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01 Mis docu. Backup\Mis imágenes\00 Para el mensaje haciendo\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149124" y="2545444"/>
            <a:ext cx="68407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1- La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persona responsable responde por sus actos. Por eso piensa antes de actuar y mide sus consecuencias.</a:t>
            </a:r>
          </a:p>
        </p:txBody>
      </p:sp>
    </p:spTree>
    <p:extLst>
      <p:ext uri="{BB962C8B-B14F-4D97-AF65-F5344CB8AC3E}">
        <p14:creationId xmlns:p14="http://schemas.microsoft.com/office/powerpoint/2010/main" val="474693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01 Mis docu. Backup\Mis imágenes\00 Para el mensaje haciendo\0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7" r="1904"/>
          <a:stretch/>
        </p:blipFill>
        <p:spPr bwMode="auto">
          <a:xfrm>
            <a:off x="1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365148" y="1707654"/>
            <a:ext cx="640871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2- Es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responsable quien asume a cabalidad todos sus deberes y ejercita todos sus derechos.</a:t>
            </a:r>
          </a:p>
        </p:txBody>
      </p:sp>
    </p:spTree>
    <p:extLst>
      <p:ext uri="{BB962C8B-B14F-4D97-AF65-F5344CB8AC3E}">
        <p14:creationId xmlns:p14="http://schemas.microsoft.com/office/powerpoint/2010/main" val="745163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C:\01 Mis docu. Backup\Mis imágenes\00 Para el mensaje haciendo\0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0" r="1920"/>
          <a:stretch/>
        </p:blipFill>
        <p:spPr bwMode="auto">
          <a:xfrm>
            <a:off x="-1" y="0"/>
            <a:ext cx="9144001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57036" y="1862543"/>
            <a:ext cx="842493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3- “Lo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que hay que hacer se hace”, -afirma Josemaría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Escrivá-, “ sin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vacilar, sin miramientos”. Responsabilidad es cumplir con el deber.</a:t>
            </a:r>
          </a:p>
        </p:txBody>
      </p:sp>
    </p:spTree>
    <p:extLst>
      <p:ext uri="{BB962C8B-B14F-4D97-AF65-F5344CB8AC3E}">
        <p14:creationId xmlns:p14="http://schemas.microsoft.com/office/powerpoint/2010/main" val="780766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C:\01 Mis docu. Backup\Mis imágenes\00 Para el mensaje haciendo\0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0" r="1920"/>
          <a:stretch/>
        </p:blipFill>
        <p:spPr bwMode="auto">
          <a:xfrm>
            <a:off x="-1" y="0"/>
            <a:ext cx="9144001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053233" y="2358295"/>
            <a:ext cx="70567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4- Excusarse</a:t>
            </a:r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, justificarse, buscar pretextos o eludir compromisos, son faltas de responsabilidad.</a:t>
            </a:r>
          </a:p>
        </p:txBody>
      </p:sp>
    </p:spTree>
    <p:extLst>
      <p:ext uri="{BB962C8B-B14F-4D97-AF65-F5344CB8AC3E}">
        <p14:creationId xmlns:p14="http://schemas.microsoft.com/office/powerpoint/2010/main" val="2339753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C:\01 Mis docu. Backup\Mis imágenes\00 Para el mensaje haciendo\0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0" r="1920"/>
          <a:stretch/>
        </p:blipFill>
        <p:spPr bwMode="auto">
          <a:xfrm>
            <a:off x="-1" y="-15875"/>
            <a:ext cx="9144001" cy="517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33153" y="1971586"/>
            <a:ext cx="84969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5- Ser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responsable implica tener iniciativa. No es simplemente hacer lo que debo, sino emplear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toda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la inteligencia para hacerlo de la mejor manera.</a:t>
            </a:r>
          </a:p>
        </p:txBody>
      </p:sp>
    </p:spTree>
    <p:extLst>
      <p:ext uri="{BB962C8B-B14F-4D97-AF65-F5344CB8AC3E}">
        <p14:creationId xmlns:p14="http://schemas.microsoft.com/office/powerpoint/2010/main" val="880246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8" name="Picture 6" descr="C:\01 Mis docu. Backup\Mis imágenes\00 Para el mensaje haciendo\07b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" r="-1"/>
          <a:stretch/>
        </p:blipFill>
        <p:spPr bwMode="auto">
          <a:xfrm>
            <a:off x="0" y="-15875"/>
            <a:ext cx="9144000" cy="517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66661" y="1971586"/>
            <a:ext cx="842493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6- Valorar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las cosas importantes, ser conscientes de las repercusiones de los actos y huir de la frivolidad, son manifestaciones de responsabilidad.</a:t>
            </a:r>
          </a:p>
        </p:txBody>
      </p:sp>
    </p:spTree>
    <p:extLst>
      <p:ext uri="{BB962C8B-B14F-4D97-AF65-F5344CB8AC3E}">
        <p14:creationId xmlns:p14="http://schemas.microsoft.com/office/powerpoint/2010/main" val="780766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C:\01 Mis docu. Backup\Mis imágenes\00 Para el mensaje haciendo\0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20" r="1920"/>
          <a:stretch/>
        </p:blipFill>
        <p:spPr bwMode="auto">
          <a:xfrm>
            <a:off x="-1" y="0"/>
            <a:ext cx="9144001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077116" y="1952553"/>
            <a:ext cx="698477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outerShdw blurRad="50800" dist="38100" dir="2700000" algn="tl">
                    <a:srgbClr val="000000"/>
                  </a:outerShdw>
                </a:effectLst>
                <a:latin typeface="+mj-lt"/>
              </a:rPr>
              <a:t>7- Las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>
                    <a:srgbClr val="000000"/>
                  </a:outerShdw>
                </a:effectLst>
                <a:latin typeface="+mj-lt"/>
              </a:rPr>
              <a:t>consecuencias de los actos hay que asumirlas siempre, aunque la acción sea involuntaria.</a:t>
            </a:r>
          </a:p>
        </p:txBody>
      </p:sp>
    </p:spTree>
    <p:extLst>
      <p:ext uri="{BB962C8B-B14F-4D97-AF65-F5344CB8AC3E}">
        <p14:creationId xmlns:p14="http://schemas.microsoft.com/office/powerpoint/2010/main" val="2339753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C:\01 Mis docu. Backup\Mis imágenes\00 Para el mensaje haciendo\0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0" r="1920"/>
          <a:stretch/>
        </p:blipFill>
        <p:spPr bwMode="auto">
          <a:xfrm>
            <a:off x="-1" y="0"/>
            <a:ext cx="9144001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7750" y="2238162"/>
            <a:ext cx="903649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8- Cuando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voluntaria o involuntariamente hemos causado un mal a alguien, se debe resarcir el daño. Sobre todo si el daño es contra la fama o el honor de alguien.</a:t>
            </a:r>
          </a:p>
        </p:txBody>
      </p:sp>
    </p:spTree>
    <p:extLst>
      <p:ext uri="{BB962C8B-B14F-4D97-AF65-F5344CB8AC3E}">
        <p14:creationId xmlns:p14="http://schemas.microsoft.com/office/powerpoint/2010/main" val="880246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C:\01 Mis docu. Backup\Mis imágenes\00 Para el mensaje haciendo\1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0" r="1920"/>
          <a:stretch/>
        </p:blipFill>
        <p:spPr bwMode="auto">
          <a:xfrm>
            <a:off x="-1" y="0"/>
            <a:ext cx="9144001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917848" y="1971586"/>
            <a:ext cx="73265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9- Otros </a:t>
            </a:r>
            <a:r>
              <a:rPr lang="es-CO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valores relacionados con la responsabilidad: la prudencia al decidir y la justicia para dar a cada uno lo que le corresponde.</a:t>
            </a:r>
          </a:p>
        </p:txBody>
      </p:sp>
    </p:spTree>
    <p:extLst>
      <p:ext uri="{BB962C8B-B14F-4D97-AF65-F5344CB8AC3E}">
        <p14:creationId xmlns:p14="http://schemas.microsoft.com/office/powerpoint/2010/main" val="780766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01 Mis docu. Backup\Mis imágenes\00 Para el mensaje haciendo\1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2" t="6450" r="1952" b="6477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683568" y="84978"/>
            <a:ext cx="77768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10- ¿A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quién hay que responder de nuestros actos? A nosotros mismos, a la familia, a la empresa, a la sociedad y a Dios.</a:t>
            </a:r>
          </a:p>
        </p:txBody>
      </p:sp>
      <p:sp>
        <p:nvSpPr>
          <p:cNvPr id="2" name="1 Rectángulo"/>
          <p:cNvSpPr/>
          <p:nvPr/>
        </p:nvSpPr>
        <p:spPr>
          <a:xfrm>
            <a:off x="1029610" y="4280197"/>
            <a:ext cx="3250570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Autor: </a:t>
            </a:r>
            <a:r>
              <a:rPr lang="es-CO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Regino Navarro </a:t>
            </a:r>
            <a:r>
              <a:rPr lang="es-CO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Ribera</a:t>
            </a:r>
          </a:p>
          <a:p>
            <a:pPr algn="ctr"/>
            <a:endParaRPr lang="es-CO" sz="14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</a:endParaRP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Música</a:t>
            </a:r>
            <a:r>
              <a:rPr lang="es-CO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: Quiéreme mucho - </a:t>
            </a:r>
            <a:r>
              <a:rPr lang="es-CO" sz="1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Captain</a:t>
            </a:r>
            <a:r>
              <a:rPr lang="es-CO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 Cook</a:t>
            </a:r>
            <a:endParaRPr lang="es-CO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5213569" y="4281358"/>
            <a:ext cx="2109232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Realización general: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Rodrigo Valencia Cardona</a:t>
            </a:r>
            <a:endParaRPr lang="es-CO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</a:endParaRP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Medellín-Colombia</a:t>
            </a:r>
            <a:endParaRPr lang="es-CO" sz="14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880246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altLang="es-CO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2050</TotalTime>
  <Words>321</Words>
  <Application>Microsoft Office PowerPoint</Application>
  <PresentationFormat>Presentación en pantalla (16:9)</PresentationFormat>
  <Paragraphs>46</Paragraphs>
  <Slides>12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4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156</cp:revision>
  <dcterms:created xsi:type="dcterms:W3CDTF">2013-05-29T02:56:16Z</dcterms:created>
  <dcterms:modified xsi:type="dcterms:W3CDTF">2014-07-30T23:20:02Z</dcterms:modified>
</cp:coreProperties>
</file>