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94" r:id="rId3"/>
    <p:sldId id="310" r:id="rId4"/>
    <p:sldId id="276" r:id="rId5"/>
    <p:sldId id="277" r:id="rId6"/>
    <p:sldId id="256" r:id="rId7"/>
    <p:sldId id="324" r:id="rId8"/>
    <p:sldId id="329" r:id="rId9"/>
    <p:sldId id="333" r:id="rId10"/>
    <p:sldId id="317" r:id="rId11"/>
    <p:sldId id="328" r:id="rId12"/>
    <p:sldId id="334" r:id="rId13"/>
    <p:sldId id="332" r:id="rId14"/>
    <p:sldId id="270" r:id="rId15"/>
    <p:sldId id="316" r:id="rId16"/>
    <p:sldId id="318" r:id="rId17"/>
    <p:sldId id="327" r:id="rId18"/>
    <p:sldId id="283" r:id="rId19"/>
    <p:sldId id="285" r:id="rId20"/>
    <p:sldId id="288" r:id="rId21"/>
    <p:sldId id="319" r:id="rId22"/>
    <p:sldId id="291" r:id="rId23"/>
    <p:sldId id="263" r:id="rId24"/>
    <p:sldId id="268" r:id="rId25"/>
    <p:sldId id="262" r:id="rId26"/>
    <p:sldId id="274" r:id="rId27"/>
    <p:sldId id="290" r:id="rId28"/>
    <p:sldId id="280" r:id="rId29"/>
    <p:sldId id="275" r:id="rId30"/>
    <p:sldId id="293" r:id="rId31"/>
    <p:sldId id="331" r:id="rId32"/>
    <p:sldId id="323" r:id="rId33"/>
    <p:sldId id="265" r:id="rId34"/>
    <p:sldId id="260" r:id="rId35"/>
    <p:sldId id="264" r:id="rId36"/>
    <p:sldId id="266" r:id="rId37"/>
    <p:sldId id="272" r:id="rId38"/>
    <p:sldId id="281" r:id="rId39"/>
    <p:sldId id="322" r:id="rId40"/>
    <p:sldId id="282" r:id="rId41"/>
    <p:sldId id="258" r:id="rId42"/>
    <p:sldId id="287" r:id="rId43"/>
    <p:sldId id="304" r:id="rId44"/>
    <p:sldId id="284" r:id="rId45"/>
    <p:sldId id="278" r:id="rId46"/>
    <p:sldId id="279" r:id="rId47"/>
    <p:sldId id="286" r:id="rId48"/>
    <p:sldId id="271" r:id="rId49"/>
    <p:sldId id="326" r:id="rId50"/>
    <p:sldId id="289" r:id="rId51"/>
    <p:sldId id="292" r:id="rId52"/>
    <p:sldId id="261" r:id="rId53"/>
    <p:sldId id="315" r:id="rId54"/>
    <p:sldId id="321" r:id="rId55"/>
    <p:sldId id="305" r:id="rId56"/>
    <p:sldId id="314" r:id="rId57"/>
    <p:sldId id="303" r:id="rId58"/>
    <p:sldId id="306" r:id="rId59"/>
    <p:sldId id="307" r:id="rId60"/>
    <p:sldId id="309" r:id="rId61"/>
    <p:sldId id="308" r:id="rId62"/>
    <p:sldId id="312" r:id="rId63"/>
    <p:sldId id="302" r:id="rId64"/>
    <p:sldId id="299" r:id="rId65"/>
    <p:sldId id="335" r:id="rId6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MCDo5AwnEYTpHwXXekjkg==" hashData="Jc9eRwQfPj6pm5j7ovROKRQ338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3E57A6-4483-4AB1-AB49-1C85C4C4FD2E}" type="datetimeFigureOut">
              <a:rPr lang="es-ES" smtClean="0"/>
              <a:pPr/>
              <a:t>30/08/2014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DF76FF-F097-4CAC-B70A-C2C26532EBE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206A8DA7-38D0-4407-8D52-2745AE07C594}" type="slidenum">
              <a:rPr lang="es-ES" altLang="es-ES" smtClean="0"/>
              <a:pPr/>
              <a:t>3</a:t>
            </a:fld>
            <a:endParaRPr lang="es-ES" altLang="es-ES"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DC40525B-3392-4774-9A8B-3292ABEB14EA}" type="slidenum">
              <a:rPr lang="es-ES" altLang="es-ES" smtClean="0"/>
              <a:pPr/>
              <a:t>4</a:t>
            </a:fld>
            <a:endParaRPr lang="es-ES" altLang="es-ES" smtClean="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D05EC0E8-74A8-4934-8700-2FAE76999645}" type="slidenum">
              <a:rPr lang="es-ES" altLang="es-ES" smtClean="0"/>
              <a:pPr/>
              <a:t>17</a:t>
            </a:fld>
            <a:endParaRPr lang="es-ES" altLang="es-ES" smtClean="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BB4AA79F-8FB4-4465-B4BF-60897742B402}" type="slidenum">
              <a:rPr lang="es-ES" altLang="es-ES" smtClean="0"/>
              <a:pPr/>
              <a:t>18</a:t>
            </a:fld>
            <a:endParaRPr lang="es-ES" altLang="es-ES"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9D465912-701A-4546-B49F-3307E55AFA06}" type="slidenum">
              <a:rPr lang="es-ES" altLang="es-ES" smtClean="0"/>
              <a:pPr/>
              <a:t>19</a:t>
            </a:fld>
            <a:endParaRPr lang="es-ES" altLang="es-ES"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68202813-9F4A-477D-8DE6-ED28DBE05537}" type="slidenum">
              <a:rPr lang="es-ES" altLang="es-ES" smtClean="0"/>
              <a:pPr/>
              <a:t>21</a:t>
            </a:fld>
            <a:endParaRPr lang="es-ES" altLang="es-E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23</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BB00C645-50F3-42A1-94A5-A337FB598EA3}" type="slidenum">
              <a:rPr lang="es-ES" altLang="es-ES" smtClean="0"/>
              <a:pPr/>
              <a:t>25</a:t>
            </a:fld>
            <a:endParaRPr lang="es-ES" altLang="es-ES"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59309657-9A7A-49BB-A316-822CFC1556C9}" type="slidenum">
              <a:rPr lang="es-ES" altLang="es-ES" smtClean="0"/>
              <a:pPr/>
              <a:t>26</a:t>
            </a:fld>
            <a:endParaRPr lang="es-ES" altLang="es-ES" smtClean="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47107F6F-100A-4768-A20D-5D47A651F1D4}" type="slidenum">
              <a:rPr lang="es-ES" altLang="es-ES" smtClean="0"/>
              <a:pPr/>
              <a:t>27</a:t>
            </a:fld>
            <a:endParaRPr lang="es-ES" altLang="es-ES" smtClean="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5A981852-BBC7-4CEC-BBD8-4F0F5FE5D5A9}" type="slidenum">
              <a:rPr lang="es-ES" altLang="es-ES" smtClean="0"/>
              <a:pPr/>
              <a:t>28</a:t>
            </a:fld>
            <a:endParaRPr lang="es-ES" altLang="es-ES"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29</a:t>
            </a:fld>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2AF71737-686E-4931-86D0-DA504497EC40}" type="slidenum">
              <a:rPr lang="es-ES" altLang="es-ES" smtClean="0"/>
              <a:pPr/>
              <a:t>37</a:t>
            </a:fld>
            <a:endParaRPr lang="es-ES" altLang="es-ES" smtClean="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7745FC50-B542-416A-BAB1-0027FDD15BD3}" type="slidenum">
              <a:rPr lang="es-ES" altLang="es-ES" smtClean="0"/>
              <a:pPr/>
              <a:t>39</a:t>
            </a:fld>
            <a:endParaRPr lang="es-ES" altLang="es-ES" smtClean="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0331A007-5D0B-48CF-92D5-01A6A11D960F}" type="slidenum">
              <a:rPr lang="es-ES" altLang="es-ES" smtClean="0"/>
              <a:pPr/>
              <a:t>41</a:t>
            </a:fld>
            <a:endParaRPr lang="es-ES" altLang="es-ES"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167499D9-5E16-4AA2-AAE4-1DF9BA69EE93}" type="slidenum">
              <a:rPr lang="es-ES" altLang="es-ES" smtClean="0"/>
              <a:pPr/>
              <a:t>43</a:t>
            </a:fld>
            <a:endParaRPr lang="es-ES" altLang="es-ES"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62735CAD-2976-4EBB-A064-79E90C5F62ED}" type="slidenum">
              <a:rPr lang="es-ES" altLang="es-ES" smtClean="0"/>
              <a:pPr/>
              <a:t>44</a:t>
            </a:fld>
            <a:endParaRPr lang="es-ES" altLang="es-ES" smtClean="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596465E3-895E-4367-AB7F-F4C10F564884}" type="slidenum">
              <a:rPr lang="es-ES" altLang="es-ES" smtClean="0"/>
              <a:pPr/>
              <a:t>45</a:t>
            </a:fld>
            <a:endParaRPr lang="es-ES" altLang="es-ES" smtClean="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4B155AC9-08CE-4C1A-AAB3-BEE189D23116}" type="slidenum">
              <a:rPr lang="es-ES" altLang="es-ES" smtClean="0"/>
              <a:pPr/>
              <a:t>46</a:t>
            </a:fld>
            <a:endParaRPr lang="es-ES" altLang="es-E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1CC5D41B-7832-46A7-A5D5-328FF8BBBF72}" type="slidenum">
              <a:rPr lang="es-ES" altLang="es-ES" smtClean="0"/>
              <a:pPr/>
              <a:t>49</a:t>
            </a:fld>
            <a:endParaRPr lang="es-ES" altLang="es-ES" smtClean="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6A62A69F-2CA3-4A61-86AF-7BD280AD12BF}" type="slidenum">
              <a:rPr lang="es-ES" altLang="es-ES" smtClean="0"/>
              <a:pPr/>
              <a:t>50</a:t>
            </a:fld>
            <a:endParaRPr lang="es-ES" altLang="es-ES"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DF1FD7-647C-4209-AC70-1B8131F59B02}" type="slidenum">
              <a:rPr lang="es-ES" smtClean="0"/>
              <a:pPr/>
              <a:t>‹Nº›</a:t>
            </a:fld>
            <a:endParaRPr lang="es-ES"/>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ECED330-B3CB-4F9A-A34F-ADAC554B2E2B}" type="slidenum">
              <a:rPr lang="es-ES_tradnl">
                <a:solidFill>
                  <a:srgbClr val="000000"/>
                </a:solidFill>
              </a:rPr>
              <a:pPr/>
              <a:t>‹Nº›</a:t>
            </a:fld>
            <a:endParaRPr lang="es-ES_tradnl">
              <a:solidFill>
                <a:srgbClr val="000000"/>
              </a:solidFill>
            </a:endParaRPr>
          </a:p>
        </p:txBody>
      </p:sp>
    </p:spTree>
  </p:cSld>
  <p:clrMapOvr>
    <a:masterClrMapping/>
  </p:clrMapOvr>
  <p:transition spd="slow" advTm="5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B3D563-30BB-4D69-9B8F-5C5191E3D4E5}" type="datetimeFigureOut">
              <a:rPr lang="es-ES" smtClean="0"/>
              <a:pPr/>
              <a:t>30/08/2014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DF1FD7-647C-4209-AC70-1B8131F59B0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0C73ACA-C8BF-425B-83C4-B4A93BF6F9B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spd="slow" advTm="5000">
    <p:dissolv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9.gif"/></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7.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Dell\Escritorio\ANIMADOS\147.gif"/>
          <p:cNvPicPr>
            <a:picLocks noChangeAspect="1" noChangeArrowheads="1" noCrop="1"/>
          </p:cNvPicPr>
          <p:nvPr/>
        </p:nvPicPr>
        <p:blipFill>
          <a:blip r:embed="rId4" cstate="print"/>
          <a:srcRect/>
          <a:stretch>
            <a:fillRect/>
          </a:stretch>
        </p:blipFill>
        <p:spPr bwMode="auto">
          <a:xfrm>
            <a:off x="0" y="-2691680"/>
            <a:ext cx="9144000" cy="9549680"/>
          </a:xfrm>
          <a:prstGeom prst="rect">
            <a:avLst/>
          </a:prstGeom>
          <a:noFill/>
        </p:spPr>
      </p:pic>
      <p:pic>
        <p:nvPicPr>
          <p:cNvPr id="10" name="Picture 3" descr="illusion-017"/>
          <p:cNvPicPr>
            <a:picLocks noChangeAspect="1" noChangeArrowheads="1" noCrop="1"/>
          </p:cNvPicPr>
          <p:nvPr/>
        </p:nvPicPr>
        <p:blipFill>
          <a:blip r:embed="rId5" cstate="print">
            <a:duotone>
              <a:schemeClr val="accent6">
                <a:shade val="45000"/>
                <a:satMod val="135000"/>
              </a:schemeClr>
              <a:prstClr val="white"/>
            </a:duotone>
            <a:lum bright="26000"/>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6"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8"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956958" y="1772816"/>
            <a:ext cx="7322838" cy="3631763"/>
          </a:xfrm>
          <a:prstGeom prst="rect">
            <a:avLst/>
          </a:prstGeom>
        </p:spPr>
        <p:txBody>
          <a:bodyPr wrap="none">
            <a:spAutoFit/>
          </a:bodyPr>
          <a:lstStyle/>
          <a:p>
            <a:pPr algn="ctr">
              <a:defRPr/>
            </a:pPr>
            <a:r>
              <a:rPr lang="es-ES" sz="11500" b="1" kern="10" dirty="0" smtClean="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DE SOL </a:t>
            </a:r>
          </a:p>
          <a:p>
            <a:pPr algn="ctr">
              <a:defRPr/>
            </a:pPr>
            <a:r>
              <a:rPr lang="es-ES" sz="11500" b="1" kern="10" dirty="0" smtClean="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A SOL</a:t>
            </a:r>
            <a:endParaRPr lang="es-ES" sz="115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0000">
    <p:dissolve/>
    <p:sndAc>
      <p:stSnd>
        <p:snd r:embed="rId3"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6146" name="Picture 2" descr="C:\Documents and Settings\Dell\Escritorio\78C.jpg"/>
          <p:cNvPicPr>
            <a:picLocks noChangeAspect="1" noChangeArrowheads="1"/>
          </p:cNvPicPr>
          <p:nvPr/>
        </p:nvPicPr>
        <p:blipFill>
          <a:blip r:embed="rId3" cstate="print"/>
          <a:srcRect/>
          <a:stretch>
            <a:fillRect/>
          </a:stretch>
        </p:blipFill>
        <p:spPr bwMode="auto">
          <a:xfrm>
            <a:off x="2195736" y="332656"/>
            <a:ext cx="4680520" cy="6055740"/>
          </a:xfrm>
          <a:prstGeom prst="roundRect">
            <a:avLst/>
          </a:prstGeom>
          <a:noFill/>
        </p:spPr>
      </p:pic>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children-at-brick-factory"/>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endParaRPr lang="pt-PT" altLang="es-ES" smtClean="0"/>
          </a:p>
        </p:txBody>
      </p:sp>
      <p:sp>
        <p:nvSpPr>
          <p:cNvPr id="27651" name="Rectangle 3"/>
          <p:cNvSpPr>
            <a:spLocks noGrp="1" noChangeArrowheads="1"/>
          </p:cNvSpPr>
          <p:nvPr>
            <p:ph type="body" idx="1"/>
          </p:nvPr>
        </p:nvSpPr>
        <p:spPr/>
        <p:txBody>
          <a:bodyPr/>
          <a:lstStyle/>
          <a:p>
            <a:endParaRPr lang="pt-PT" altLang="es-ES" smtClean="0"/>
          </a:p>
        </p:txBody>
      </p:sp>
      <p:pic>
        <p:nvPicPr>
          <p:cNvPr id="27652" name="Picture 4" descr="schapper4"/>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3" name="Picture 4" descr="C:\Documents and Settings\Dell\Escritorio\moverse\Gifs%20Animados%20Figuras%20Geom%E9tricas%20(31).gif"/>
          <p:cNvPicPr>
            <a:picLocks noChangeAspect="1" noChangeArrowheads="1" noCrop="1"/>
          </p:cNvPicPr>
          <p:nvPr/>
        </p:nvPicPr>
        <p:blipFill>
          <a:blip r:embed="rId3" cstate="print">
            <a:duotone>
              <a:schemeClr val="accent5">
                <a:shade val="45000"/>
                <a:satMod val="135000"/>
              </a:schemeClr>
              <a:prstClr val="white"/>
            </a:duotone>
            <a:lum bright="13000" contrast="-65000"/>
          </a:blip>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827584" y="1556792"/>
            <a:ext cx="7884368" cy="4585871"/>
          </a:xfrm>
          <a:prstGeom prst="rect">
            <a:avLst/>
          </a:prstGeom>
        </p:spPr>
        <p:txBody>
          <a:bodyPr wrap="square">
            <a:spAutoFit/>
          </a:bodyPr>
          <a:lstStyle/>
          <a:p>
            <a:r>
              <a:rPr lang="es-ES" sz="3200" b="1" i="1" dirty="0" smtClean="0">
                <a:latin typeface="Arial Black" pitchFamily="34" charset="0"/>
              </a:rPr>
              <a:t>N</a:t>
            </a:r>
            <a:r>
              <a:rPr lang="es-ES" sz="3200" b="1" i="1" dirty="0" smtClean="0">
                <a:latin typeface="Arial Black" pitchFamily="34" charset="0"/>
              </a:rPr>
              <a:t>iños </a:t>
            </a:r>
            <a:r>
              <a:rPr lang="es-ES" sz="3200" b="1" i="1" dirty="0" smtClean="0">
                <a:latin typeface="Arial Black" pitchFamily="34" charset="0"/>
              </a:rPr>
              <a:t>que trabajan de sol a sol en campos y minas nos recuerdan cada día un triste y gravísimo problema del mundo actual: la explotación infantil, fenómeno que afecta tanto a naciones industrializadas como a las del llamado Tercer </a:t>
            </a:r>
            <a:r>
              <a:rPr lang="es-ES" sz="3200" b="1" i="1" dirty="0" smtClean="0">
                <a:latin typeface="Arial Black" pitchFamily="34" charset="0"/>
              </a:rPr>
              <a:t>Mundo.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5"/>
                                      </p:to>
                                    </p:set>
                                    <p:animEffect filter="image" prLst="opacity: 0.5">
                                      <p:cBhvr rctx="IE">
                                        <p:cTn id="10"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esme4.jpg"/>
          <p:cNvPicPr>
            <a:picLocks noChangeAspect="1" noChangeArrowheads="1"/>
          </p:cNvPicPr>
          <p:nvPr/>
        </p:nvPicPr>
        <p:blipFill>
          <a:blip r:embed="rId2" cstate="print"/>
          <a:srcRect/>
          <a:stretch>
            <a:fillRect/>
          </a:stretch>
        </p:blipFill>
        <p:spPr bwMode="auto">
          <a:xfrm>
            <a:off x="0" y="0"/>
            <a:ext cx="919991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ilas6.jpg"/>
          <p:cNvPicPr>
            <a:picLocks noChangeAspect="1" noChangeArrowheads="1"/>
          </p:cNvPicPr>
          <p:nvPr/>
        </p:nvPicPr>
        <p:blipFill>
          <a:blip r:embed="rId2" cstate="print"/>
          <a:srcRect/>
          <a:stretch>
            <a:fillRect/>
          </a:stretch>
        </p:blipFill>
        <p:spPr bwMode="auto">
          <a:xfrm>
            <a:off x="0" y="0"/>
            <a:ext cx="933263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esme2.jpg"/>
          <p:cNvPicPr>
            <a:picLocks noChangeAspect="1" noChangeArrowheads="1"/>
          </p:cNvPicPr>
          <p:nvPr/>
        </p:nvPicPr>
        <p:blipFill>
          <a:blip r:embed="rId2" cstate="print"/>
          <a:srcRect/>
          <a:stretch>
            <a:fillRect/>
          </a:stretch>
        </p:blipFill>
        <p:spPr bwMode="auto">
          <a:xfrm>
            <a:off x="-1" y="0"/>
            <a:ext cx="923226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brick4.jpg"/>
          <p:cNvPicPr>
            <a:picLocks noChangeAspect="1" noChangeArrowheads="1"/>
          </p:cNvPicPr>
          <p:nvPr/>
        </p:nvPicPr>
        <p:blipFill>
          <a:blip r:embed="rId2" cstate="print"/>
          <a:srcRect/>
          <a:stretch>
            <a:fillRect/>
          </a:stretch>
        </p:blipFill>
        <p:spPr bwMode="auto">
          <a:xfrm>
            <a:off x="-384052" y="-243408"/>
            <a:ext cx="9766193" cy="7488831"/>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esme3.jpg"/>
          <p:cNvPicPr>
            <a:picLocks noChangeAspect="1" noChangeArrowheads="1"/>
          </p:cNvPicPr>
          <p:nvPr/>
        </p:nvPicPr>
        <p:blipFill>
          <a:blip r:embed="rId2" cstate="print"/>
          <a:srcRect/>
          <a:stretch>
            <a:fillRect/>
          </a:stretch>
        </p:blipFill>
        <p:spPr bwMode="auto">
          <a:xfrm>
            <a:off x="-1" y="0"/>
            <a:ext cx="926902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ilas3.jpg"/>
          <p:cNvPicPr>
            <a:picLocks noChangeAspect="1" noChangeArrowheads="1"/>
          </p:cNvPicPr>
          <p:nvPr/>
        </p:nvPicPr>
        <p:blipFill>
          <a:blip r:embed="rId2" cstate="print"/>
          <a:srcRect/>
          <a:stretch>
            <a:fillRect/>
          </a:stretch>
        </p:blipFill>
        <p:spPr bwMode="auto">
          <a:xfrm>
            <a:off x="0" y="0"/>
            <a:ext cx="922489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trabajo-infantil-pnhom-penh-basurero.jpg"/>
          <p:cNvPicPr>
            <a:picLocks noChangeAspect="1" noChangeArrowheads="1"/>
          </p:cNvPicPr>
          <p:nvPr/>
        </p:nvPicPr>
        <p:blipFill>
          <a:blip r:embed="rId2" cstate="print"/>
          <a:srcRect/>
          <a:stretch>
            <a:fillRect/>
          </a:stretch>
        </p:blipFill>
        <p:spPr bwMode="auto">
          <a:xfrm>
            <a:off x="0" y="-171400"/>
            <a:ext cx="10032455" cy="70294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Documents and Settings\Dell\Escritorio\moverse\Gifs%20Animados%20Figuras%20Geom%E9tricas%20(42).gif"/>
          <p:cNvPicPr>
            <a:picLocks noChangeAspect="1" noChangeArrowheads="1" noCrop="1"/>
          </p:cNvPicPr>
          <p:nvPr/>
        </p:nvPicPr>
        <p:blipFill>
          <a:blip r:embed="rId2" cstate="print"/>
          <a:srcRect/>
          <a:stretch>
            <a:fillRect/>
          </a:stretch>
        </p:blipFill>
        <p:spPr bwMode="auto">
          <a:xfrm flipV="1">
            <a:off x="-428625" y="0"/>
            <a:ext cx="9572625" cy="7215188"/>
          </a:xfrm>
          <a:prstGeom prst="rect">
            <a:avLst/>
          </a:prstGeom>
          <a:noFill/>
          <a:ln w="9525">
            <a:noFill/>
            <a:miter lim="800000"/>
            <a:headEnd/>
            <a:tailEnd/>
          </a:ln>
        </p:spPr>
      </p:pic>
      <p:pic>
        <p:nvPicPr>
          <p:cNvPr id="6" name="Picture 3" descr="illusion-010"/>
          <p:cNvPicPr>
            <a:picLocks noChangeAspect="1" noChangeArrowheads="1"/>
          </p:cNvPicPr>
          <p:nvPr/>
        </p:nvPicPr>
        <p:blipFill>
          <a:blip r:embed="rId3" cstate="print">
            <a:duotone>
              <a:schemeClr val="accent3">
                <a:shade val="45000"/>
                <a:satMod val="135000"/>
              </a:schemeClr>
              <a:prstClr val="white"/>
            </a:duotone>
            <a:lum bright="21000"/>
          </a:blip>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755576" y="260648"/>
            <a:ext cx="7992888" cy="6063198"/>
          </a:xfrm>
          <a:prstGeom prst="rect">
            <a:avLst/>
          </a:prstGeom>
        </p:spPr>
        <p:txBody>
          <a:bodyPr wrap="square">
            <a:spAutoFit/>
          </a:bodyPr>
          <a:lstStyle/>
          <a:p>
            <a:r>
              <a:rPr lang="es-ES" sz="3200" b="1" dirty="0" smtClean="0">
                <a:latin typeface="Arial Black" pitchFamily="34" charset="0"/>
              </a:rPr>
              <a:t/>
            </a:r>
            <a:br>
              <a:rPr lang="es-ES" sz="3200" b="1" dirty="0" smtClean="0">
                <a:latin typeface="Arial Black" pitchFamily="34" charset="0"/>
              </a:rPr>
            </a:br>
            <a:r>
              <a:rPr lang="es-ES" sz="3200" b="1" dirty="0" smtClean="0">
                <a:latin typeface="Arial Black" pitchFamily="34" charset="0"/>
              </a:rPr>
              <a:t/>
            </a:r>
            <a:br>
              <a:rPr lang="es-ES" sz="3200" b="1" dirty="0" smtClean="0">
                <a:latin typeface="Arial Black" pitchFamily="34" charset="0"/>
              </a:rPr>
            </a:br>
            <a:r>
              <a:rPr lang="es-ES" sz="3200" b="1" i="1" dirty="0" smtClean="0">
                <a:latin typeface="Arial Black" pitchFamily="34" charset="0"/>
              </a:rPr>
              <a:t>Por ejemplo, recientes informaciones dan fe que unos </a:t>
            </a:r>
          </a:p>
          <a:p>
            <a:r>
              <a:rPr lang="es-ES" sz="3200" b="1" i="1" dirty="0" smtClean="0">
                <a:latin typeface="Arial Black" pitchFamily="34" charset="0"/>
              </a:rPr>
              <a:t>400 .000 niños, la mayoría hispanos, laboran en actividades agrícolas en Estados Unidos, un país que no ha suscrito la Convención sobre los Derechos de la Infancia, rubricado en 1989 por casi todas las naciones del mundo. </a:t>
            </a:r>
            <a:r>
              <a:rPr lang="es-ES" sz="3200" b="1" dirty="0" smtClean="0">
                <a:latin typeface="Arial Black" pitchFamily="34" charset="0"/>
              </a:rPr>
              <a:t/>
            </a:r>
            <a:br>
              <a:rPr lang="es-ES" sz="3200" b="1" dirty="0" smtClean="0">
                <a:latin typeface="Arial Black" pitchFamily="34" charset="0"/>
              </a:rPr>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6"/>
                                        </p:tgtEl>
                                        <p:attrNameLst>
                                          <p:attrName>style.opacity</p:attrName>
                                        </p:attrNameLst>
                                      </p:cBhvr>
                                      <p:to>
                                        <p:strVal val="0.25"/>
                                      </p:to>
                                    </p:set>
                                    <p:animEffect filter="image" prLst="opacity: 0.25">
                                      <p:cBhvr rctx="IE">
                                        <p:cTn id="1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basura0001.jpg"/>
          <p:cNvPicPr>
            <a:picLocks noChangeAspect="1" noChangeArrowheads="1"/>
          </p:cNvPicPr>
          <p:nvPr/>
        </p:nvPicPr>
        <p:blipFill>
          <a:blip r:embed="rId2" cstate="print"/>
          <a:srcRect/>
          <a:stretch>
            <a:fillRect/>
          </a:stretch>
        </p:blipFill>
        <p:spPr bwMode="auto">
          <a:xfrm>
            <a:off x="0" y="0"/>
            <a:ext cx="927990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14338" name="Picture 2" descr="C:\Documents and Settings\Dell\Escritorio\trinfantil3.jpg"/>
          <p:cNvPicPr>
            <a:picLocks noChangeAspect="1" noChangeArrowheads="1"/>
          </p:cNvPicPr>
          <p:nvPr/>
        </p:nvPicPr>
        <p:blipFill>
          <a:blip r:embed="rId3" cstate="print"/>
          <a:srcRect/>
          <a:stretch>
            <a:fillRect/>
          </a:stretch>
        </p:blipFill>
        <p:spPr bwMode="auto">
          <a:xfrm>
            <a:off x="827584" y="548680"/>
            <a:ext cx="7524328" cy="5643245"/>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trabajo-infantil-nino-musico-pidiendo-limosna-en-varsovia-foto-ilo.jpg"/>
          <p:cNvPicPr>
            <a:picLocks noChangeAspect="1" noChangeArrowheads="1"/>
          </p:cNvPicPr>
          <p:nvPr/>
        </p:nvPicPr>
        <p:blipFill>
          <a:blip r:embed="rId2" cstate="print"/>
          <a:srcRect/>
          <a:stretch>
            <a:fillRect/>
          </a:stretch>
        </p:blipFill>
        <p:spPr bwMode="auto">
          <a:xfrm>
            <a:off x="-1" y="0"/>
            <a:ext cx="923840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get_imageCAB3SREE"/>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get_image"/>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india-10207nfyoungwelder"/>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15362" name="Picture 2" descr="C:\Documents and Settings\Dell\Escritorio\nino-trabajando-de-limpiabotas.jpg"/>
          <p:cNvPicPr>
            <a:picLocks noChangeAspect="1" noChangeArrowheads="1"/>
          </p:cNvPicPr>
          <p:nvPr/>
        </p:nvPicPr>
        <p:blipFill>
          <a:blip r:embed="rId3" cstate="print"/>
          <a:srcRect/>
          <a:stretch>
            <a:fillRect/>
          </a:stretch>
        </p:blipFill>
        <p:spPr bwMode="auto">
          <a:xfrm>
            <a:off x="179512" y="332656"/>
            <a:ext cx="4590510" cy="6120680"/>
          </a:xfrm>
          <a:prstGeom prst="rect">
            <a:avLst/>
          </a:prstGeom>
          <a:noFill/>
        </p:spPr>
      </p:pic>
      <p:pic>
        <p:nvPicPr>
          <p:cNvPr id="3" name="Picture 2" descr="C:\Documents and Settings\Dell\Escritorio\basura9.jpg"/>
          <p:cNvPicPr>
            <a:picLocks noChangeAspect="1" noChangeArrowheads="1"/>
          </p:cNvPicPr>
          <p:nvPr/>
        </p:nvPicPr>
        <p:blipFill>
          <a:blip r:embed="rId4" cstate="print"/>
          <a:srcRect/>
          <a:stretch>
            <a:fillRect/>
          </a:stretch>
        </p:blipFill>
        <p:spPr bwMode="auto">
          <a:xfrm>
            <a:off x="4932040" y="404664"/>
            <a:ext cx="3986808" cy="6000147"/>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get_imageCADZ5Q0O"/>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302909453_0.jpg"/>
          <p:cNvPicPr>
            <a:picLocks noChangeAspect="1" noChangeArrowheads="1"/>
          </p:cNvPicPr>
          <p:nvPr/>
        </p:nvPicPr>
        <p:blipFill>
          <a:blip r:embed="rId2" cstate="print"/>
          <a:srcRect/>
          <a:stretch>
            <a:fillRect/>
          </a:stretch>
        </p:blipFill>
        <p:spPr bwMode="auto">
          <a:xfrm>
            <a:off x="-1" y="0"/>
            <a:ext cx="925780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pic>
        <p:nvPicPr>
          <p:cNvPr id="6" name="Picture 3" descr="illusion-010"/>
          <p:cNvPicPr>
            <a:picLocks noChangeAspect="1" noChangeArrowheads="1"/>
          </p:cNvPicPr>
          <p:nvPr/>
        </p:nvPicPr>
        <p:blipFill>
          <a:blip r:embed="rId4" cstate="print">
            <a:duotone>
              <a:schemeClr val="accent5">
                <a:shade val="45000"/>
                <a:satMod val="135000"/>
              </a:schemeClr>
              <a:prstClr val="white"/>
            </a:duotone>
            <a:lum bright="8000" contrast="-48000"/>
          </a:blip>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971600" y="1484784"/>
            <a:ext cx="7272808" cy="4247317"/>
          </a:xfrm>
          <a:prstGeom prst="rect">
            <a:avLst/>
          </a:prstGeom>
        </p:spPr>
        <p:txBody>
          <a:bodyPr wrap="square">
            <a:spAutoFit/>
          </a:bodyPr>
          <a:lstStyle/>
          <a:p>
            <a:r>
              <a:rPr lang="es-ES" sz="2800" b="1" i="1" dirty="0" smtClean="0">
                <a:latin typeface="Arial Black" pitchFamily="34" charset="0"/>
              </a:rPr>
              <a:t>Durante décadas, menores desde los ocho años han trabajado en ese sector en territorio norteamericano, empleando herramientas de trabajo cortantes y peligrosos pesticidas, denunció Davis Strauss, director de la Asociación de Programas de Oportunidades para los Trabajadores del Campo. </a:t>
            </a: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9" presetClass="emph" presetSubtype="0" nodeType="withEffect">
                                  <p:stCondLst>
                                    <p:cond delay="0"/>
                                  </p:stCondLst>
                                  <p:childTnLst>
                                    <p:set>
                                      <p:cBhvr rctx="PPT">
                                        <p:cTn id="9" dur="indefinite"/>
                                        <p:tgtEl>
                                          <p:spTgt spid="7"/>
                                        </p:tgtEl>
                                        <p:attrNameLst>
                                          <p:attrName>style.opacity</p:attrName>
                                        </p:attrNameLst>
                                      </p:cBhvr>
                                      <p:to>
                                        <p:strVal val="0.5"/>
                                      </p:to>
                                    </p:set>
                                    <p:animEffect filter="image" prLst="opacity: 0.5">
                                      <p:cBhvr rctx="IE">
                                        <p:cTn id="10"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clavo-infanti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6a00e55188bf7a8834011570198587970b"/>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sndAc>
      <p:stSnd>
        <p:snd r:embed="rId3" name="What a wonderful world.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6a00e55188bf7a883401156f22a862970c-800wi"/>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get_imageCAPKKB1Q"/>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6a00e55188bf7a8834011570198751970b-800wi"/>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3" name="Picture 4" descr="C:\Documents and Settings\Dell\Escritorio\moverse\Gifs%20Animados%20Figuras%20Geom%E9tricas%20(31).gif"/>
          <p:cNvPicPr>
            <a:picLocks noChangeAspect="1" noChangeArrowheads="1" noCrop="1"/>
          </p:cNvPicPr>
          <p:nvPr/>
        </p:nvPicPr>
        <p:blipFill>
          <a:blip r:embed="rId4" cstate="print">
            <a:duotone>
              <a:schemeClr val="accent5">
                <a:shade val="45000"/>
                <a:satMod val="135000"/>
              </a:schemeClr>
              <a:prstClr val="white"/>
            </a:duotone>
            <a:lum bright="-17000" contrast="-47000"/>
          </a:blip>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827584" y="1556792"/>
            <a:ext cx="7884368" cy="923330"/>
          </a:xfrm>
          <a:prstGeom prst="rect">
            <a:avLst/>
          </a:prstGeom>
        </p:spPr>
        <p:txBody>
          <a:bodyPr wrap="square">
            <a:spAutoFit/>
          </a:bodyPr>
          <a:lstStyle/>
          <a:p>
            <a:r>
              <a:rPr lang="es-ES" dirty="0" smtClean="0"/>
              <a:t/>
            </a:r>
            <a:br>
              <a:rPr lang="es-ES" dirty="0" smtClean="0"/>
            </a:br>
            <a:r>
              <a:rPr lang="es-ES" dirty="0" smtClean="0"/>
              <a:t/>
            </a:r>
            <a:br>
              <a:rPr lang="es-ES" dirty="0" smtClean="0"/>
            </a:br>
            <a:endParaRPr lang="es-ES" dirty="0"/>
          </a:p>
        </p:txBody>
      </p:sp>
      <p:sp>
        <p:nvSpPr>
          <p:cNvPr id="5" name="4 Rectángulo"/>
          <p:cNvSpPr/>
          <p:nvPr/>
        </p:nvSpPr>
        <p:spPr>
          <a:xfrm>
            <a:off x="4716016" y="980728"/>
            <a:ext cx="3888432" cy="5293757"/>
          </a:xfrm>
          <a:prstGeom prst="rect">
            <a:avLst/>
          </a:prstGeom>
        </p:spPr>
        <p:txBody>
          <a:bodyPr wrap="square">
            <a:spAutoFit/>
          </a:bodyPr>
          <a:lstStyle/>
          <a:p>
            <a:r>
              <a:rPr lang="es-ES" sz="3200" b="1" i="1" dirty="0" smtClean="0">
                <a:latin typeface="Arial Black" pitchFamily="34" charset="0"/>
              </a:rPr>
              <a:t>La organización defensora de la niñez denunció que un 20% de las muertes en la agricultura de ese país corresponde a menores de edad. </a:t>
            </a:r>
            <a:r>
              <a:rPr lang="es-ES" dirty="0" smtClean="0">
                <a:latin typeface="Arial Black" pitchFamily="34" charset="0"/>
              </a:rPr>
              <a:t/>
            </a:r>
            <a:br>
              <a:rPr lang="es-ES" dirty="0" smtClean="0">
                <a:latin typeface="Arial Black" pitchFamily="34" charset="0"/>
              </a:rPr>
            </a:br>
            <a:endParaRPr lang="es-ES" dirty="0">
              <a:latin typeface="Arial Black" pitchFamily="34" charset="0"/>
            </a:endParaRPr>
          </a:p>
        </p:txBody>
      </p:sp>
      <p:pic>
        <p:nvPicPr>
          <p:cNvPr id="6" name="Picture 2" descr="C:\Documents and Settings\Dell\Escritorio\explo.jpg"/>
          <p:cNvPicPr>
            <a:picLocks noChangeAspect="1" noChangeArrowheads="1"/>
          </p:cNvPicPr>
          <p:nvPr/>
        </p:nvPicPr>
        <p:blipFill>
          <a:blip r:embed="rId5" cstate="print"/>
          <a:srcRect/>
          <a:stretch>
            <a:fillRect/>
          </a:stretch>
        </p:blipFill>
        <p:spPr bwMode="auto">
          <a:xfrm>
            <a:off x="395536" y="476672"/>
            <a:ext cx="3845987" cy="5805264"/>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8"/>
                                        </p:tgtEl>
                                        <p:attrNameLst>
                                          <p:attrName>style.opacity</p:attrName>
                                        </p:attrNameLst>
                                      </p:cBhvr>
                                      <p:to>
                                        <p:strVal val="0.5"/>
                                      </p:to>
                                    </p:set>
                                    <p:animEffect filter="image" prLst="opacity: 0.5">
                                      <p:cBhvr rctx="IE">
                                        <p:cTn id="10"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024.jpg"/>
          <p:cNvPicPr>
            <a:picLocks noChangeAspect="1" noChangeArrowheads="1"/>
          </p:cNvPicPr>
          <p:nvPr/>
        </p:nvPicPr>
        <p:blipFill>
          <a:blip r:embed="rId2" cstate="print"/>
          <a:srcRect/>
          <a:stretch>
            <a:fillRect/>
          </a:stretch>
        </p:blipFill>
        <p:spPr bwMode="auto">
          <a:xfrm>
            <a:off x="0" y="0"/>
            <a:ext cx="9202546" cy="6597352"/>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19458" name="Picture 2" descr="C:\Documents and Settings\Dell\Escritorio\nino-trabajando-de-soldador-en-pais-arabe.jpg"/>
          <p:cNvPicPr>
            <a:picLocks noChangeAspect="1" noChangeArrowheads="1"/>
          </p:cNvPicPr>
          <p:nvPr/>
        </p:nvPicPr>
        <p:blipFill>
          <a:blip r:embed="rId3" cstate="print"/>
          <a:srcRect/>
          <a:stretch>
            <a:fillRect/>
          </a:stretch>
        </p:blipFill>
        <p:spPr bwMode="auto">
          <a:xfrm>
            <a:off x="323528" y="404664"/>
            <a:ext cx="4063330" cy="6196263"/>
          </a:xfrm>
          <a:prstGeom prst="rect">
            <a:avLst/>
          </a:prstGeom>
          <a:noFill/>
        </p:spPr>
      </p:pic>
      <p:pic>
        <p:nvPicPr>
          <p:cNvPr id="3" name="Picture 2" descr="C:\Documents and Settings\Dell\Escritorio\pilas00.jpg"/>
          <p:cNvPicPr>
            <a:picLocks noChangeAspect="1" noChangeArrowheads="1"/>
          </p:cNvPicPr>
          <p:nvPr/>
        </p:nvPicPr>
        <p:blipFill>
          <a:blip r:embed="rId4" cstate="print"/>
          <a:srcRect/>
          <a:stretch>
            <a:fillRect/>
          </a:stretch>
        </p:blipFill>
        <p:spPr bwMode="auto">
          <a:xfrm>
            <a:off x="4644008" y="404664"/>
            <a:ext cx="4168731" cy="6093296"/>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rabajo-Infantil.jpg"/>
          <p:cNvPicPr>
            <a:picLocks noChangeAspect="1" noChangeArrowheads="1"/>
          </p:cNvPicPr>
          <p:nvPr/>
        </p:nvPicPr>
        <p:blipFill>
          <a:blip r:embed="rId2" cstate="print"/>
          <a:srcRect/>
          <a:stretch>
            <a:fillRect/>
          </a:stretch>
        </p:blipFill>
        <p:spPr bwMode="auto">
          <a:xfrm>
            <a:off x="0" y="0"/>
            <a:ext cx="915360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rabajo-infantil_mediano1.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child_labour.jpg"/>
          <p:cNvPicPr>
            <a:picLocks noChangeAspect="1" noChangeArrowheads="1"/>
          </p:cNvPicPr>
          <p:nvPr/>
        </p:nvPicPr>
        <p:blipFill>
          <a:blip r:embed="rId2" cstate="print"/>
          <a:srcRect/>
          <a:stretch>
            <a:fillRect/>
          </a:stretch>
        </p:blipFill>
        <p:spPr bwMode="auto">
          <a:xfrm>
            <a:off x="0" y="0"/>
            <a:ext cx="9144000" cy="6914279"/>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CC7A587-C0B1-4C2F-BDE8-4EB705DEC72E_mw1024_s_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4" name="3 Rectángulo"/>
          <p:cNvSpPr/>
          <p:nvPr/>
        </p:nvSpPr>
        <p:spPr>
          <a:xfrm>
            <a:off x="683568" y="692696"/>
            <a:ext cx="7740352" cy="6801862"/>
          </a:xfrm>
          <a:prstGeom prst="rect">
            <a:avLst/>
          </a:prstGeom>
        </p:spPr>
        <p:txBody>
          <a:bodyPr wrap="square">
            <a:spAutoFit/>
          </a:bodyPr>
          <a:lstStyle/>
          <a:p>
            <a:r>
              <a:rPr lang="es-ES" sz="3200" dirty="0" smtClean="0"/>
              <a:t/>
            </a:r>
            <a:br>
              <a:rPr lang="es-ES" sz="3200" dirty="0" smtClean="0"/>
            </a:br>
            <a:r>
              <a:rPr lang="es-ES" sz="3200" i="1" dirty="0" smtClean="0">
                <a:latin typeface="Arial Black" pitchFamily="34" charset="0"/>
              </a:rPr>
              <a:t/>
            </a:r>
            <a:br>
              <a:rPr lang="es-ES" sz="3200" i="1" dirty="0" smtClean="0">
                <a:latin typeface="Arial Black" pitchFamily="34" charset="0"/>
              </a:rPr>
            </a:br>
            <a:r>
              <a:rPr lang="es-ES" sz="3200" i="1" dirty="0" smtClean="0">
                <a:latin typeface="Arial Black" pitchFamily="34" charset="0"/>
              </a:rPr>
              <a:t>Lo cierto es que aunque la Declaración de los derechos del niño expresa que el menor debe ser protegido contra toda forma de abandono, crueldad y explotación, pocos países como Cuba tienen una infancia feliz con los más elementales derechos humanos garantizados. </a:t>
            </a:r>
            <a:br>
              <a:rPr lang="es-ES" sz="3200" i="1" dirty="0" smtClean="0">
                <a:latin typeface="Arial Black" pitchFamily="34" charset="0"/>
              </a:rPr>
            </a:br>
            <a:r>
              <a:rPr lang="es-ES" sz="2400" i="1" dirty="0" smtClean="0">
                <a:latin typeface="Arial Black" pitchFamily="34" charset="0"/>
              </a:rPr>
              <a:t/>
            </a:r>
            <a:br>
              <a:rPr lang="es-ES" sz="2400" i="1" dirty="0" smtClean="0">
                <a:latin typeface="Arial Black" pitchFamily="34" charset="0"/>
              </a:rPr>
            </a:br>
            <a:r>
              <a:rPr lang="es-ES" sz="2400" i="1" dirty="0" smtClean="0">
                <a:latin typeface="Arial Black" pitchFamily="34" charset="0"/>
              </a:rPr>
              <a:t/>
            </a:r>
            <a:br>
              <a:rPr lang="es-ES" sz="2400" i="1" dirty="0" smtClean="0">
                <a:latin typeface="Arial Black" pitchFamily="34" charset="0"/>
              </a:rPr>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get_imageCA3CHDR0"/>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18434" name="Picture 2" descr="C:\Documents and Settings\Dell\Escritorio\balon_3.jpg"/>
          <p:cNvPicPr>
            <a:picLocks noChangeAspect="1" noChangeArrowheads="1"/>
          </p:cNvPicPr>
          <p:nvPr/>
        </p:nvPicPr>
        <p:blipFill>
          <a:blip r:embed="rId3" cstate="print"/>
          <a:srcRect/>
          <a:stretch>
            <a:fillRect/>
          </a:stretch>
        </p:blipFill>
        <p:spPr bwMode="auto">
          <a:xfrm>
            <a:off x="2627784" y="332656"/>
            <a:ext cx="3760744" cy="6264696"/>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get_imageCA9IZG4A"/>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2050" name="Picture 2" descr="C:\Documents and Settings\Dell\Escritorio\12691_752x821_752x821_75x18.jpg"/>
          <p:cNvPicPr>
            <a:picLocks noChangeAspect="1" noChangeArrowheads="1"/>
          </p:cNvPicPr>
          <p:nvPr/>
        </p:nvPicPr>
        <p:blipFill>
          <a:blip r:embed="rId3" cstate="print"/>
          <a:srcRect/>
          <a:stretch>
            <a:fillRect/>
          </a:stretch>
        </p:blipFill>
        <p:spPr bwMode="auto">
          <a:xfrm>
            <a:off x="755576" y="-387424"/>
            <a:ext cx="7162800" cy="7820026"/>
          </a:xfrm>
          <a:prstGeom prst="ellipse">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two-child-workers-eating-lunchi"/>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3" name="Picture 3" descr="illusion-006"/>
          <p:cNvPicPr>
            <a:picLocks noChangeAspect="1" noChangeArrowheads="1" noCrop="1"/>
          </p:cNvPicPr>
          <p:nvPr/>
        </p:nvPicPr>
        <p:blipFill>
          <a:blip r:embed="rId3" cstate="print"/>
          <a:srcRect/>
          <a:stretch>
            <a:fillRect/>
          </a:stretch>
        </p:blipFill>
        <p:spPr bwMode="auto">
          <a:xfrm>
            <a:off x="0" y="-90488"/>
            <a:ext cx="9144000" cy="6948488"/>
          </a:xfrm>
          <a:prstGeom prst="rect">
            <a:avLst/>
          </a:prstGeom>
          <a:noFill/>
        </p:spPr>
      </p:pic>
      <p:sp>
        <p:nvSpPr>
          <p:cNvPr id="4" name="3 Rectángulo"/>
          <p:cNvSpPr/>
          <p:nvPr/>
        </p:nvSpPr>
        <p:spPr>
          <a:xfrm>
            <a:off x="1043608" y="404664"/>
            <a:ext cx="7560840" cy="6555641"/>
          </a:xfrm>
          <a:prstGeom prst="rect">
            <a:avLst/>
          </a:prstGeom>
        </p:spPr>
        <p:txBody>
          <a:bodyPr wrap="square">
            <a:spAutoFit/>
          </a:bodyPr>
          <a:lstStyle/>
          <a:p>
            <a:r>
              <a:rPr lang="es-ES" sz="3200" i="1" dirty="0" smtClean="0">
                <a:latin typeface="Arial Black" pitchFamily="34" charset="0"/>
              </a:rPr>
              <a:t/>
            </a:r>
            <a:br>
              <a:rPr lang="es-ES" sz="3200" i="1" dirty="0" smtClean="0">
                <a:latin typeface="Arial Black" pitchFamily="34" charset="0"/>
              </a:rPr>
            </a:br>
            <a:r>
              <a:rPr lang="es-ES" sz="3200" i="1" dirty="0" smtClean="0">
                <a:latin typeface="Arial Black" pitchFamily="34" charset="0"/>
              </a:rPr>
              <a:t>Las cifras no mienten al respecto. Mientras en el país caribeño esta práctica ha sido erradicada, más de 218 millones de infantes trabajan en todo el mundo, de ellos unos 126 millones están expuestos a las peores formas de trabajo infantil, ya sea servidumbre, labores forzosas o explotación sexual. </a:t>
            </a:r>
            <a:br>
              <a:rPr lang="es-ES" sz="3200" i="1" dirty="0" smtClean="0">
                <a:latin typeface="Arial Black" pitchFamily="34" charset="0"/>
              </a:rPr>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9" presetClass="emph" presetSubtype="0" nodeType="withEffect">
                                  <p:stCondLst>
                                    <p:cond delay="0"/>
                                  </p:stCondLst>
                                  <p:childTnLst>
                                    <p:set>
                                      <p:cBhvr rctx="PPT">
                                        <p:cTn id="9" dur="indefinite"/>
                                        <p:tgtEl>
                                          <p:spTgt spid="5"/>
                                        </p:tgtEl>
                                        <p:attrNameLst>
                                          <p:attrName>style.opacity</p:attrName>
                                        </p:attrNameLst>
                                      </p:cBhvr>
                                      <p:to>
                                        <p:strVal val="0.5"/>
                                      </p:to>
                                    </p:set>
                                    <p:animEffect filter="image" prLst="opacity: 0.5">
                                      <p:cBhvr rctx="IE">
                                        <p:cTn id="10"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get_imageCAY6INX2"/>
          <p:cNvPicPr>
            <a:picLocks noChangeAspect="1" noChangeArrowheads="1"/>
          </p:cNvPicPr>
          <p:nvPr/>
        </p:nvPicPr>
        <p:blipFill>
          <a:blip r:embed="rId4"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sndAc>
      <p:stSnd>
        <p:snd r:embed="rId3" name="Moon river.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get_imageCAP0L1A7"/>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get_imageCARGLYZW"/>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1222pod16"/>
          <p:cNvPicPr>
            <a:picLocks noChangeAspect="1" noChangeArrowheads="1"/>
          </p:cNvPicPr>
          <p:nvPr/>
        </p:nvPicPr>
        <p:blipFill>
          <a:blip r:embed="rId3" cstate="print"/>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srcRect/>
          <a:stretch>
            <a:fillRect/>
          </a:stretch>
        </p:blipFill>
        <p:spPr bwMode="auto">
          <a:xfrm>
            <a:off x="0" y="-90488"/>
            <a:ext cx="9144000" cy="6948488"/>
          </a:xfrm>
          <a:prstGeom prst="rect">
            <a:avLst/>
          </a:prstGeom>
          <a:noFill/>
        </p:spPr>
      </p:pic>
      <p:sp>
        <p:nvSpPr>
          <p:cNvPr id="4" name="3 Rectángulo"/>
          <p:cNvSpPr/>
          <p:nvPr/>
        </p:nvSpPr>
        <p:spPr>
          <a:xfrm>
            <a:off x="827584" y="548680"/>
            <a:ext cx="7596336" cy="6555641"/>
          </a:xfrm>
          <a:prstGeom prst="rect">
            <a:avLst/>
          </a:prstGeom>
        </p:spPr>
        <p:txBody>
          <a:bodyPr wrap="square">
            <a:spAutoFit/>
          </a:bodyPr>
          <a:lstStyle/>
          <a:p>
            <a:r>
              <a:rPr lang="es-ES" sz="2800" b="1" i="1" dirty="0" smtClean="0">
                <a:latin typeface="Arial Black" pitchFamily="34" charset="0"/>
              </a:rPr>
              <a:t/>
            </a:r>
            <a:br>
              <a:rPr lang="es-ES" sz="2800" b="1" i="1" dirty="0" smtClean="0">
                <a:latin typeface="Arial Black" pitchFamily="34" charset="0"/>
              </a:rPr>
            </a:br>
            <a:r>
              <a:rPr lang="es-ES" sz="3200" b="1" i="1" dirty="0" smtClean="0">
                <a:latin typeface="Arial Black" pitchFamily="34" charset="0"/>
              </a:rPr>
              <a:t/>
            </a:r>
            <a:br>
              <a:rPr lang="es-ES" sz="3200" b="1" i="1" dirty="0" smtClean="0">
                <a:latin typeface="Arial Black" pitchFamily="34" charset="0"/>
              </a:rPr>
            </a:br>
            <a:r>
              <a:rPr lang="es-ES" sz="3200" b="1" i="1" dirty="0" smtClean="0">
                <a:latin typeface="Arial Black" pitchFamily="34" charset="0"/>
              </a:rPr>
              <a:t>La mayoría de estos menores labora para sus familias y no percibe ningún sueldo, y las niñas son las más afectadas, ya que, en general, las oportunidades que se les ofrecen en el marcado laboral remunerado son peores que las de los varones. </a:t>
            </a:r>
            <a:br>
              <a:rPr lang="es-ES" sz="3200" b="1" i="1" dirty="0" smtClean="0">
                <a:latin typeface="Arial Black" pitchFamily="34" charset="0"/>
              </a:rPr>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22530" name="Picture 2" descr="C:\Documents and Settings\Dell\Escritorio\alto_al_trabajo_infantil.jpg"/>
          <p:cNvPicPr>
            <a:picLocks noChangeAspect="1" noChangeArrowheads="1"/>
          </p:cNvPicPr>
          <p:nvPr/>
        </p:nvPicPr>
        <p:blipFill>
          <a:blip r:embed="rId3" cstate="print"/>
          <a:srcRect/>
          <a:stretch>
            <a:fillRect/>
          </a:stretch>
        </p:blipFill>
        <p:spPr bwMode="auto">
          <a:xfrm>
            <a:off x="1763688" y="332656"/>
            <a:ext cx="5410783" cy="619268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6a00e55188bf7a88340115701984de970b"/>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afghn-12812child-labor"/>
          <p:cNvPicPr>
            <a:picLocks noChangeAspect="1" noChangeArrowheads="1"/>
          </p:cNvPicPr>
          <p:nvPr/>
        </p:nvPicPr>
        <p:blipFill>
          <a:blip r:embed="rId3" cstate="print"/>
          <a:srcRect/>
          <a:stretch>
            <a:fillRect/>
          </a:stretch>
        </p:blipFill>
        <p:spPr bwMode="auto">
          <a:xfrm>
            <a:off x="-33338" y="0"/>
            <a:ext cx="91773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abaco.jpg"/>
          <p:cNvPicPr>
            <a:picLocks noChangeAspect="1" noChangeArrowheads="1"/>
          </p:cNvPicPr>
          <p:nvPr/>
        </p:nvPicPr>
        <p:blipFill>
          <a:blip r:embed="rId2" cstate="print"/>
          <a:srcRect/>
          <a:stretch>
            <a:fillRect/>
          </a:stretch>
        </p:blipFill>
        <p:spPr bwMode="auto">
          <a:xfrm>
            <a:off x="0" y="0"/>
            <a:ext cx="917537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untitled.bmp"/>
          <p:cNvPicPr>
            <a:picLocks noChangeAspect="1" noChangeArrowheads="1"/>
          </p:cNvPicPr>
          <p:nvPr/>
        </p:nvPicPr>
        <p:blipFill>
          <a:blip r:embed="rId2" cstate="print"/>
          <a:srcRect/>
          <a:stretch>
            <a:fillRect/>
          </a:stretch>
        </p:blipFill>
        <p:spPr bwMode="auto">
          <a:xfrm>
            <a:off x="-1" y="0"/>
            <a:ext cx="939793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brick6.jpg"/>
          <p:cNvPicPr>
            <a:picLocks noChangeAspect="1" noChangeArrowheads="1"/>
          </p:cNvPicPr>
          <p:nvPr/>
        </p:nvPicPr>
        <p:blipFill>
          <a:blip r:embed="rId2" cstate="print"/>
          <a:srcRect/>
          <a:stretch>
            <a:fillRect/>
          </a:stretch>
        </p:blipFill>
        <p:spPr bwMode="auto">
          <a:xfrm>
            <a:off x="-358833" y="-243408"/>
            <a:ext cx="9766195" cy="7344816"/>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19050"/>
            <a:ext cx="9144000" cy="6877050"/>
          </a:xfrm>
          <a:prstGeom prst="rect">
            <a:avLst/>
          </a:prstGeom>
          <a:noFill/>
        </p:spPr>
      </p:pic>
      <p:pic>
        <p:nvPicPr>
          <p:cNvPr id="1026" name="Picture 2" descr="C:\Documents and Settings\Dell\Escritorio\0D7.jpg"/>
          <p:cNvPicPr>
            <a:picLocks noChangeAspect="1" noChangeArrowheads="1"/>
          </p:cNvPicPr>
          <p:nvPr/>
        </p:nvPicPr>
        <p:blipFill>
          <a:blip r:embed="rId3" cstate="print"/>
          <a:srcRect/>
          <a:stretch>
            <a:fillRect/>
          </a:stretch>
        </p:blipFill>
        <p:spPr bwMode="auto">
          <a:xfrm>
            <a:off x="1619672" y="1124744"/>
            <a:ext cx="6386334" cy="4782358"/>
          </a:xfrm>
          <a:prstGeom prst="rect">
            <a:avLst/>
          </a:prstGeom>
          <a:noFill/>
        </p:spPr>
      </p:pic>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08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srcRect/>
          <a:stretch>
            <a:fillRect/>
          </a:stretch>
        </p:blipFill>
        <p:spPr bwMode="auto">
          <a:xfrm>
            <a:off x="0" y="-90488"/>
            <a:ext cx="9144000" cy="6948488"/>
          </a:xfrm>
          <a:prstGeom prst="rect">
            <a:avLst/>
          </a:prstGeom>
          <a:noFill/>
        </p:spPr>
      </p:pic>
      <p:sp>
        <p:nvSpPr>
          <p:cNvPr id="4" name="3 Rectángulo"/>
          <p:cNvSpPr/>
          <p:nvPr/>
        </p:nvSpPr>
        <p:spPr>
          <a:xfrm>
            <a:off x="971600" y="425470"/>
            <a:ext cx="7848872" cy="6432530"/>
          </a:xfrm>
          <a:prstGeom prst="rect">
            <a:avLst/>
          </a:prstGeom>
        </p:spPr>
        <p:txBody>
          <a:bodyPr wrap="square">
            <a:spAutoFit/>
          </a:bodyPr>
          <a:lstStyle/>
          <a:p>
            <a:r>
              <a:rPr lang="es-ES" sz="3200" i="1" dirty="0" smtClean="0">
                <a:latin typeface="Arial Black" pitchFamily="34" charset="0"/>
              </a:rPr>
              <a:t/>
            </a:r>
            <a:br>
              <a:rPr lang="es-ES" sz="3200" i="1" dirty="0" smtClean="0">
                <a:latin typeface="Arial Black" pitchFamily="34" charset="0"/>
              </a:rPr>
            </a:br>
            <a:r>
              <a:rPr lang="es-ES" sz="2800" i="1" dirty="0" smtClean="0">
                <a:latin typeface="Arial Black" pitchFamily="34" charset="0"/>
              </a:rPr>
              <a:t>Según la Organización Internacional del Trabajo las labores forzosas, la esclavitud y el tráfico criminal de seres humanos, en especial mujeres e infantes están creciendo en el mundo y adoptando nuevas e insidiosas formas. El reclutamiento obligatorio de menores para conflictos bélicos, considerado como una de las peores formas de trabajo infantil, está también en auge. </a:t>
            </a:r>
            <a:r>
              <a:rPr lang="es-ES" sz="3200" i="1" dirty="0" smtClean="0">
                <a:latin typeface="Arial Black" pitchFamily="34" charset="0"/>
              </a:rPr>
              <a:t/>
            </a:r>
            <a:br>
              <a:rPr lang="es-ES" sz="3200" i="1" dirty="0" smtClean="0">
                <a:latin typeface="Arial Black" pitchFamily="34" charset="0"/>
              </a:rPr>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56C.jpg"/>
          <p:cNvPicPr>
            <a:picLocks noChangeAspect="1" noChangeArrowheads="1"/>
          </p:cNvPicPr>
          <p:nvPr/>
        </p:nvPicPr>
        <p:blipFill>
          <a:blip r:embed="rId2" cstate="print"/>
          <a:srcRect/>
          <a:stretch>
            <a:fillRect/>
          </a:stretch>
        </p:blipFill>
        <p:spPr bwMode="auto">
          <a:xfrm>
            <a:off x="0" y="0"/>
            <a:ext cx="9852587" cy="738944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804.jpg"/>
          <p:cNvPicPr>
            <a:picLocks noChangeAspect="1" noChangeArrowheads="1"/>
          </p:cNvPicPr>
          <p:nvPr/>
        </p:nvPicPr>
        <p:blipFill>
          <a:blip r:embed="rId2" cstate="print"/>
          <a:srcRect/>
          <a:stretch>
            <a:fillRect/>
          </a:stretch>
        </p:blipFill>
        <p:spPr bwMode="auto">
          <a:xfrm>
            <a:off x="-1" y="0"/>
            <a:ext cx="925156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33.jpg"/>
          <p:cNvPicPr>
            <a:picLocks noChangeAspect="1" noChangeArrowheads="1"/>
          </p:cNvPicPr>
          <p:nvPr/>
        </p:nvPicPr>
        <p:blipFill>
          <a:blip r:embed="rId2" cstate="print"/>
          <a:srcRect/>
          <a:stretch>
            <a:fillRect/>
          </a:stretch>
        </p:blipFill>
        <p:spPr bwMode="auto">
          <a:xfrm>
            <a:off x="251520" y="620688"/>
            <a:ext cx="4133850" cy="5305425"/>
          </a:xfrm>
          <a:prstGeom prst="rect">
            <a:avLst/>
          </a:prstGeom>
          <a:noFill/>
        </p:spPr>
      </p:pic>
      <p:pic>
        <p:nvPicPr>
          <p:cNvPr id="3" name="Picture 2" descr="C:\Documents and Settings\Dell\Escritorio\explotacion_infantil.jpg"/>
          <p:cNvPicPr>
            <a:picLocks noChangeAspect="1" noChangeArrowheads="1"/>
          </p:cNvPicPr>
          <p:nvPr/>
        </p:nvPicPr>
        <p:blipFill>
          <a:blip r:embed="rId3" cstate="print"/>
          <a:srcRect/>
          <a:stretch>
            <a:fillRect/>
          </a:stretch>
        </p:blipFill>
        <p:spPr bwMode="auto">
          <a:xfrm>
            <a:off x="4499992" y="620688"/>
            <a:ext cx="4454731" cy="5256584"/>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C0.jpg"/>
          <p:cNvPicPr>
            <a:picLocks noChangeAspect="1" noChangeArrowheads="1"/>
          </p:cNvPicPr>
          <p:nvPr/>
        </p:nvPicPr>
        <p:blipFill>
          <a:blip r:embed="rId2" cstate="print"/>
          <a:srcRect/>
          <a:stretch>
            <a:fillRect/>
          </a:stretch>
        </p:blipFill>
        <p:spPr bwMode="auto">
          <a:xfrm>
            <a:off x="0" y="0"/>
            <a:ext cx="919113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g310038205.jpg"/>
          <p:cNvPicPr>
            <a:picLocks noChangeAspect="1" noChangeArrowheads="1"/>
          </p:cNvPicPr>
          <p:nvPr/>
        </p:nvPicPr>
        <p:blipFill>
          <a:blip r:embed="rId2" cstate="print"/>
          <a:srcRect/>
          <a:stretch>
            <a:fillRect/>
          </a:stretch>
        </p:blipFill>
        <p:spPr bwMode="auto">
          <a:xfrm>
            <a:off x="0" y="0"/>
            <a:ext cx="923641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srcRect/>
          <a:stretch>
            <a:fillRect/>
          </a:stretch>
        </p:blipFill>
        <p:spPr bwMode="auto">
          <a:xfrm>
            <a:off x="0" y="-90488"/>
            <a:ext cx="9144000" cy="6948488"/>
          </a:xfrm>
          <a:prstGeom prst="rect">
            <a:avLst/>
          </a:prstGeom>
          <a:noFill/>
        </p:spPr>
      </p:pic>
      <p:sp>
        <p:nvSpPr>
          <p:cNvPr id="4" name="3 Rectángulo"/>
          <p:cNvSpPr/>
          <p:nvPr/>
        </p:nvSpPr>
        <p:spPr>
          <a:xfrm>
            <a:off x="971600" y="1124744"/>
            <a:ext cx="7596336" cy="5078313"/>
          </a:xfrm>
          <a:prstGeom prst="rect">
            <a:avLst/>
          </a:prstGeom>
        </p:spPr>
        <p:txBody>
          <a:bodyPr wrap="square">
            <a:spAutoFit/>
          </a:bodyPr>
          <a:lstStyle/>
          <a:p>
            <a:r>
              <a:rPr lang="es-ES" sz="3200" b="1" i="1" dirty="0" smtClean="0">
                <a:latin typeface="Arial Black" pitchFamily="34" charset="0"/>
              </a:rPr>
              <a:t/>
            </a:r>
            <a:br>
              <a:rPr lang="es-ES" sz="3200" b="1" i="1" dirty="0" smtClean="0">
                <a:latin typeface="Arial Black" pitchFamily="34" charset="0"/>
              </a:rPr>
            </a:br>
            <a:r>
              <a:rPr lang="es-ES" sz="3200" b="1" i="1" dirty="0" smtClean="0">
                <a:latin typeface="Arial Black" pitchFamily="34" charset="0"/>
              </a:rPr>
              <a:t>Sin lugar a dudas la explotación de los infantes es hoy por hoy una triste realidad y un gravísimo problema al que se enfrenta la humanidad que, de acuerdo con los expertos, está hipotecando su presente y su futuro. </a:t>
            </a:r>
            <a:br>
              <a:rPr lang="es-ES" sz="3200" b="1" i="1" dirty="0" smtClean="0">
                <a:latin typeface="Arial Black" pitchFamily="34" charset="0"/>
              </a:rPr>
            </a:br>
            <a:r>
              <a:rPr lang="es-ES" dirty="0" smtClean="0"/>
              <a:t/>
            </a:r>
            <a:br>
              <a:rPr lang="es-ES" dirty="0" smtClean="0"/>
            </a:br>
            <a:endParaRPr lang="es-ES" dirty="0"/>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alpha val="95000"/>
          </a:schemeClr>
        </a:solidFill>
        <a:effectLst/>
      </p:bgPr>
    </p:bg>
    <p:spTree>
      <p:nvGrpSpPr>
        <p:cNvPr id="1" name=""/>
        <p:cNvGrpSpPr/>
        <p:nvPr/>
      </p:nvGrpSpPr>
      <p:grpSpPr>
        <a:xfrm>
          <a:off x="0" y="0"/>
          <a:ext cx="0" cy="0"/>
          <a:chOff x="0" y="0"/>
          <a:chExt cx="0" cy="0"/>
        </a:xfrm>
      </p:grpSpPr>
      <p:pic>
        <p:nvPicPr>
          <p:cNvPr id="9" name="Picture 2" descr="C:\Documents and Settings\Dell\Escritorio\D6A.jpg"/>
          <p:cNvPicPr>
            <a:picLocks noChangeAspect="1" noChangeArrowheads="1"/>
          </p:cNvPicPr>
          <p:nvPr/>
        </p:nvPicPr>
        <p:blipFill>
          <a:blip r:embed="rId2" cstate="print"/>
          <a:srcRect/>
          <a:stretch>
            <a:fillRect/>
          </a:stretch>
        </p:blipFill>
        <p:spPr bwMode="auto">
          <a:xfrm>
            <a:off x="1259632" y="0"/>
            <a:ext cx="7884368" cy="5929583"/>
          </a:xfrm>
          <a:prstGeom prst="rect">
            <a:avLst/>
          </a:prstGeom>
          <a:noFill/>
        </p:spPr>
      </p:pic>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323528" y="5373216"/>
            <a:ext cx="1000125" cy="1052512"/>
          </a:xfrm>
          <a:prstGeom prst="rect">
            <a:avLst/>
          </a:prstGeom>
          <a:noFill/>
          <a:ln w="38100">
            <a:solidFill>
              <a:srgbClr val="1CDEF8"/>
            </a:solidFill>
            <a:miter lim="800000"/>
            <a:headEnd/>
            <a:tailEnd/>
          </a:ln>
        </p:spPr>
      </p:pic>
      <p:sp>
        <p:nvSpPr>
          <p:cNvPr id="15" name="14 Rectángulo"/>
          <p:cNvSpPr/>
          <p:nvPr/>
        </p:nvSpPr>
        <p:spPr>
          <a:xfrm>
            <a:off x="1259632"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5000">
    <p:dissolve/>
  </p:transition>
  <p:timing>
    <p:tnLst>
      <p:par>
        <p:cTn id="1" dur="indefinite" restart="never" nodeType="tmRoot"/>
      </p:par>
    </p:tnLst>
  </p:timing>
</p:sld>
</file>

<file path=ppt/theme/theme1.xml><?xml version="1.0" encoding="utf-8"?>
<a:theme xmlns:a="http://schemas.openxmlformats.org/drawingml/2006/main" name="DE SOL A S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 SOL A SOL</Template>
  <TotalTime>29</TotalTime>
  <Words>203</Words>
  <Application>Microsoft Office PowerPoint</Application>
  <PresentationFormat>Presentación en pantalla (4:3)</PresentationFormat>
  <Paragraphs>65</Paragraphs>
  <Slides>64</Slides>
  <Notes>22</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DE SOL A SOL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2014-08-30T08:37:56Z</dcterms:created>
  <dcterms:modified xsi:type="dcterms:W3CDTF">2014-08-30T09:07:54Z</dcterms:modified>
</cp:coreProperties>
</file>