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456" r:id="rId3"/>
    <p:sldId id="457" r:id="rId4"/>
    <p:sldId id="454" r:id="rId5"/>
    <p:sldId id="442" r:id="rId6"/>
    <p:sldId id="434" r:id="rId7"/>
    <p:sldId id="439" r:id="rId8"/>
    <p:sldId id="458" r:id="rId9"/>
    <p:sldId id="437" r:id="rId10"/>
    <p:sldId id="445" r:id="rId11"/>
    <p:sldId id="433" r:id="rId12"/>
    <p:sldId id="440" r:id="rId13"/>
    <p:sldId id="459" r:id="rId14"/>
    <p:sldId id="441" r:id="rId15"/>
    <p:sldId id="451" r:id="rId16"/>
    <p:sldId id="455" r:id="rId17"/>
    <p:sldId id="460" r:id="rId18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ih/cl4p2C54ZJWX6NOJhQ==" hashData="QvkeiheOQ3DPgwZUf5XJPjrAxT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31E1D"/>
    <a:srgbClr val="663300"/>
    <a:srgbClr val="700015"/>
    <a:srgbClr val="002A00"/>
    <a:srgbClr val="005C00"/>
    <a:srgbClr val="481800"/>
    <a:srgbClr val="3E0000"/>
    <a:srgbClr val="2A0015"/>
    <a:srgbClr val="542A00"/>
    <a:srgbClr val="002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64" autoAdjust="0"/>
    <p:restoredTop sz="94660"/>
  </p:normalViewPr>
  <p:slideViewPr>
    <p:cSldViewPr>
      <p:cViewPr varScale="1">
        <p:scale>
          <a:sx n="99" d="100"/>
          <a:sy n="99" d="100"/>
        </p:scale>
        <p:origin x="-576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25/11/2015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25/11/2015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25/11/2015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25/11/2015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25/11/2015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25/11/2015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25/11/2015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25/11/2015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25/11/2015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25/11/2015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25/11/2015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25/11/2015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59375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25/11/2015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6032098" y="850160"/>
            <a:ext cx="300915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2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utumn" pitchFamily="2" charset="0"/>
              </a:rPr>
              <a:t>CUANDO</a:t>
            </a:r>
          </a:p>
          <a:p>
            <a:pPr algn="ctr"/>
            <a:r>
              <a:rPr lang="es-E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2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utumn" pitchFamily="2" charset="0"/>
              </a:rPr>
              <a:t>LOS</a:t>
            </a:r>
          </a:p>
          <a:p>
            <a:pPr algn="ctr"/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2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utumn" pitchFamily="2" charset="0"/>
              </a:rPr>
              <a:t>NIÑOS</a:t>
            </a:r>
          </a:p>
          <a:p>
            <a:pPr algn="ctr"/>
            <a:r>
              <a:rPr lang="es-E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2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utumn" pitchFamily="2" charset="0"/>
              </a:rPr>
              <a:t>APRENDEN</a:t>
            </a:r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2200"/>
              </a:solidFill>
              <a:effectLst>
                <a:outerShdw blurRad="50800" algn="tl" rotWithShape="0">
                  <a:srgbClr val="000000"/>
                </a:outerShdw>
              </a:effectLst>
              <a:latin typeface="Autumn" pitchFamily="2" charset="0"/>
            </a:endParaRPr>
          </a:p>
        </p:txBody>
      </p:sp>
      <p:pic>
        <p:nvPicPr>
          <p:cNvPr id="2" name="Andre Gagnon - Virage à gauche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09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6309865" y="1443631"/>
            <a:ext cx="264048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542A00"/>
                  </a:glow>
                </a:effectLst>
                <a:latin typeface="+mj-lt"/>
              </a:rPr>
              <a:t>Cuando los niños aprenden que la felicidad no se encuentra en lo que una persona tiene, sino en lo que esa persona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542A00"/>
                  </a:glow>
                </a:effectLst>
                <a:latin typeface="+mj-lt"/>
              </a:rPr>
              <a:t>es.</a:t>
            </a:r>
            <a:endParaRPr lang="es-CO" sz="2000" b="1" dirty="0">
              <a:solidFill>
                <a:schemeClr val="bg1"/>
              </a:solidFill>
              <a:effectLst>
                <a:glow rad="101600">
                  <a:srgbClr val="542A00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76724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381875" y="1275570"/>
            <a:ext cx="236703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002A00"/>
                  </a:glow>
                </a:effectLst>
                <a:latin typeface="+mj-lt"/>
              </a:rPr>
              <a:t>Cuando aprenden que el sufrimiento no se mitiga con auto-compasión, sino que se supera con determinación interior y fuerza espiritual.</a:t>
            </a:r>
          </a:p>
        </p:txBody>
      </p:sp>
    </p:spTree>
    <p:extLst>
      <p:ext uri="{BB962C8B-B14F-4D97-AF65-F5344CB8AC3E}">
        <p14:creationId xmlns:p14="http://schemas.microsoft.com/office/powerpoint/2010/main" val="361081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612165" y="1751894"/>
            <a:ext cx="231893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002A00"/>
                  </a:glow>
                </a:effectLst>
                <a:latin typeface="+mj-lt"/>
              </a:rPr>
              <a:t>Cuando aprenden que dar  y perdonar es más gratificante que quitar y vengarse.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313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247480" y="1592485"/>
            <a:ext cx="262773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2A0015"/>
                  </a:glow>
                </a:effectLst>
                <a:latin typeface="+mj-lt"/>
              </a:rPr>
              <a:t>Cuando aprenden que no pueden controlar al mundo a su alrededor, pero que son los maestros de sus propias almas.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607530" y="1289830"/>
            <a:ext cx="230432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002A00"/>
                  </a:glow>
                </a:effectLst>
                <a:latin typeface="+mj-lt"/>
              </a:rPr>
              <a:t>Cuando aprenden que las relaciones mejoran si valoran más la amistad que el ego, el compromiso que el orgullo, escuchar que aconsejar.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6679540" y="1597120"/>
            <a:ext cx="223231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002A00"/>
                  </a:glow>
                </a:effectLst>
                <a:latin typeface="+mj-lt"/>
              </a:rPr>
              <a:t>Cuando aprenden a no odiar a una persona cuya diferencia temen, sino a temer ese tipo de odio.</a:t>
            </a:r>
          </a:p>
        </p:txBody>
      </p:sp>
    </p:spTree>
    <p:extLst>
      <p:ext uri="{BB962C8B-B14F-4D97-AF65-F5344CB8AC3E}">
        <p14:creationId xmlns:p14="http://schemas.microsoft.com/office/powerpoint/2010/main" val="373930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751550" y="1597120"/>
            <a:ext cx="21603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3E0000"/>
                  </a:glow>
                </a:effectLst>
                <a:latin typeface="+mj-lt"/>
              </a:rPr>
              <a:t>Cuando aprenden que hay placer en la fuerza de motivar a otros, no en la falsa fuerza de humillar.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679540" y="1438840"/>
            <a:ext cx="223231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002A00"/>
                  </a:glow>
                </a:effectLst>
                <a:latin typeface="+mj-lt"/>
              </a:rPr>
              <a:t>Cuando aprenden que el elogio de otros es halagador, pero sin sentido si no se conjuga con el respeto a si mismo.</a:t>
            </a:r>
          </a:p>
        </p:txBody>
      </p:sp>
    </p:spTree>
    <p:extLst>
      <p:ext uri="{BB962C8B-B14F-4D97-AF65-F5344CB8AC3E}">
        <p14:creationId xmlns:p14="http://schemas.microsoft.com/office/powerpoint/2010/main" val="1596089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951300" y="1285195"/>
            <a:ext cx="396055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Cuando aprenden que el valor de una vida se mide mejor no por los años dedicados a acumular posesiones sino por los momentos dedicados a dar de sí mismo, compartiendo sabiduría, inspirando esperanza, secando lágrimas y conmoviendo corazones.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175470" y="817480"/>
            <a:ext cx="273638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481800"/>
                  </a:glow>
                </a:effectLst>
                <a:latin typeface="+mj-lt"/>
              </a:rPr>
              <a:t>Cuando aprenden que la belleza de una persona  no se ve con los ojos sino con el corazón; y que aunque el tiempo y las penurias pueden destruir nuestra coraza exterior, nos pueden mejorar el carácter y la perspectiva.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6031450" y="1125743"/>
            <a:ext cx="285651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002A00"/>
                  </a:glow>
                </a:effectLst>
                <a:latin typeface="+mj-lt"/>
              </a:rPr>
              <a:t>Cuando aprenden a abstenerse de juzgar, sabiendo que todas las personas están dotadas de cualidades y defectos, y que la aparición de unas u otros depende de la ayuda ofrecida o el daño infligido por otros.</a:t>
            </a:r>
          </a:p>
        </p:txBody>
      </p:sp>
    </p:spTree>
    <p:extLst>
      <p:ext uri="{BB962C8B-B14F-4D97-AF65-F5344CB8AC3E}">
        <p14:creationId xmlns:p14="http://schemas.microsoft.com/office/powerpoint/2010/main" val="60629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01 Mis docu. Backup\Mis imágenes\00 Para el mensaje haciendo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607530" y="1121925"/>
            <a:ext cx="230432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700015"/>
                  </a:glow>
                </a:effectLst>
                <a:latin typeface="+mj-lt"/>
              </a:rPr>
              <a:t>Cuando aprenden que a todas las personas se les ha dado el don de tener un yo único, y que el propósito de la vida es compartir lo mejor de ese don con el mundo.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C:\01 Mis docu. Backup\Mis imágenes\00 Para el mensaje haciendo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175470" y="1125743"/>
            <a:ext cx="27363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663300"/>
                  </a:glow>
                </a:effectLst>
                <a:latin typeface="+mj-lt"/>
              </a:rPr>
              <a:t>Cuando los niños aprenden estos ideales y cómo practicarlos en el arte del buen vivir, ya no son niños... son una bendición para quienes los conozcan, y valiosos modelos para todo el mundo.</a:t>
            </a:r>
          </a:p>
        </p:txBody>
      </p:sp>
    </p:spTree>
    <p:extLst>
      <p:ext uri="{BB962C8B-B14F-4D97-AF65-F5344CB8AC3E}">
        <p14:creationId xmlns:p14="http://schemas.microsoft.com/office/powerpoint/2010/main" val="3172469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01 Mis docu. Backup\Mis imágenes\00 Para el mensaje haciendo\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6514338" y="1329072"/>
            <a:ext cx="2562560" cy="24622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88900">
                    <a:srgbClr val="531E1D"/>
                  </a:glow>
                </a:effectLst>
                <a:latin typeface="+mj-lt"/>
              </a:rPr>
              <a:t>Texto:</a:t>
            </a:r>
          </a:p>
          <a:p>
            <a:pPr algn="ctr"/>
            <a:r>
              <a:rPr lang="es-CO" sz="1400" b="1" i="1" dirty="0">
                <a:solidFill>
                  <a:schemeClr val="bg1"/>
                </a:solidFill>
                <a:effectLst>
                  <a:glow rad="88900">
                    <a:srgbClr val="531E1D"/>
                  </a:glow>
                </a:effectLst>
                <a:latin typeface="+mj-lt"/>
              </a:rPr>
              <a:t>David L. </a:t>
            </a:r>
            <a:r>
              <a:rPr lang="es-CO" sz="1400" b="1" i="1" dirty="0" err="1" smtClean="0">
                <a:solidFill>
                  <a:schemeClr val="bg1"/>
                </a:solidFill>
                <a:effectLst>
                  <a:glow rad="88900">
                    <a:srgbClr val="531E1D"/>
                  </a:glow>
                </a:effectLst>
                <a:latin typeface="+mj-lt"/>
              </a:rPr>
              <a:t>Weatherford</a:t>
            </a:r>
            <a:endParaRPr lang="es-CO" sz="1400" b="1" i="1" dirty="0" smtClean="0">
              <a:solidFill>
                <a:schemeClr val="bg1"/>
              </a:solidFill>
              <a:effectLst>
                <a:glow rad="88900">
                  <a:srgbClr val="531E1D"/>
                </a:glow>
              </a:effectLst>
              <a:latin typeface="+mj-lt"/>
            </a:endParaRPr>
          </a:p>
          <a:p>
            <a:pPr algn="ctr"/>
            <a:endParaRPr lang="es-CO" sz="1400" b="1" dirty="0" smtClean="0">
              <a:solidFill>
                <a:schemeClr val="bg1"/>
              </a:solidFill>
              <a:effectLst>
                <a:glow rad="88900">
                  <a:srgbClr val="531E1D"/>
                </a:glow>
              </a:effectLst>
              <a:latin typeface="+mj-lt"/>
            </a:endParaRPr>
          </a:p>
          <a:p>
            <a:pPr algn="ctr"/>
            <a:endParaRPr lang="es-CO" sz="1400" b="1" dirty="0">
              <a:solidFill>
                <a:schemeClr val="bg1"/>
              </a:solidFill>
              <a:effectLst>
                <a:glow rad="88900">
                  <a:srgbClr val="531E1D"/>
                </a:glo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88900">
                    <a:srgbClr val="531E1D"/>
                  </a:glow>
                </a:effectLst>
                <a:latin typeface="+mj-lt"/>
              </a:rPr>
              <a:t>Música:</a:t>
            </a:r>
          </a:p>
          <a:p>
            <a:pPr algn="ctr"/>
            <a:r>
              <a:rPr lang="es-CO" sz="1400" b="1" dirty="0" err="1">
                <a:solidFill>
                  <a:schemeClr val="bg1"/>
                </a:solidFill>
                <a:effectLst>
                  <a:glow rad="88900">
                    <a:srgbClr val="531E1D"/>
                  </a:glow>
                </a:effectLst>
                <a:latin typeface="+mj-lt"/>
              </a:rPr>
              <a:t>Virage</a:t>
            </a:r>
            <a:r>
              <a:rPr lang="es-CO" sz="1400" b="1" dirty="0">
                <a:solidFill>
                  <a:schemeClr val="bg1"/>
                </a:solidFill>
                <a:effectLst>
                  <a:glow rad="88900">
                    <a:srgbClr val="531E1D"/>
                  </a:glow>
                </a:effectLst>
                <a:latin typeface="+mj-lt"/>
              </a:rPr>
              <a:t> à </a:t>
            </a:r>
            <a:r>
              <a:rPr lang="es-CO" sz="1400" b="1" dirty="0" err="1" smtClean="0">
                <a:solidFill>
                  <a:schemeClr val="bg1"/>
                </a:solidFill>
                <a:effectLst>
                  <a:glow rad="88900">
                    <a:srgbClr val="531E1D"/>
                  </a:glow>
                </a:effectLst>
                <a:latin typeface="+mj-lt"/>
              </a:rPr>
              <a:t>gauche</a:t>
            </a:r>
            <a:r>
              <a:rPr lang="es-CO" sz="1400" b="1" dirty="0" smtClean="0">
                <a:solidFill>
                  <a:schemeClr val="bg1"/>
                </a:solidFill>
                <a:effectLst>
                  <a:glow rad="88900">
                    <a:srgbClr val="531E1D"/>
                  </a:glow>
                </a:effectLst>
                <a:latin typeface="+mj-lt"/>
              </a:rPr>
              <a:t> - </a:t>
            </a:r>
            <a:r>
              <a:rPr lang="es-CO" sz="1400" b="1" i="1" dirty="0" err="1" smtClean="0">
                <a:solidFill>
                  <a:schemeClr val="bg1"/>
                </a:solidFill>
                <a:effectLst>
                  <a:glow rad="88900">
                    <a:srgbClr val="531E1D"/>
                  </a:glow>
                </a:effectLst>
                <a:latin typeface="+mj-lt"/>
              </a:rPr>
              <a:t>Andre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88900">
                    <a:srgbClr val="531E1D"/>
                  </a:glow>
                </a:effectLst>
                <a:latin typeface="+mj-lt"/>
              </a:rPr>
              <a:t> </a:t>
            </a:r>
            <a:r>
              <a:rPr lang="es-CO" sz="1400" b="1" i="1" dirty="0" err="1" smtClean="0">
                <a:solidFill>
                  <a:schemeClr val="bg1"/>
                </a:solidFill>
                <a:effectLst>
                  <a:glow rad="88900">
                    <a:srgbClr val="531E1D"/>
                  </a:glow>
                </a:effectLst>
                <a:latin typeface="+mj-lt"/>
              </a:rPr>
              <a:t>Gagnon</a:t>
            </a:r>
            <a:endParaRPr lang="es-CO" sz="1400" b="1" i="1" dirty="0" smtClean="0">
              <a:solidFill>
                <a:schemeClr val="bg1"/>
              </a:solidFill>
              <a:effectLst>
                <a:glow rad="88900">
                  <a:srgbClr val="531E1D"/>
                </a:glow>
              </a:effectLst>
              <a:latin typeface="+mj-lt"/>
            </a:endParaRPr>
          </a:p>
          <a:p>
            <a:pPr algn="ctr"/>
            <a:endParaRPr lang="es-CO" sz="1400" b="1" dirty="0" smtClean="0">
              <a:solidFill>
                <a:schemeClr val="bg1"/>
              </a:solidFill>
              <a:effectLst>
                <a:glow rad="88900">
                  <a:srgbClr val="531E1D"/>
                </a:glow>
              </a:effectLst>
              <a:latin typeface="+mj-lt"/>
            </a:endParaRPr>
          </a:p>
          <a:p>
            <a:pPr algn="ctr"/>
            <a:endParaRPr lang="es-CO" sz="1400" b="1" dirty="0">
              <a:solidFill>
                <a:schemeClr val="bg1"/>
              </a:solidFill>
              <a:effectLst>
                <a:glow rad="88900">
                  <a:srgbClr val="531E1D"/>
                </a:glo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88900">
                    <a:srgbClr val="531E1D"/>
                  </a:glow>
                </a:effectLst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88900">
                    <a:srgbClr val="531E1D"/>
                  </a:glo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88900">
                    <a:srgbClr val="531E1D"/>
                  </a:glow>
                </a:effectLst>
                <a:latin typeface="+mj-lt"/>
              </a:rPr>
              <a:t>Medellín-Colombia</a:t>
            </a:r>
            <a:endParaRPr lang="es-CO" sz="1400" b="1" dirty="0">
              <a:solidFill>
                <a:schemeClr val="bg1"/>
              </a:solidFill>
              <a:effectLst>
                <a:glow rad="88900">
                  <a:srgbClr val="531E1D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7427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5049</TotalTime>
  <Words>414</Words>
  <Application>Microsoft Office PowerPoint</Application>
  <PresentationFormat>Presentación en pantalla (16:9)</PresentationFormat>
  <Paragraphs>33</Paragraphs>
  <Slides>16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301</cp:revision>
  <dcterms:created xsi:type="dcterms:W3CDTF">2013-05-29T02:56:16Z</dcterms:created>
  <dcterms:modified xsi:type="dcterms:W3CDTF">2015-11-26T02:57:45Z</dcterms:modified>
</cp:coreProperties>
</file>