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60" r:id="rId4"/>
    <p:sldId id="261" r:id="rId5"/>
    <p:sldId id="262" r:id="rId6"/>
    <p:sldId id="263" r:id="rId7"/>
    <p:sldId id="269" r:id="rId8"/>
    <p:sldId id="270" r:id="rId9"/>
    <p:sldId id="271" r:id="rId10"/>
    <p:sldId id="272" r:id="rId11"/>
    <p:sldId id="273" r:id="rId12"/>
    <p:sldId id="274" r:id="rId13"/>
    <p:sldId id="275" r:id="rId14"/>
    <p:sldId id="276" r:id="rId15"/>
    <p:sldId id="264" r:id="rId16"/>
    <p:sldId id="265" r:id="rId17"/>
    <p:sldId id="266" r:id="rId18"/>
    <p:sldId id="267" r:id="rId19"/>
    <p:sldId id="268" r:id="rId20"/>
    <p:sldId id="277" r:id="rId21"/>
    <p:sldId id="278" r:id="rId22"/>
    <p:sldId id="279" r:id="rId23"/>
    <p:sldId id="280"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90BYNWZ0vNsq88t8XrS+1Q" hashData="QiCGEby0R6X77zoS5Ldpn6+U51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FF"/>
    <a:srgbClr val="00FFFF"/>
    <a:srgbClr val="00FF00"/>
    <a:srgbClr val="FF00FF"/>
    <a:srgbClr val="0000FF"/>
    <a:srgbClr val="267DE6"/>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46" d="100"/>
          <a:sy n="46" d="100"/>
        </p:scale>
        <p:origin x="-64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p>
            <a:fld id="{04F0040F-5C4D-468B-A717-584F1F57C496}" type="datetimeFigureOut">
              <a:rPr lang="en-US" smtClean="0"/>
              <a:pPr/>
              <a:t>10/4/2013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A71AE65F-293E-4032-AA6D-001100A8F265}" type="slidenum">
              <a:rPr lang="en-US" smtClean="0"/>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04F0040F-5C4D-468B-A717-584F1F57C496}" type="datetimeFigureOut">
              <a:rPr lang="en-US" smtClean="0"/>
              <a:pPr/>
              <a:t>10/4/2013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A71AE65F-293E-4032-AA6D-001100A8F265}" type="slidenum">
              <a:rPr lang="en-US" smtClean="0"/>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4F0040F-5C4D-468B-A717-584F1F57C496}" type="datetimeFigureOut">
              <a:rPr lang="en-US" smtClean="0"/>
              <a:pPr/>
              <a:t>10/4/2013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A71AE65F-293E-4032-AA6D-001100A8F265}" type="slidenum">
              <a:rPr lang="en-US" smtClean="0"/>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p>
            <a:fld id="{04F0040F-5C4D-468B-A717-584F1F57C496}" type="datetimeFigureOut">
              <a:rPr lang="en-US" smtClean="0"/>
              <a:pPr/>
              <a:t>10/4/2013</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A71AE65F-293E-4032-AA6D-001100A8F265}" type="slidenum">
              <a:rPr lang="en-US" smtClean="0"/>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Marcador de fecha"/>
          <p:cNvSpPr>
            <a:spLocks noGrp="1"/>
          </p:cNvSpPr>
          <p:nvPr>
            <p:ph type="dt" sz="half" idx="10"/>
          </p:nvPr>
        </p:nvSpPr>
        <p:spPr/>
        <p:txBody>
          <a:bodyPr/>
          <a:lstStyle/>
          <a:p>
            <a:fld id="{04F0040F-5C4D-468B-A717-584F1F57C496}" type="datetimeFigureOut">
              <a:rPr lang="en-US" smtClean="0"/>
              <a:pPr/>
              <a:t>10/4/2013</a:t>
            </a:fld>
            <a:endParaRPr lang="en-US"/>
          </a:p>
        </p:txBody>
      </p:sp>
      <p:sp>
        <p:nvSpPr>
          <p:cNvPr id="8" name="7 Marcador de pie de página"/>
          <p:cNvSpPr>
            <a:spLocks noGrp="1"/>
          </p:cNvSpPr>
          <p:nvPr>
            <p:ph type="ftr" sz="quarter" idx="11"/>
          </p:nvPr>
        </p:nvSpPr>
        <p:spPr/>
        <p:txBody>
          <a:bodyPr/>
          <a:lstStyle/>
          <a:p>
            <a:endParaRPr lang="en-US"/>
          </a:p>
        </p:txBody>
      </p:sp>
      <p:sp>
        <p:nvSpPr>
          <p:cNvPr id="9" name="8 Marcador de número de diapositiva"/>
          <p:cNvSpPr>
            <a:spLocks noGrp="1"/>
          </p:cNvSpPr>
          <p:nvPr>
            <p:ph type="sldNum" sz="quarter" idx="12"/>
          </p:nvPr>
        </p:nvSpPr>
        <p:spPr/>
        <p:txBody>
          <a:bodyPr/>
          <a:lstStyle/>
          <a:p>
            <a:fld id="{A71AE65F-293E-4032-AA6D-001100A8F265}" type="slidenum">
              <a:rPr lang="en-US" smtClean="0"/>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fecha"/>
          <p:cNvSpPr>
            <a:spLocks noGrp="1"/>
          </p:cNvSpPr>
          <p:nvPr>
            <p:ph type="dt" sz="half" idx="10"/>
          </p:nvPr>
        </p:nvSpPr>
        <p:spPr/>
        <p:txBody>
          <a:bodyPr/>
          <a:lstStyle/>
          <a:p>
            <a:fld id="{04F0040F-5C4D-468B-A717-584F1F57C496}" type="datetimeFigureOut">
              <a:rPr lang="en-US" smtClean="0"/>
              <a:pPr/>
              <a:t>10/4/2013</a:t>
            </a:fld>
            <a:endParaRPr lang="en-US"/>
          </a:p>
        </p:txBody>
      </p:sp>
      <p:sp>
        <p:nvSpPr>
          <p:cNvPr id="4" name="3 Marcador de pie de página"/>
          <p:cNvSpPr>
            <a:spLocks noGrp="1"/>
          </p:cNvSpPr>
          <p:nvPr>
            <p:ph type="ftr" sz="quarter" idx="11"/>
          </p:nvPr>
        </p:nvSpPr>
        <p:spPr/>
        <p:txBody>
          <a:bodyPr/>
          <a:lstStyle/>
          <a:p>
            <a:endParaRPr lang="en-US"/>
          </a:p>
        </p:txBody>
      </p:sp>
      <p:sp>
        <p:nvSpPr>
          <p:cNvPr id="5" name="4 Marcador de número de diapositiva"/>
          <p:cNvSpPr>
            <a:spLocks noGrp="1"/>
          </p:cNvSpPr>
          <p:nvPr>
            <p:ph type="sldNum" sz="quarter" idx="12"/>
          </p:nvPr>
        </p:nvSpPr>
        <p:spPr/>
        <p:txBody>
          <a:bodyPr/>
          <a:lstStyle/>
          <a:p>
            <a:fld id="{A71AE65F-293E-4032-AA6D-001100A8F265}" type="slidenum">
              <a:rPr lang="en-US" smtClean="0"/>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4F0040F-5C4D-468B-A717-584F1F57C496}" type="datetimeFigureOut">
              <a:rPr lang="en-US" smtClean="0"/>
              <a:pPr/>
              <a:t>10/4/2013</a:t>
            </a:fld>
            <a:endParaRPr lang="en-US"/>
          </a:p>
        </p:txBody>
      </p:sp>
      <p:sp>
        <p:nvSpPr>
          <p:cNvPr id="3" name="2 Marcador de pie de página"/>
          <p:cNvSpPr>
            <a:spLocks noGrp="1"/>
          </p:cNvSpPr>
          <p:nvPr>
            <p:ph type="ftr" sz="quarter" idx="11"/>
          </p:nvPr>
        </p:nvSpPr>
        <p:spPr/>
        <p:txBody>
          <a:bodyPr/>
          <a:lstStyle/>
          <a:p>
            <a:endParaRPr lang="en-US"/>
          </a:p>
        </p:txBody>
      </p:sp>
      <p:sp>
        <p:nvSpPr>
          <p:cNvPr id="4" name="3 Marcador de número de diapositiva"/>
          <p:cNvSpPr>
            <a:spLocks noGrp="1"/>
          </p:cNvSpPr>
          <p:nvPr>
            <p:ph type="sldNum" sz="quarter" idx="12"/>
          </p:nvPr>
        </p:nvSpPr>
        <p:spPr/>
        <p:txBody>
          <a:bodyPr/>
          <a:lstStyle/>
          <a:p>
            <a:fld id="{A71AE65F-293E-4032-AA6D-001100A8F265}" type="slidenum">
              <a:rPr lang="en-US" smtClean="0"/>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4F0040F-5C4D-468B-A717-584F1F57C496}" type="datetimeFigureOut">
              <a:rPr lang="en-US" smtClean="0"/>
              <a:pPr/>
              <a:t>10/4/2013</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A71AE65F-293E-4032-AA6D-001100A8F265}" type="slidenum">
              <a:rPr lang="en-US" smtClean="0"/>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4F0040F-5C4D-468B-A717-584F1F57C496}" type="datetimeFigureOut">
              <a:rPr lang="en-US" smtClean="0"/>
              <a:pPr/>
              <a:t>10/4/2013</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A71AE65F-293E-4032-AA6D-001100A8F265}" type="slidenum">
              <a:rPr lang="en-US" smtClean="0"/>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04F0040F-5C4D-468B-A717-584F1F57C496}" type="datetimeFigureOut">
              <a:rPr lang="en-US" smtClean="0"/>
              <a:pPr/>
              <a:t>10/4/2013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A71AE65F-293E-4032-AA6D-001100A8F265}" type="slidenum">
              <a:rPr lang="en-US" smtClean="0"/>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04F0040F-5C4D-468B-A717-584F1F57C496}" type="datetimeFigureOut">
              <a:rPr lang="en-US" smtClean="0"/>
              <a:pPr/>
              <a:t>10/4/2013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A71AE65F-293E-4032-AA6D-001100A8F265}" type="slidenum">
              <a:rPr lang="en-US" smtClean="0"/>
              <a:pPr/>
              <a:t>‹Nº›</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C36DB4E-6A36-4F4B-B748-1ECCD89978D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F0040F-5C4D-468B-A717-584F1F57C496}" type="datetimeFigureOut">
              <a:rPr lang="en-US" smtClean="0"/>
              <a:pPr/>
              <a:t>10/4/2013</a:t>
            </a:fld>
            <a:endParaRPr lang="en-U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1AE65F-293E-4032-AA6D-001100A8F265}" type="slidenum">
              <a:rPr lang="en-US" smtClean="0"/>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504BEE2-81F8-429F-A748-C9DF25094C6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hyperlink" Target="http://www.mispps.com/reflexion/melodia-cristiana-la-cosecha/"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jesucristo-no-es-religion-el-es-vida/" TargetMode="External"/><Relationship Id="rId2" Type="http://schemas.openxmlformats.org/officeDocument/2006/relationships/image" Target="../media/image23.jpeg"/><Relationship Id="rId1" Type="http://schemas.openxmlformats.org/officeDocument/2006/relationships/slideLayout" Target="../slideLayouts/slideLayout2.xml"/><Relationship Id="rId6" Type="http://schemas.openxmlformats.org/officeDocument/2006/relationships/hyperlink" Target="http://www.mispps.com/reflexion/musical-cristiano-sumergeme/" TargetMode="External"/><Relationship Id="rId5" Type="http://schemas.openxmlformats.org/officeDocument/2006/relationships/hyperlink" Target="http://www.mispps.com/reflexion/evidencias-cientificas-de-la-biblia-parte-2/" TargetMode="External"/><Relationship Id="rId4" Type="http://schemas.openxmlformats.org/officeDocument/2006/relationships/hyperlink" Target="http://www.mispps.com/reflexion/sendas-dios-hara/" TargetMode="External"/></Relationships>
</file>

<file path=ppt/slides/_rels/slide2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7" name="Picture 7" descr="C:\Documents and Settings\Administrador\Escritorio\Sin título-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5" name="14 Rectángulo"/>
          <p:cNvSpPr/>
          <p:nvPr/>
        </p:nvSpPr>
        <p:spPr>
          <a:xfrm>
            <a:off x="3357554" y="285728"/>
            <a:ext cx="4924745" cy="584775"/>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3200" b="1" cap="all" spc="0" dirty="0" smtClean="0">
                <a:ln/>
                <a:solidFill>
                  <a:srgbClr val="FF00FF"/>
                </a:solidFill>
                <a:effectLst>
                  <a:glow rad="139700">
                    <a:srgbClr val="00FF00"/>
                  </a:glow>
                  <a:outerShdw blurRad="19685" dist="12700" dir="5400000" algn="tl" rotWithShape="0">
                    <a:schemeClr val="accent1">
                      <a:satMod val="130000"/>
                      <a:alpha val="60000"/>
                    </a:schemeClr>
                  </a:outerShdw>
                  <a:reflection blurRad="10000" stA="55000" endPos="48000" dist="500" dir="5400000" sy="-100000" algn="bl" rotWithShape="0"/>
                </a:effectLst>
                <a:latin typeface="Lucida Bright" pitchFamily="18" charset="0"/>
              </a:rPr>
              <a:t>Cuando  el  hombre</a:t>
            </a:r>
            <a:endParaRPr lang="es-ES" sz="3200" b="1" cap="all" spc="0" dirty="0">
              <a:ln/>
              <a:solidFill>
                <a:srgbClr val="FF00FF"/>
              </a:solidFill>
              <a:effectLst>
                <a:glow rad="139700">
                  <a:srgbClr val="00FF00"/>
                </a:glow>
                <a:outerShdw blurRad="19685" dist="12700" dir="5400000" algn="tl" rotWithShape="0">
                  <a:schemeClr val="accent1">
                    <a:satMod val="130000"/>
                    <a:alpha val="60000"/>
                  </a:schemeClr>
                </a:outerShdw>
                <a:reflection blurRad="10000" stA="55000" endPos="48000" dist="500" dir="5400000" sy="-100000" algn="bl" rotWithShape="0"/>
              </a:effectLst>
              <a:latin typeface="Lucida Bright" pitchFamily="18" charset="0"/>
            </a:endParaRPr>
          </a:p>
        </p:txBody>
      </p:sp>
      <p:sp>
        <p:nvSpPr>
          <p:cNvPr id="16" name="15 Rectángulo"/>
          <p:cNvSpPr/>
          <p:nvPr/>
        </p:nvSpPr>
        <p:spPr>
          <a:xfrm>
            <a:off x="3428992" y="928670"/>
            <a:ext cx="4812536" cy="584775"/>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3200" b="1" cap="all" spc="0" dirty="0" smtClean="0">
                <a:ln/>
                <a:solidFill>
                  <a:srgbClr val="FF00FF"/>
                </a:solidFill>
                <a:effectLst>
                  <a:glow rad="139700">
                    <a:srgbClr val="00FF00"/>
                  </a:glow>
                  <a:outerShdw blurRad="19685" dist="12700" dir="5400000" algn="tl" rotWithShape="0">
                    <a:schemeClr val="accent1">
                      <a:satMod val="130000"/>
                      <a:alpha val="60000"/>
                    </a:schemeClr>
                  </a:outerShdw>
                  <a:reflection blurRad="10000" stA="55000" endPos="48000" dist="500" dir="5400000" sy="-100000" algn="bl" rotWithShape="0"/>
                </a:effectLst>
                <a:latin typeface="Lucida Bright" pitchFamily="18" charset="0"/>
              </a:rPr>
              <a:t>Confronta  a  dios</a:t>
            </a:r>
            <a:endParaRPr lang="es-ES" sz="3200" b="1" cap="all" spc="0" dirty="0">
              <a:ln/>
              <a:solidFill>
                <a:srgbClr val="FF00FF"/>
              </a:solidFill>
              <a:effectLst>
                <a:glow rad="139700">
                  <a:srgbClr val="00FF00"/>
                </a:glow>
                <a:outerShdw blurRad="19685" dist="12700" dir="5400000" algn="tl" rotWithShape="0">
                  <a:schemeClr val="accent1">
                    <a:satMod val="130000"/>
                    <a:alpha val="60000"/>
                  </a:schemeClr>
                </a:outerShdw>
                <a:reflection blurRad="10000" stA="55000" endPos="48000" dist="500" dir="5400000" sy="-100000" algn="bl" rotWithShape="0"/>
              </a:effectLst>
              <a:latin typeface="Lucida Bright" pitchFamily="18" charset="0"/>
            </a:endParaRPr>
          </a:p>
        </p:txBody>
      </p:sp>
      <p:sp>
        <p:nvSpPr>
          <p:cNvPr id="18" name="17 CuadroTexto"/>
          <p:cNvSpPr txBox="1"/>
          <p:nvPr/>
        </p:nvSpPr>
        <p:spPr>
          <a:xfrm>
            <a:off x="4214810" y="6286520"/>
            <a:ext cx="1571636" cy="276999"/>
          </a:xfrm>
          <a:prstGeom prst="rect">
            <a:avLst/>
          </a:prstGeom>
          <a:solidFill>
            <a:srgbClr val="FFFF00">
              <a:alpha val="25000"/>
            </a:srgbClr>
          </a:solidFill>
          <a:ln w="19050">
            <a:solidFill>
              <a:srgbClr val="FFFFFF"/>
            </a:solidFill>
          </a:ln>
        </p:spPr>
        <p:txBody>
          <a:bodyPr wrap="square" rtlCol="0">
            <a:spAutoFit/>
          </a:bodyPr>
          <a:lstStyle/>
          <a:p>
            <a:pPr algn="ctr"/>
            <a:r>
              <a:rPr lang="es-ES" sz="12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AVANCE MANUAL</a:t>
            </a:r>
            <a:endParaRPr lang="en-US" sz="12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9" name="18 CuadroTexto"/>
          <p:cNvSpPr txBox="1"/>
          <p:nvPr/>
        </p:nvSpPr>
        <p:spPr>
          <a:xfrm>
            <a:off x="8143868" y="6072206"/>
            <a:ext cx="857256" cy="292388"/>
          </a:xfrm>
          <a:prstGeom prst="rect">
            <a:avLst/>
          </a:prstGeom>
          <a:noFill/>
        </p:spPr>
        <p:txBody>
          <a:bodyPr wrap="square" rtlCol="0">
            <a:spAutoFit/>
          </a:bodyPr>
          <a:lstStyle/>
          <a:p>
            <a:pPr algn="ctr"/>
            <a:r>
              <a:rPr lang="es-E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Roberto</a:t>
            </a:r>
            <a:endParaRPr lang="en-U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20" name="19 CuadroTexto"/>
          <p:cNvSpPr txBox="1"/>
          <p:nvPr/>
        </p:nvSpPr>
        <p:spPr>
          <a:xfrm>
            <a:off x="8000992" y="6286520"/>
            <a:ext cx="1143008" cy="292388"/>
          </a:xfrm>
          <a:prstGeom prst="rect">
            <a:avLst/>
          </a:prstGeom>
          <a:noFill/>
        </p:spPr>
        <p:txBody>
          <a:bodyPr wrap="square" rtlCol="0">
            <a:spAutoFit/>
          </a:bodyPr>
          <a:lstStyle/>
          <a:p>
            <a:pPr algn="ctr"/>
            <a:r>
              <a:rPr lang="es-E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Lima-Perú</a:t>
            </a:r>
            <a:endParaRPr lang="en-U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pic>
        <p:nvPicPr>
          <p:cNvPr id="21" name="Picture 8" descr="PkRU.gif (9741 bytes)"/>
          <p:cNvPicPr>
            <a:picLocks noChangeAspect="1" noChangeArrowheads="1" noCrop="1"/>
          </p:cNvPicPr>
          <p:nvPr/>
        </p:nvPicPr>
        <p:blipFill>
          <a:blip r:embed="rId3"/>
          <a:srcRect/>
          <a:stretch>
            <a:fillRect/>
          </a:stretch>
        </p:blipFill>
        <p:spPr bwMode="auto">
          <a:xfrm>
            <a:off x="7643802" y="6268660"/>
            <a:ext cx="460362" cy="287727"/>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www.pulsarmedia.eu/data/media/18/big/Grungy_Abstract_Bokeh_Textures_2_By_Webtreatsetc_1920X1200__www.pulsarmedia.eu_1024x768.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19460" name="Picture 4" descr="C:\Documents and Settings\Administrador\Escritorio\1147586-800x600-[DesktopNexus.com].jpg"/>
          <p:cNvPicPr>
            <a:picLocks noChangeAspect="1" noChangeArrowheads="1"/>
          </p:cNvPicPr>
          <p:nvPr/>
        </p:nvPicPr>
        <p:blipFill>
          <a:blip r:embed="rId4"/>
          <a:srcRect/>
          <a:stretch>
            <a:fillRect/>
          </a:stretch>
        </p:blipFill>
        <p:spPr bwMode="auto">
          <a:xfrm>
            <a:off x="0" y="0"/>
            <a:ext cx="9144000" cy="6858000"/>
          </a:xfrm>
          <a:prstGeom prst="rect">
            <a:avLst/>
          </a:prstGeom>
          <a:noFill/>
          <a:effectLst>
            <a:softEdge rad="127000"/>
          </a:effectLst>
        </p:spPr>
      </p:pic>
      <p:sp>
        <p:nvSpPr>
          <p:cNvPr id="2" name="Text Box 9"/>
          <p:cNvSpPr txBox="1">
            <a:spLocks noChangeArrowheads="1"/>
          </p:cNvSpPr>
          <p:nvPr/>
        </p:nvSpPr>
        <p:spPr bwMode="auto">
          <a:xfrm>
            <a:off x="571472" y="857232"/>
            <a:ext cx="8031191" cy="1754326"/>
          </a:xfrm>
          <a:prstGeom prst="rect">
            <a:avLst/>
          </a:prstGeom>
          <a:solidFill>
            <a:srgbClr val="7030A0">
              <a:alpha val="30000"/>
            </a:srgbClr>
          </a:solidFill>
          <a:ln w="9525">
            <a:noFill/>
            <a:miter lim="800000"/>
            <a:headEnd/>
            <a:tailEnd/>
          </a:ln>
          <a:effectLst/>
        </p:spPr>
        <p:txBody>
          <a:bodyPr wrap="square">
            <a:spAutoFit/>
          </a:bodyPr>
          <a:lstStyle/>
          <a:p>
            <a:pPr>
              <a:spcBef>
                <a:spcPct val="50000"/>
              </a:spcBef>
            </a:pPr>
            <a:r>
              <a:rPr lang="es-ES" sz="1800" b="1" dirty="0" smtClean="0">
                <a:effectLst>
                  <a:outerShdw blurRad="38100" dist="38100" dir="2700000" algn="tl">
                    <a:srgbClr val="000000">
                      <a:alpha val="43137"/>
                    </a:srgbClr>
                  </a:outerShdw>
                </a:effectLst>
                <a:latin typeface="Lucida Bright" pitchFamily="18" charset="0"/>
              </a:rPr>
              <a:t>        </a:t>
            </a:r>
            <a:r>
              <a:rPr lang="es-ES" sz="1800" b="1" dirty="0" smtClean="0">
                <a:solidFill>
                  <a:srgbClr val="FFFF00"/>
                </a:solidFill>
                <a:effectLst>
                  <a:outerShdw blurRad="38100" dist="38100" dir="2700000" algn="tl">
                    <a:srgbClr val="000000">
                      <a:alpha val="43137"/>
                    </a:srgbClr>
                  </a:outerShdw>
                </a:effectLst>
                <a:latin typeface="Lucida Bright" pitchFamily="18" charset="0"/>
              </a:rPr>
              <a:t>Muchas veces </a:t>
            </a:r>
            <a:r>
              <a:rPr lang="es-ES" b="1" dirty="0" smtClean="0">
                <a:solidFill>
                  <a:srgbClr val="FFFF00"/>
                </a:solidFill>
                <a:effectLst>
                  <a:outerShdw blurRad="38100" dist="38100" dir="2700000" algn="tl">
                    <a:srgbClr val="000000">
                      <a:alpha val="43137"/>
                    </a:srgbClr>
                  </a:outerShdw>
                </a:effectLst>
                <a:latin typeface="Lucida Bright" pitchFamily="18" charset="0"/>
              </a:rPr>
              <a:t>el hombre</a:t>
            </a:r>
            <a:r>
              <a:rPr lang="es-ES" sz="1800" b="1" dirty="0" smtClean="0">
                <a:solidFill>
                  <a:srgbClr val="FFFF00"/>
                </a:solidFill>
                <a:effectLst>
                  <a:outerShdw blurRad="38100" dist="38100" dir="2700000" algn="tl">
                    <a:srgbClr val="000000">
                      <a:alpha val="43137"/>
                    </a:srgbClr>
                  </a:outerShdw>
                </a:effectLst>
                <a:latin typeface="Lucida Bright" pitchFamily="18" charset="0"/>
              </a:rPr>
              <a:t> se pregunta...... Si existe Dios</a:t>
            </a:r>
            <a:r>
              <a:rPr lang="es-ES" sz="1800" b="1" dirty="0">
                <a:solidFill>
                  <a:srgbClr val="FFFF00"/>
                </a:solidFill>
                <a:effectLst>
                  <a:outerShdw blurRad="38100" dist="38100" dir="2700000" algn="tl">
                    <a:srgbClr val="000000">
                      <a:alpha val="43137"/>
                    </a:srgbClr>
                  </a:outerShdw>
                </a:effectLst>
                <a:latin typeface="Lucida Bright" pitchFamily="18" charset="0"/>
              </a:rPr>
              <a:t> </a:t>
            </a:r>
            <a:r>
              <a:rPr lang="es-ES" sz="1800" b="1" dirty="0" smtClean="0">
                <a:solidFill>
                  <a:srgbClr val="FFFF00"/>
                </a:solidFill>
                <a:effectLst>
                  <a:outerShdw blurRad="38100" dist="38100" dir="2700000" algn="tl">
                    <a:srgbClr val="000000">
                      <a:alpha val="43137"/>
                    </a:srgbClr>
                  </a:outerShdw>
                </a:effectLst>
                <a:latin typeface="Lucida Bright" pitchFamily="18" charset="0"/>
              </a:rPr>
              <a:t>¿porqué hay tanta maldad en el mundo, como las guerras, asesinatos, violaciones sexuales, secuestros, extorsiones, robos, etc.?  </a:t>
            </a:r>
            <a:r>
              <a:rPr lang="es-ES" b="1" dirty="0">
                <a:solidFill>
                  <a:srgbClr val="FFFF00"/>
                </a:solidFill>
                <a:effectLst>
                  <a:outerShdw blurRad="38100" dist="38100" dir="2700000" algn="tl">
                    <a:srgbClr val="000000">
                      <a:alpha val="43137"/>
                    </a:srgbClr>
                  </a:outerShdw>
                </a:effectLst>
                <a:latin typeface="Lucida Bright" pitchFamily="18" charset="0"/>
              </a:rPr>
              <a:t> </a:t>
            </a:r>
            <a:r>
              <a:rPr lang="es-ES" b="1" dirty="0" smtClean="0">
                <a:solidFill>
                  <a:srgbClr val="FFFF00"/>
                </a:solidFill>
                <a:effectLst>
                  <a:outerShdw blurRad="38100" dist="38100" dir="2700000" algn="tl">
                    <a:srgbClr val="000000">
                      <a:alpha val="43137"/>
                    </a:srgbClr>
                  </a:outerShdw>
                </a:effectLst>
                <a:latin typeface="Lucida Bright" pitchFamily="18" charset="0"/>
              </a:rPr>
              <a:t>                                                                                                </a:t>
            </a:r>
            <a:r>
              <a:rPr lang="es-ES" sz="1800" b="1" dirty="0" smtClean="0">
                <a:solidFill>
                  <a:srgbClr val="FFFF00"/>
                </a:solidFill>
                <a:effectLst>
                  <a:outerShdw blurRad="38100" dist="38100" dir="2700000" algn="tl">
                    <a:srgbClr val="000000">
                      <a:alpha val="43137"/>
                    </a:srgbClr>
                  </a:outerShdw>
                </a:effectLst>
                <a:latin typeface="Lucida Bright" pitchFamily="18" charset="0"/>
              </a:rPr>
              <a:t>Si Dios existe, ¿porque hay tanta pobreza, hambre, marginación, desigualdad, cuales reguero de pólvora se expande por toda la sociedad?</a:t>
            </a:r>
            <a:endParaRPr lang="es-ES" sz="1800" b="1" dirty="0">
              <a:solidFill>
                <a:srgbClr val="FFFF00"/>
              </a:solidFill>
              <a:effectLst>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71472" y="3643314"/>
            <a:ext cx="8143932" cy="1754326"/>
          </a:xfrm>
          <a:prstGeom prst="rect">
            <a:avLst/>
          </a:prstGeom>
          <a:solidFill>
            <a:srgbClr val="7030A0">
              <a:alpha val="30000"/>
            </a:srgb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rgbClr val="FFFF00"/>
                </a:solidFill>
                <a:effectLst>
                  <a:outerShdw blurRad="38100" dist="38100" dir="2700000" algn="tl">
                    <a:srgbClr val="000000">
                      <a:alpha val="43137"/>
                    </a:srgbClr>
                  </a:outerShdw>
                </a:effectLst>
                <a:latin typeface="Lucida Bright" pitchFamily="18" charset="0"/>
              </a:rPr>
              <a:t>Éstas y muchas interrogantes se hacen muchas personas y al no tener una respuesta satisfactoria, deciden voluntariamente no creer en Dios; otros se vuelven agnósticos, es decir, no niegan ni afirman que Dios existe y otros piensan que Dios existe, pero que está tan lejano a las necesidades humanas que optan por calificarlo como un ser malo.</a:t>
            </a:r>
            <a:endParaRPr lang="en-US" b="1" dirty="0">
              <a:solidFill>
                <a:srgbClr val="FFFF00"/>
              </a:solidFill>
              <a:effectLst>
                <a:outerShdw blurRad="38100" dist="38100" dir="2700000" algn="tl">
                  <a:srgbClr val="000000">
                    <a:alpha val="43137"/>
                  </a:srgbClr>
                </a:outerShdw>
              </a:effectLst>
              <a:latin typeface="Lucida Bright" pitchFamily="18" charset="0"/>
            </a:endParaRPr>
          </a:p>
        </p:txBody>
      </p:sp>
      <p:pic>
        <p:nvPicPr>
          <p:cNvPr id="8" name="Picture 4" descr="C:\Documents and Settings\Administrador\Escritorio\1147586-800x600-[DesktopNexus.com].jpg"/>
          <p:cNvPicPr>
            <a:picLocks noChangeAspect="1" noChangeArrowheads="1"/>
          </p:cNvPicPr>
          <p:nvPr/>
        </p:nvPicPr>
        <p:blipFill>
          <a:blip r:embed="rId4"/>
          <a:srcRect/>
          <a:stretch>
            <a:fillRect/>
          </a:stretch>
        </p:blipFill>
        <p:spPr bwMode="auto">
          <a:xfrm>
            <a:off x="0" y="0"/>
            <a:ext cx="9144000" cy="6858000"/>
          </a:xfrm>
          <a:prstGeom prst="rect">
            <a:avLst/>
          </a:prstGeom>
          <a:noFill/>
          <a:effectLst>
            <a:softEdge rad="127000"/>
          </a:effectLst>
        </p:spPr>
      </p:pic>
    </p:spTree>
  </p:cSld>
  <p:clrMapOvr>
    <a:masterClrMapping/>
  </p:clrMapOvr>
  <p:transition spd="slow">
    <p:zoom dir="in"/>
    <p:sndAc>
      <p:stSnd loop="1">
        <p:snd r:embed="rId2" name="Track 4.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pulsarmedia.eu/data/media/18/big/Grungy_Abstract_Bokeh_Textures_2_By_Webtreatsetc_1920X120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7" name="Picture 1" descr="C:\Documents and Settings\Administrador\Escritorio\1507988-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
        <p:nvSpPr>
          <p:cNvPr id="2" name="1 CuadroTexto"/>
          <p:cNvSpPr txBox="1"/>
          <p:nvPr/>
        </p:nvSpPr>
        <p:spPr>
          <a:xfrm>
            <a:off x="714348" y="642918"/>
            <a:ext cx="7715304" cy="2031325"/>
          </a:xfrm>
          <a:prstGeom prst="rect">
            <a:avLst/>
          </a:prstGeom>
          <a:solidFill>
            <a:schemeClr val="tx2">
              <a:lumMod val="50000"/>
              <a:alpha val="30000"/>
            </a:schemeClr>
          </a:solidFill>
        </p:spPr>
        <p:txBody>
          <a:bodyPr wrap="square" rtlCol="0">
            <a:spAutoFit/>
          </a:bodyPr>
          <a:lstStyle/>
          <a:p>
            <a:r>
              <a:rPr lang="es-ES" b="1" dirty="0" smtClean="0">
                <a:effectLst>
                  <a:glow rad="139700">
                    <a:schemeClr val="accent3">
                      <a:satMod val="175000"/>
                      <a:alpha val="40000"/>
                    </a:schemeClr>
                  </a:glow>
                  <a:outerShdw blurRad="38100" dist="38100" dir="2700000" algn="tl">
                    <a:srgbClr val="000000">
                      <a:alpha val="43137"/>
                    </a:srgbClr>
                  </a:outerShdw>
                </a:effectLst>
                <a:latin typeface="Lucida Bright" pitchFamily="18" charset="0"/>
              </a:rPr>
              <a:t>      </a:t>
            </a:r>
            <a:r>
              <a:rPr lang="es-ES" b="1" dirty="0"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Lucida Bright" pitchFamily="18" charset="0"/>
              </a:rPr>
              <a:t>Para intentar dar una explicación del porque este estado de cosas, tenemos que ir al principio de la creación, cuando Dios creó a Adán y Eva y los puso en el huerto del Edén.</a:t>
            </a:r>
          </a:p>
          <a:p>
            <a:r>
              <a:rPr lang="es-ES" b="1" dirty="0"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Lucida Bright" pitchFamily="18" charset="0"/>
              </a:rPr>
              <a:t>En Génesis 2:16-17 dice “Y los bendijo Dios, y les dijo: Fructificad y multiplicaos; LLENAD la tierra, y SOJUZGADLA, y SEÑOREAD en los peces del mar, en las aves de los cielos, y en todas las bestias que se mueven sobre la tierra”.</a:t>
            </a:r>
            <a:r>
              <a:rPr lang="es-ES" b="1" dirty="0">
                <a:solidFill>
                  <a:schemeClr val="bg1"/>
                </a:solidFill>
                <a:effectLst>
                  <a:glow rad="139700">
                    <a:schemeClr val="accent3">
                      <a:satMod val="175000"/>
                      <a:alpha val="40000"/>
                    </a:schemeClr>
                  </a:glow>
                  <a:outerShdw blurRad="38100" dist="38100" dir="2700000" algn="tl">
                    <a:srgbClr val="000000">
                      <a:alpha val="43137"/>
                    </a:srgbClr>
                  </a:outerShdw>
                </a:effectLst>
                <a:latin typeface="Lucida Bright" pitchFamily="18" charset="0"/>
              </a:rPr>
              <a:t> </a:t>
            </a:r>
            <a:endParaRPr lang="en-US" b="1" dirty="0">
              <a:solidFill>
                <a:schemeClr val="bg1"/>
              </a:solidFill>
              <a:effectLst>
                <a:glow rad="139700">
                  <a:schemeClr val="accent3">
                    <a:satMod val="175000"/>
                    <a:alpha val="40000"/>
                  </a:schemeClr>
                </a:glow>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642910" y="4214818"/>
            <a:ext cx="7715304" cy="2031325"/>
          </a:xfrm>
          <a:prstGeom prst="rect">
            <a:avLst/>
          </a:prstGeom>
          <a:solidFill>
            <a:schemeClr val="tx2">
              <a:lumMod val="50000"/>
              <a:alpha val="30000"/>
            </a:scheme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Lucida Bright" pitchFamily="18" charset="0"/>
              </a:rPr>
              <a:t>Podemos apreciar que en este pasaje de la Biblia, Dios bendice a Adán y Eva para que multiplicaran su descendencia y poblaran la tierra y les da AUTORIDAD para TENER DOMINIO sobre la TIERRA y autoridad para SOMETER a los seres marinos, aves y seres terrestres. En consecuencia, paralela a esa AUTORIDAD DE DOMINIO viene la LIBERTAD DE ACCIÓN que le es dada al hombre.</a:t>
            </a:r>
            <a:endParaRPr lang="en-US" b="1" dirty="0">
              <a:solidFill>
                <a:schemeClr val="bg1"/>
              </a:solidFill>
              <a:effectLst>
                <a:glow rad="139700">
                  <a:schemeClr val="accent3">
                    <a:satMod val="175000"/>
                    <a:alpha val="40000"/>
                  </a:schemeClr>
                </a:glow>
                <a:outerShdw blurRad="38100" dist="38100" dir="2700000" algn="tl">
                  <a:srgbClr val="000000">
                    <a:alpha val="43137"/>
                  </a:srgbClr>
                </a:outerShdw>
              </a:effectLst>
              <a:latin typeface="Lucida Bright" pitchFamily="18" charset="0"/>
            </a:endParaRPr>
          </a:p>
        </p:txBody>
      </p:sp>
      <p:pic>
        <p:nvPicPr>
          <p:cNvPr id="8" name="Picture 1" descr="C:\Documents and Settings\Administrador\Escritorio\1507988-800x600-[DesktopNexus.com].jpg"/>
          <p:cNvPicPr>
            <a:picLocks noChangeAspect="1" noChangeArrowheads="1"/>
          </p:cNvPicPr>
          <p:nvPr/>
        </p:nvPicPr>
        <p:blipFill>
          <a:blip r:embed="rId3"/>
          <a:srcRect/>
          <a:stretch>
            <a:fillRect/>
          </a:stretch>
        </p:blipFill>
        <p:spPr bwMode="auto">
          <a:xfrm>
            <a:off x="0" y="-2"/>
            <a:ext cx="9144000" cy="6858001"/>
          </a:xfrm>
          <a:prstGeom prst="rect">
            <a:avLst/>
          </a:prstGeom>
          <a:noFill/>
          <a:effectLst>
            <a:softEdge rad="127000"/>
          </a:effectLst>
        </p:spPr>
      </p:pic>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pulsarmedia.eu/data/media/18/big/Grungy_Abstract_Bokeh_Textures_2_By_Webtreatsetc_1920X120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7" name="Picture 1" descr="C:\Documents and Settings\Administrador\Escritorio\1199502-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
        <p:nvSpPr>
          <p:cNvPr id="2" name="1 CuadroTexto"/>
          <p:cNvSpPr txBox="1"/>
          <p:nvPr/>
        </p:nvSpPr>
        <p:spPr>
          <a:xfrm>
            <a:off x="571472" y="642918"/>
            <a:ext cx="8072494" cy="1200329"/>
          </a:xfrm>
          <a:prstGeom prst="rect">
            <a:avLst/>
          </a:prstGeom>
          <a:solidFill>
            <a:schemeClr val="accent2">
              <a:lumMod val="75000"/>
              <a:alpha val="30000"/>
            </a:scheme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En Génesis 2:16-17 nos dice “</a:t>
            </a:r>
            <a:r>
              <a:rPr lang="es-ES" b="1" dirty="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Y mandó </a:t>
            </a:r>
            <a:r>
              <a:rPr lang="es-ES" b="1" dirty="0" err="1" smtClean="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Yahveh</a:t>
            </a:r>
            <a:r>
              <a:rPr lang="es-ES" b="1" dirty="0" smtClean="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 </a:t>
            </a:r>
            <a:r>
              <a:rPr lang="es-ES" b="1" dirty="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Dios al hombre, diciendo: De todo árbol del huerto podrás </a:t>
            </a:r>
            <a:r>
              <a:rPr lang="es-ES" b="1" dirty="0" smtClean="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comer; </a:t>
            </a:r>
            <a:r>
              <a:rPr lang="es-ES" b="1" dirty="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mas del árbol de la ciencia del bien y del mal no comerás; porque el día que de él comieres, ciertamente </a:t>
            </a:r>
            <a:r>
              <a:rPr lang="es-ES" b="1" dirty="0" smtClean="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morirás”.</a:t>
            </a:r>
          </a:p>
        </p:txBody>
      </p:sp>
      <p:sp>
        <p:nvSpPr>
          <p:cNvPr id="3" name="2 Rectángulo"/>
          <p:cNvSpPr/>
          <p:nvPr/>
        </p:nvSpPr>
        <p:spPr>
          <a:xfrm>
            <a:off x="571472" y="2285992"/>
            <a:ext cx="8001056" cy="1754326"/>
          </a:xfrm>
          <a:prstGeom prst="rect">
            <a:avLst/>
          </a:prstGeom>
          <a:solidFill>
            <a:schemeClr val="accent2">
              <a:lumMod val="75000"/>
              <a:alpha val="30000"/>
            </a:schemeClr>
          </a:solidFill>
        </p:spPr>
        <p:txBody>
          <a:bodyPr wrap="square">
            <a:spAutoFit/>
          </a:bodyPr>
          <a:lstStyle/>
          <a:p>
            <a:r>
              <a:rPr lang="es-ES" b="1" dirty="0" smtClean="0">
                <a:solidFill>
                  <a:srgbClr val="0000FF"/>
                </a:solidFill>
                <a:effectLst>
                  <a:outerShdw blurRad="38100" dist="38100" dir="2700000" algn="tl">
                    <a:srgbClr val="000000">
                      <a:alpha val="43137"/>
                    </a:srgbClr>
                  </a:outerShdw>
                </a:effectLst>
                <a:latin typeface="Lucida Bright" pitchFamily="18" charset="0"/>
              </a:rPr>
              <a:t>       </a:t>
            </a:r>
            <a:r>
              <a:rPr lang="es-ES" b="1" dirty="0" smtClean="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En este pasaje Dios le da al hombre LIBRE ALBEDRÍO, para que haciendo uso de su RAZÓN pueda ELEGIR, entre OBEDECER  y comer del fruto de todo árbol del huerto, que para Dios era válido comer, o DESOBEDECER  su mandato, en cuyo caso, implicaría comer el fruto del árbol de la ciencia del bien y del mal, que era el prohibido.</a:t>
            </a:r>
          </a:p>
        </p:txBody>
      </p:sp>
      <p:sp>
        <p:nvSpPr>
          <p:cNvPr id="4" name="3 Rectángulo"/>
          <p:cNvSpPr/>
          <p:nvPr/>
        </p:nvSpPr>
        <p:spPr>
          <a:xfrm>
            <a:off x="571472" y="4500570"/>
            <a:ext cx="8072494" cy="1754326"/>
          </a:xfrm>
          <a:prstGeom prst="rect">
            <a:avLst/>
          </a:prstGeom>
          <a:solidFill>
            <a:schemeClr val="accent2">
              <a:lumMod val="75000"/>
              <a:alpha val="30000"/>
            </a:schemeClr>
          </a:solidFill>
        </p:spPr>
        <p:txBody>
          <a:bodyPr wrap="square">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       </a:t>
            </a:r>
            <a:r>
              <a:rPr lang="es-ES" b="1" dirty="0" smtClean="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Y ya sabemos que ellos desobedecieron al comer del fruto del árbol prohibido y por lo tanto PERDIERON AUTORIDAD  Y DOMINIO sobre la TIERRA,  PERDIERON EL SEÑORÍO sobre los animales, y lo que es peor, ellos murieron espiritualmente por ese PECADO, ya que perdieron su COMUNIÓN PERSONAL con Dios y empezaron a envejecerse y finalmente morir físicamente.</a:t>
            </a:r>
            <a:endParaRPr lang="en-US" dirty="0">
              <a:solidFill>
                <a:srgbClr val="FFFF00"/>
              </a:solidFill>
              <a:effectLst>
                <a:glow rad="139700">
                  <a:schemeClr val="accent1">
                    <a:satMod val="175000"/>
                    <a:alpha val="40000"/>
                  </a:schemeClr>
                </a:glow>
                <a:outerShdw blurRad="38100" dist="38100" dir="2700000" algn="tl">
                  <a:srgbClr val="000000">
                    <a:alpha val="43137"/>
                  </a:srgbClr>
                </a:outerShdw>
              </a:effectLst>
            </a:endParaRPr>
          </a:p>
        </p:txBody>
      </p:sp>
      <p:pic>
        <p:nvPicPr>
          <p:cNvPr id="8" name="Picture 1" descr="C:\Documents and Settings\Administrador\Escritorio\1199502-800x600-[DesktopNexus.com].jpg"/>
          <p:cNvPicPr>
            <a:picLocks noChangeAspect="1" noChangeArrowheads="1"/>
          </p:cNvPicPr>
          <p:nvPr/>
        </p:nvPicPr>
        <p:blipFill>
          <a:blip r:embed="rId3"/>
          <a:srcRect/>
          <a:stretch>
            <a:fillRect/>
          </a:stretch>
        </p:blipFill>
        <p:spPr bwMode="auto">
          <a:xfrm>
            <a:off x="3" y="0"/>
            <a:ext cx="9143997" cy="6857999"/>
          </a:xfrm>
          <a:prstGeom prst="rect">
            <a:avLst/>
          </a:prstGeom>
          <a:noFill/>
          <a:effectLst>
            <a:softEdge rad="127000"/>
          </a:effectLst>
        </p:spPr>
      </p:pic>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www.pulsarmedia.eu/data/media/18/big/Grungy_Abstract_Bokeh_Textures_2_By_Webtreatsetc_1920X120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6386" name="Picture 2" descr="C:\Documents and Settings\Administrador\Escritorio\308867-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
        <p:nvSpPr>
          <p:cNvPr id="2" name="1 CuadroTexto"/>
          <p:cNvSpPr txBox="1"/>
          <p:nvPr/>
        </p:nvSpPr>
        <p:spPr>
          <a:xfrm>
            <a:off x="642910" y="571480"/>
            <a:ext cx="8072494" cy="1200329"/>
          </a:xfrm>
          <a:prstGeom prst="rect">
            <a:avLst/>
          </a:prstGeom>
          <a:solidFill>
            <a:srgbClr val="FF0000">
              <a:alpha val="30000"/>
            </a:srgb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outerShdw blurRad="38100" dist="38100" dir="2700000" algn="tl">
                    <a:srgbClr val="000000">
                      <a:alpha val="43137"/>
                    </a:srgbClr>
                  </a:outerShdw>
                </a:effectLst>
                <a:latin typeface="Lucida Bright" pitchFamily="18" charset="0"/>
              </a:rPr>
              <a:t>Apreciado lector, quizás Ud. se puede preguntar ¿porqué Dios permitió que en el huerto del Edén existiera el árbol de la ciencia  del bien y del mal, si éste representaba lo prohibido para el hombre? </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642910" y="2357430"/>
            <a:ext cx="8072494" cy="1477328"/>
          </a:xfrm>
          <a:prstGeom prst="rect">
            <a:avLst/>
          </a:prstGeom>
          <a:solidFill>
            <a:srgbClr val="FF0000">
              <a:alpha val="30000"/>
            </a:srgbClr>
          </a:solidFill>
        </p:spPr>
        <p:txBody>
          <a:bodyPr wrap="square" rtlCol="0">
            <a:spAutoFit/>
          </a:bodyPr>
          <a:lstStyle/>
          <a:p>
            <a:r>
              <a:rPr lang="es-ES" dirty="0" smtClean="0">
                <a:solidFill>
                  <a:schemeClr val="bg1"/>
                </a:solidFill>
              </a:rPr>
              <a:t>        </a:t>
            </a:r>
            <a:r>
              <a:rPr lang="es-ES" b="1" dirty="0" smtClean="0">
                <a:solidFill>
                  <a:schemeClr val="bg1"/>
                </a:solidFill>
                <a:effectLst>
                  <a:outerShdw blurRad="38100" dist="38100" dir="2700000" algn="tl">
                    <a:srgbClr val="000000">
                      <a:alpha val="43137"/>
                    </a:srgbClr>
                  </a:outerShdw>
                </a:effectLst>
                <a:latin typeface="Lucida Bright" pitchFamily="18" charset="0"/>
              </a:rPr>
              <a:t>O en todo caso, ¿No hubiera sido mejor que Dios dejara en el huerto del Edén, los árboles permitidos por ÉL, a fin de que el hombre pudiera comer de sus frutos? ¿Qué necesidad tuvo Dios de poner en el huerto del Edén, el árbol de la ciencia del bien y del mal?   </a:t>
            </a:r>
            <a:endParaRPr lang="en-US" dirty="0">
              <a:solidFill>
                <a:schemeClr val="bg1"/>
              </a:solidFill>
            </a:endParaRPr>
          </a:p>
        </p:txBody>
      </p:sp>
      <p:sp>
        <p:nvSpPr>
          <p:cNvPr id="4" name="3 CuadroTexto"/>
          <p:cNvSpPr txBox="1"/>
          <p:nvPr/>
        </p:nvSpPr>
        <p:spPr>
          <a:xfrm>
            <a:off x="642910" y="4429132"/>
            <a:ext cx="8072494" cy="1754326"/>
          </a:xfrm>
          <a:prstGeom prst="rect">
            <a:avLst/>
          </a:prstGeom>
          <a:solidFill>
            <a:srgbClr val="FF0000">
              <a:alpha val="30000"/>
            </a:srgb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       La respuesta reside en que Dios no creó al hombre para que fuera un autómata, cual robot, sino que lo dotó de RAZÓN, VOLUNTAD PROPIA Y LIBRE ALBEDRÍO  para ELEGIR cual DECISIÓN TOMAR y precisamente dejó en el huerto del Edén, el árbol de la ciencia del bien y del mal, PARA PROBAR AL HOMBRE, si habría o no de OBEDECERLE.</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pic>
        <p:nvPicPr>
          <p:cNvPr id="8" name="Picture 2" descr="C:\Documents and Settings\Administrador\Escritorio\308867-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pulsarmedia.eu/data/media/18/big/Grungy_Abstract_Bokeh_Textures_2_By_Webtreatsetc_1920X120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6" name="Picture 1" descr="C:\Documents and Settings\Administrador\Escritorio\224268-800x600-My_Paradise.jpg"/>
          <p:cNvPicPr>
            <a:picLocks noChangeAspect="1" noChangeArrowheads="1"/>
          </p:cNvPicPr>
          <p:nvPr/>
        </p:nvPicPr>
        <p:blipFill>
          <a:blip r:embed="rId3"/>
          <a:srcRect/>
          <a:stretch>
            <a:fillRect/>
          </a:stretch>
        </p:blipFill>
        <p:spPr bwMode="auto">
          <a:xfrm>
            <a:off x="0" y="0"/>
            <a:ext cx="9144000" cy="6858000"/>
          </a:xfrm>
          <a:prstGeom prst="rect">
            <a:avLst/>
          </a:prstGeom>
          <a:solidFill>
            <a:schemeClr val="accent2"/>
          </a:solidFill>
          <a:effectLst>
            <a:softEdge rad="127000"/>
          </a:effectLst>
        </p:spPr>
      </p:pic>
      <p:sp>
        <p:nvSpPr>
          <p:cNvPr id="2" name="1 CuadroTexto"/>
          <p:cNvSpPr txBox="1"/>
          <p:nvPr/>
        </p:nvSpPr>
        <p:spPr>
          <a:xfrm>
            <a:off x="500034" y="571480"/>
            <a:ext cx="8072494" cy="2585323"/>
          </a:xfrm>
          <a:prstGeom prst="rect">
            <a:avLst/>
          </a:prstGeom>
          <a:solidFill>
            <a:schemeClr val="accent2">
              <a:alpha val="30000"/>
            </a:scheme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        </a:t>
            </a:r>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Y como Adán y Eva, siendo sometidos a PRUEBA, no pudieron pasarla satisfactoriamente, desobedecieron a Dios por lo que voluntariamente decidieron andar en sus PROPIOS RAZONAMIENTOS, según su conciencia les dictaba y en la medida que los hombres llegaron a multiplicarse y poblar la tierra, la Biblia nos dice en Génesis 6:5 “Y vio Jehová que la MALDAD de los hombres era mucha en la tierra, y que todo designio de los pensamientos del corazón de ellos era de continuo solamente el mal”.    </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00034" y="4071942"/>
            <a:ext cx="7929618" cy="2031325"/>
          </a:xfrm>
          <a:prstGeom prst="rect">
            <a:avLst/>
          </a:prstGeom>
          <a:solidFill>
            <a:schemeClr val="accent2">
              <a:alpha val="30000"/>
            </a:schemeClr>
          </a:solidFill>
        </p:spPr>
        <p:txBody>
          <a:bodyPr wrap="square" rtlCol="0">
            <a:spAutoFit/>
          </a:bodyPr>
          <a:lstStyle/>
          <a:p>
            <a:r>
              <a:rPr lang="es-ES" dirty="0" smtClean="0"/>
              <a:t>         </a:t>
            </a:r>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Apreciado lector, es por ello que nosotros, los seres humanos, en nuestro estado natural poseemos una naturaleza caída, carnal, pecaminosa que hace que nos orientemos o tendamos al mal, a pesar de las buenas intenciones que podamos albergar en nuestro corazón y eso se puede palpar desde que el niño en la medida que va teniendo uso de razón, comienza a desobedecer las reglas familiares.</a:t>
            </a:r>
            <a:endParaRPr lang="en-US"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pic>
        <p:nvPicPr>
          <p:cNvPr id="9" name="Picture 1" descr="C:\Documents and Settings\Administrador\Escritorio\224268-800x600-My_Paradise.jpg"/>
          <p:cNvPicPr>
            <a:picLocks noChangeAspect="1" noChangeArrowheads="1"/>
          </p:cNvPicPr>
          <p:nvPr/>
        </p:nvPicPr>
        <p:blipFill>
          <a:blip r:embed="rId3"/>
          <a:srcRect/>
          <a:stretch>
            <a:fillRect/>
          </a:stretch>
        </p:blipFill>
        <p:spPr bwMode="auto">
          <a:xfrm>
            <a:off x="0" y="0"/>
            <a:ext cx="9144000" cy="6858000"/>
          </a:xfrm>
          <a:prstGeom prst="rect">
            <a:avLst/>
          </a:prstGeom>
          <a:solidFill>
            <a:schemeClr val="accent2"/>
          </a:solidFill>
          <a:effectLst>
            <a:softEdge rad="127000"/>
          </a:effectLst>
        </p:spPr>
      </p:pic>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pulsarmedia.eu/data/media/18/big/Grungy_Abstract_Bokeh_Textures_2_By_Webtreatsetc_1920X120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4338" name="Picture 2" descr="http://farm8.staticflickr.com/7456/9487428924_fb0946da9b_c.jpg"/>
          <p:cNvPicPr>
            <a:picLocks noChangeAspect="1" noChangeArrowheads="1"/>
          </p:cNvPicPr>
          <p:nvPr/>
        </p:nvPicPr>
        <p:blipFill>
          <a:blip r:embed="rId3"/>
          <a:srcRect/>
          <a:stretch>
            <a:fillRect/>
          </a:stretch>
        </p:blipFill>
        <p:spPr bwMode="auto">
          <a:xfrm>
            <a:off x="-1" y="0"/>
            <a:ext cx="9203961" cy="6858000"/>
          </a:xfrm>
          <a:prstGeom prst="rect">
            <a:avLst/>
          </a:prstGeom>
          <a:noFill/>
          <a:effectLst>
            <a:softEdge rad="127000"/>
          </a:effectLst>
        </p:spPr>
      </p:pic>
      <p:sp>
        <p:nvSpPr>
          <p:cNvPr id="3" name="2 CuadroTexto"/>
          <p:cNvSpPr txBox="1"/>
          <p:nvPr/>
        </p:nvSpPr>
        <p:spPr>
          <a:xfrm>
            <a:off x="500034" y="571480"/>
            <a:ext cx="8072494" cy="1200329"/>
          </a:xfrm>
          <a:prstGeom prst="rect">
            <a:avLst/>
          </a:prstGeom>
          <a:solidFill>
            <a:srgbClr val="7030A0">
              <a:alpha val="30000"/>
            </a:srgb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Amado lector, si Ud. me permite, quisiera relatar algo que encontré por la red y que grafica muy claramente el caso de cuando un hombre decide CONFRONTAR A DIOS ; y se trata de una historia  entre un hombre y un barbero, la cual dice así: </a:t>
            </a:r>
            <a:endParaRPr lang="en-US" b="1" dirty="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00034" y="2428868"/>
            <a:ext cx="8072494" cy="1200329"/>
          </a:xfrm>
          <a:prstGeom prst="rect">
            <a:avLst/>
          </a:prstGeom>
          <a:solidFill>
            <a:srgbClr val="7030A0">
              <a:alpha val="30000"/>
            </a:srgb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“Un hombre fue a una barbería a cortarse el cabello y recortarse la barba, como de costumbre. En estos casos entabló una amena conversación con la persona que le atendía. Hablaban de tantas cosas y tocaron muchos temas.</a:t>
            </a:r>
            <a:endParaRPr lang="en-US" b="1" dirty="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500034" y="4357694"/>
            <a:ext cx="8072494" cy="1200329"/>
          </a:xfrm>
          <a:prstGeom prst="rect">
            <a:avLst/>
          </a:prstGeom>
          <a:solidFill>
            <a:srgbClr val="7030A0">
              <a:alpha val="30000"/>
            </a:srgbClr>
          </a:solidFill>
        </p:spPr>
        <p:txBody>
          <a:bodyPr wrap="square" rtlCol="0">
            <a:spAutoFit/>
          </a:bodyPr>
          <a:lstStyle/>
          <a:p>
            <a:r>
              <a:rPr lang="es-ES" b="1" dirty="0" smtClean="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De pronto, tocaron el, tema de Dios.</a:t>
            </a:r>
            <a:br>
              <a:rPr lang="es-ES" b="1" dirty="0" smtClean="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br>
            <a:r>
              <a:rPr lang="es-ES" b="1" dirty="0" smtClean="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El barbero dijo:</a:t>
            </a:r>
            <a:br>
              <a:rPr lang="es-ES" b="1" dirty="0" smtClean="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br>
            <a:r>
              <a:rPr lang="es-ES" b="1" dirty="0" smtClean="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Fíjese caballero que yo no creo que Dios exista, como usted dice.</a:t>
            </a:r>
            <a:br>
              <a:rPr lang="es-ES" b="1" dirty="0" smtClean="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br>
            <a:r>
              <a:rPr lang="es-ES" b="1" dirty="0" smtClean="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 Pero, por qué dice usted eso? – pregunta el cliente</a:t>
            </a:r>
            <a:endParaRPr lang="en-US" b="1" dirty="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endParaRPr>
          </a:p>
        </p:txBody>
      </p:sp>
      <p:pic>
        <p:nvPicPr>
          <p:cNvPr id="7" name="Picture 2" descr="http://farm8.staticflickr.com/7456/9487428924_fb0946da9b_c.jpg"/>
          <p:cNvPicPr>
            <a:picLocks noChangeAspect="1" noChangeArrowheads="1"/>
          </p:cNvPicPr>
          <p:nvPr/>
        </p:nvPicPr>
        <p:blipFill>
          <a:blip r:embed="rId3"/>
          <a:srcRect/>
          <a:stretch>
            <a:fillRect/>
          </a:stretch>
        </p:blipFill>
        <p:spPr bwMode="auto">
          <a:xfrm>
            <a:off x="-59961" y="0"/>
            <a:ext cx="9203961" cy="6858000"/>
          </a:xfrm>
          <a:prstGeom prst="rect">
            <a:avLst/>
          </a:prstGeom>
          <a:noFill/>
          <a:effectLst>
            <a:softEdge rad="127000"/>
          </a:effectLst>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www.pulsarmedia.eu/data/media/18/big/Grungy_Abstract_Bokeh_Textures_2_By_Webtreatsetc_1920X120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3320" name="Picture 8" descr="http://farm8.staticflickr.com/7163/6766532629_3426672f0c_b.jpg"/>
          <p:cNvPicPr>
            <a:picLocks noChangeAspect="1" noChangeArrowheads="1"/>
          </p:cNvPicPr>
          <p:nvPr/>
        </p:nvPicPr>
        <p:blipFill>
          <a:blip r:embed="rId3"/>
          <a:srcRect/>
          <a:stretch>
            <a:fillRect/>
          </a:stretch>
        </p:blipFill>
        <p:spPr bwMode="auto">
          <a:xfrm>
            <a:off x="0" y="0"/>
            <a:ext cx="9143998" cy="6858000"/>
          </a:xfrm>
          <a:prstGeom prst="rect">
            <a:avLst/>
          </a:prstGeom>
          <a:noFill/>
          <a:effectLst>
            <a:softEdge rad="127000"/>
          </a:effectLst>
        </p:spPr>
      </p:pic>
      <p:sp>
        <p:nvSpPr>
          <p:cNvPr id="11267" name="Rectangle 3"/>
          <p:cNvSpPr>
            <a:spLocks noChangeArrowheads="1"/>
          </p:cNvSpPr>
          <p:nvPr/>
        </p:nvSpPr>
        <p:spPr bwMode="auto">
          <a:xfrm>
            <a:off x="571472" y="500042"/>
            <a:ext cx="8001056" cy="1754326"/>
          </a:xfrm>
          <a:prstGeom prst="rect">
            <a:avLst/>
          </a:prstGeom>
          <a:solidFill>
            <a:srgbClr val="7030A0">
              <a:alpha val="30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b="1" i="0" u="none" strike="noStrike" cap="none" normalizeH="0" baseline="0" dirty="0" smtClean="0">
                <a:ln>
                  <a:noFill/>
                </a:ln>
                <a:solidFill>
                  <a:srgbClr val="555555"/>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ea typeface="Times New Roman" pitchFamily="18" charset="0"/>
              </a:rPr>
              <a:t>       </a:t>
            </a:r>
            <a:r>
              <a:rPr kumimoji="0" lang="es-ES" b="1" i="0" u="none" strike="noStrike" cap="none" normalizeH="0" baseline="0" dirty="0" smtClean="0">
                <a:ln>
                  <a:noFill/>
                </a:ln>
                <a:solidFill>
                  <a:srgbClr val="00FFFF"/>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ea typeface="Times New Roman" pitchFamily="18" charset="0"/>
              </a:rPr>
              <a:t>Pues es muy fácil, basta con salir a la calle para darse cuenta de que Dios no existe. O…dígame, acaso si Dios existiera, habría tantos enfermos? Habría niños abandonados? Si Dios existiera, no habría sufrimiento, ni</a:t>
            </a:r>
            <a:r>
              <a:rPr kumimoji="0" lang="es-ES" b="1" i="0" u="none" strike="noStrike" cap="none" normalizeH="0" dirty="0" smtClean="0">
                <a:ln>
                  <a:noFill/>
                </a:ln>
                <a:solidFill>
                  <a:srgbClr val="00FFFF"/>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ea typeface="Times New Roman" pitchFamily="18" charset="0"/>
              </a:rPr>
              <a:t> tantas matanzas,</a:t>
            </a:r>
            <a:r>
              <a:rPr kumimoji="0" lang="es-ES" b="1" i="0" u="none" strike="noStrike" cap="none" normalizeH="0" baseline="0" dirty="0" smtClean="0">
                <a:ln>
                  <a:noFill/>
                </a:ln>
                <a:solidFill>
                  <a:srgbClr val="00FFFF"/>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ea typeface="Times New Roman" pitchFamily="18" charset="0"/>
              </a:rPr>
              <a:t> ni violaciones, ni tanto dolor para la humanidad. Yo no puedo pensar que exista un Dios que permita todas estas cosas.</a:t>
            </a:r>
            <a:endParaRPr kumimoji="0" lang="es-ES" b="1" i="0" u="none" strike="noStrike" cap="none" normalizeH="0" baseline="0" dirty="0" smtClean="0">
              <a:ln>
                <a:noFill/>
              </a:ln>
              <a:solidFill>
                <a:srgbClr val="00FFFF"/>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571472" y="3143248"/>
            <a:ext cx="8001056" cy="923330"/>
          </a:xfrm>
          <a:prstGeom prst="rect">
            <a:avLst/>
          </a:prstGeom>
          <a:solidFill>
            <a:srgbClr val="7030A0">
              <a:alpha val="30000"/>
            </a:srgbClr>
          </a:solidFill>
        </p:spPr>
        <p:txBody>
          <a:bodyPr wrap="square" rtlCol="0">
            <a:spAutoFit/>
          </a:bodyPr>
          <a:lstStyle/>
          <a:p>
            <a:r>
              <a:rPr lang="es-ES" b="1" dirty="0" smtClean="0">
                <a:latin typeface="Lucida Bright" pitchFamily="18" charset="0"/>
              </a:rPr>
              <a:t>       </a:t>
            </a:r>
            <a:r>
              <a:rPr lang="es-ES" b="1" dirty="0" smtClean="0">
                <a:solidFill>
                  <a:srgbClr val="00FFFF"/>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El cliente se quedó pensando un momento, pero no quiso responder para evitar una discusión.</a:t>
            </a:r>
            <a:br>
              <a:rPr lang="es-ES" b="1" dirty="0" smtClean="0">
                <a:solidFill>
                  <a:srgbClr val="00FFFF"/>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br>
            <a:r>
              <a:rPr lang="es-ES" b="1" dirty="0" smtClean="0">
                <a:solidFill>
                  <a:srgbClr val="00FFFF"/>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El barbero termino su trabajo y el cliente salió del negocio.</a:t>
            </a:r>
            <a:endParaRPr lang="en-US" dirty="0">
              <a:solidFill>
                <a:srgbClr val="00FFFF"/>
              </a:solidFill>
              <a:effectLst>
                <a:glow rad="139700">
                  <a:schemeClr val="accent4">
                    <a:satMod val="175000"/>
                    <a:alpha val="40000"/>
                  </a:schemeClr>
                </a:glow>
                <a:outerShdw blurRad="38100" dist="38100" dir="2700000" algn="tl">
                  <a:srgbClr val="000000">
                    <a:alpha val="43137"/>
                  </a:srgbClr>
                </a:outerShdw>
              </a:effectLst>
            </a:endParaRPr>
          </a:p>
        </p:txBody>
      </p:sp>
      <p:sp>
        <p:nvSpPr>
          <p:cNvPr id="8" name="7 CuadroTexto"/>
          <p:cNvSpPr txBox="1"/>
          <p:nvPr/>
        </p:nvSpPr>
        <p:spPr>
          <a:xfrm>
            <a:off x="571472" y="4857760"/>
            <a:ext cx="8001056" cy="923330"/>
          </a:xfrm>
          <a:prstGeom prst="rect">
            <a:avLst/>
          </a:prstGeom>
          <a:solidFill>
            <a:srgbClr val="7030A0">
              <a:alpha val="30000"/>
            </a:srgb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rgbClr val="00FFFF"/>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Recién abandonaba la barbería, vio en la calle a un hombre con la barba y el cabello largo; al parecer hacía mucho tiempo que no se lo cortaba y se veía muy desarreglado</a:t>
            </a:r>
            <a:endParaRPr lang="en-US" dirty="0">
              <a:solidFill>
                <a:srgbClr val="00FFFF"/>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endParaRPr>
          </a:p>
        </p:txBody>
      </p:sp>
      <p:pic>
        <p:nvPicPr>
          <p:cNvPr id="10" name="Picture 8" descr="http://farm8.staticflickr.com/7163/6766532629_3426672f0c_b.jpg"/>
          <p:cNvPicPr>
            <a:picLocks noChangeAspect="1" noChangeArrowheads="1"/>
          </p:cNvPicPr>
          <p:nvPr/>
        </p:nvPicPr>
        <p:blipFill>
          <a:blip r:embed="rId3"/>
          <a:srcRect/>
          <a:stretch>
            <a:fillRect/>
          </a:stretch>
        </p:blipFill>
        <p:spPr bwMode="auto">
          <a:xfrm>
            <a:off x="2" y="0"/>
            <a:ext cx="9143998" cy="6858000"/>
          </a:xfrm>
          <a:prstGeom prst="rect">
            <a:avLst/>
          </a:prstGeom>
          <a:noFill/>
          <a:effectLst>
            <a:softEdge rad="127000"/>
          </a:effectLst>
        </p:spPr>
      </p:pic>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www.pulsarmedia.eu/data/media/18/big/Grungy_Abstract_Bokeh_Textures_2_By_Webtreatsetc_1920X120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2294" name="Picture 6" descr="C:\Documents and Settings\Administrador\Escritorio\Imagen1.jpg"/>
          <p:cNvPicPr>
            <a:picLocks noChangeAspect="1" noChangeArrowheads="1"/>
          </p:cNvPicPr>
          <p:nvPr/>
        </p:nvPicPr>
        <p:blipFill>
          <a:blip r:embed="rId3"/>
          <a:srcRect/>
          <a:stretch>
            <a:fillRect/>
          </a:stretch>
        </p:blipFill>
        <p:spPr bwMode="auto">
          <a:xfrm>
            <a:off x="0" y="0"/>
            <a:ext cx="9186891" cy="6858000"/>
          </a:xfrm>
          <a:prstGeom prst="rect">
            <a:avLst/>
          </a:prstGeom>
          <a:noFill/>
          <a:effectLst>
            <a:softEdge rad="127000"/>
          </a:effectLst>
        </p:spPr>
      </p:pic>
      <p:sp>
        <p:nvSpPr>
          <p:cNvPr id="10241" name="Rectangle 1"/>
          <p:cNvSpPr>
            <a:spLocks noChangeArrowheads="1"/>
          </p:cNvSpPr>
          <p:nvPr/>
        </p:nvSpPr>
        <p:spPr bwMode="auto">
          <a:xfrm>
            <a:off x="571472" y="500042"/>
            <a:ext cx="8072494" cy="923330"/>
          </a:xfrm>
          <a:prstGeom prst="rect">
            <a:avLst/>
          </a:prstGeom>
          <a:solidFill>
            <a:schemeClr val="accent6">
              <a:lumMod val="75000"/>
              <a:alpha val="3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1" i="0" u="none" strike="noStrike" cap="none" normalizeH="0" baseline="0" dirty="0" smtClean="0">
                <a:ln>
                  <a:noFill/>
                </a:ln>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a typeface="Times New Roman" pitchFamily="18" charset="0"/>
              </a:rPr>
              <a:t>Entonces entró de nuevo a la barbería y le dijo al barbero.</a:t>
            </a:r>
            <a:br>
              <a:rPr kumimoji="0" lang="es-ES" sz="1800" b="1" i="0" u="none" strike="noStrike" cap="none" normalizeH="0" baseline="0" dirty="0" smtClean="0">
                <a:ln>
                  <a:noFill/>
                </a:ln>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a typeface="Times New Roman" pitchFamily="18" charset="0"/>
              </a:rPr>
            </a:br>
            <a:r>
              <a:rPr kumimoji="0" lang="es-ES" sz="1800" b="1" i="0" u="none" strike="noStrike" cap="none" normalizeH="0" baseline="0" dirty="0" smtClean="0">
                <a:ln>
                  <a:noFill/>
                </a:ln>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a typeface="Times New Roman" pitchFamily="18" charset="0"/>
              </a:rPr>
              <a:t>- Sabe una cosa? Los barberos no existen.</a:t>
            </a:r>
            <a:br>
              <a:rPr kumimoji="0" lang="es-ES" sz="1800" b="1" i="0" u="none" strike="noStrike" cap="none" normalizeH="0" baseline="0" dirty="0" smtClean="0">
                <a:ln>
                  <a:noFill/>
                </a:ln>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a typeface="Times New Roman" pitchFamily="18" charset="0"/>
              </a:rPr>
            </a:br>
            <a:r>
              <a:rPr kumimoji="0" lang="es-ES" sz="1800" b="1" i="0" u="none" strike="noStrike" cap="none" normalizeH="0" baseline="0" dirty="0" smtClean="0">
                <a:ln>
                  <a:noFill/>
                </a:ln>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a typeface="Times New Roman" pitchFamily="18" charset="0"/>
              </a:rPr>
              <a:t>- ¿Cómo que no existen? -pregunta el barbero-.</a:t>
            </a:r>
            <a:endParaRPr kumimoji="0" lang="es-ES" sz="1800" b="0" i="0" u="none" strike="noStrike" cap="none" normalizeH="0" baseline="0" dirty="0" smtClean="0">
              <a:ln>
                <a:noFill/>
              </a:ln>
              <a:solidFill>
                <a:srgbClr val="FFFF00"/>
              </a:solidFill>
              <a:effectLst>
                <a:glow rad="139700">
                  <a:schemeClr val="accent2">
                    <a:satMod val="175000"/>
                    <a:alpha val="40000"/>
                  </a:schemeClr>
                </a:glow>
                <a:outerShdw blurRad="38100" dist="38100" dir="2700000" algn="tl">
                  <a:srgbClr val="000000">
                    <a:alpha val="43137"/>
                  </a:srgbClr>
                </a:outerShdw>
              </a:effectLst>
              <a:latin typeface="Arial" pitchFamily="34" charset="0"/>
            </a:endParaRPr>
          </a:p>
        </p:txBody>
      </p:sp>
      <p:sp>
        <p:nvSpPr>
          <p:cNvPr id="4" name="3 CuadroTexto"/>
          <p:cNvSpPr txBox="1"/>
          <p:nvPr/>
        </p:nvSpPr>
        <p:spPr>
          <a:xfrm>
            <a:off x="500034" y="4643446"/>
            <a:ext cx="8215370" cy="923330"/>
          </a:xfrm>
          <a:prstGeom prst="rect">
            <a:avLst/>
          </a:prstGeom>
          <a:solidFill>
            <a:schemeClr val="accent6">
              <a:lumMod val="75000"/>
              <a:alpha val="30000"/>
            </a:schemeClr>
          </a:solidFill>
        </p:spPr>
        <p:txBody>
          <a:bodyPr wrap="square" rtlCol="0">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Si aquí estoy yo y soy barbero. – No! -dijo el cliente-, no existen, porque si existieran no habría personas con el pelo y la barba tan larga como la de ese hombre que va por la calle.</a:t>
            </a:r>
            <a:endParaRPr lang="en-US"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p:txBody>
      </p:sp>
      <p:pic>
        <p:nvPicPr>
          <p:cNvPr id="9" name="Picture 6" descr="C:\Documents and Settings\Administrador\Escritorio\Imagen1.jpg"/>
          <p:cNvPicPr>
            <a:picLocks noChangeAspect="1" noChangeArrowheads="1"/>
          </p:cNvPicPr>
          <p:nvPr/>
        </p:nvPicPr>
        <p:blipFill>
          <a:blip r:embed="rId3"/>
          <a:srcRect/>
          <a:stretch>
            <a:fillRect/>
          </a:stretch>
        </p:blipFill>
        <p:spPr bwMode="auto">
          <a:xfrm>
            <a:off x="0" y="0"/>
            <a:ext cx="9186891" cy="6858000"/>
          </a:xfrm>
          <a:prstGeom prst="rect">
            <a:avLst/>
          </a:prstGeom>
          <a:noFill/>
          <a:effectLst>
            <a:softEdge rad="127000"/>
          </a:effectLst>
        </p:spPr>
      </p:pic>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www.pulsarmedia.eu/data/media/18/big/Grungy_Abstract_Bokeh_Textures_2_By_Webtreatsetc_1920X120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571472" y="571480"/>
            <a:ext cx="8001056" cy="646331"/>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Ah, los barberos si existen, lo que pasa es que esas personas no vienen hacia mi.</a:t>
            </a:r>
            <a:endParaRPr lang="en-US" dirty="0">
              <a:effectLst>
                <a:outerShdw blurRad="38100" dist="38100" dir="2700000" algn="tl">
                  <a:srgbClr val="000000">
                    <a:alpha val="43137"/>
                  </a:srgbClr>
                </a:outerShdw>
              </a:effectLst>
              <a:latin typeface="Lucida Bright" pitchFamily="18" charset="0"/>
            </a:endParaRPr>
          </a:p>
        </p:txBody>
      </p:sp>
      <p:pic>
        <p:nvPicPr>
          <p:cNvPr id="11267" name="Picture 3" descr="C:\Documents and Settings\Administrador\Escritorio\Imagen2.jpg"/>
          <p:cNvPicPr>
            <a:picLocks noChangeAspect="1" noChangeArrowheads="1"/>
          </p:cNvPicPr>
          <p:nvPr/>
        </p:nvPicPr>
        <p:blipFill>
          <a:blip r:embed="rId3"/>
          <a:srcRect/>
          <a:stretch>
            <a:fillRect/>
          </a:stretch>
        </p:blipFill>
        <p:spPr bwMode="auto">
          <a:xfrm>
            <a:off x="-7938" y="-7938"/>
            <a:ext cx="9161463" cy="6875463"/>
          </a:xfrm>
          <a:prstGeom prst="rect">
            <a:avLst/>
          </a:prstGeom>
          <a:noFill/>
          <a:effectLst>
            <a:softEdge rad="127000"/>
          </a:effectLst>
        </p:spPr>
      </p:pic>
      <p:sp>
        <p:nvSpPr>
          <p:cNvPr id="9218" name="Rectangle 2"/>
          <p:cNvSpPr>
            <a:spLocks noChangeArrowheads="1"/>
          </p:cNvSpPr>
          <p:nvPr/>
        </p:nvSpPr>
        <p:spPr bwMode="auto">
          <a:xfrm>
            <a:off x="571472" y="428604"/>
            <a:ext cx="8143932" cy="1200329"/>
          </a:xfrm>
          <a:prstGeom prst="rect">
            <a:avLst/>
          </a:prstGeom>
          <a:solidFill>
            <a:schemeClr val="bg2">
              <a:lumMod val="25000"/>
              <a:alpha val="3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1" i="0" u="none" strike="noStrike" cap="none" normalizeH="0" baseline="0" dirty="0" smtClean="0">
                <a:ln>
                  <a:noFill/>
                </a:ln>
                <a:solidFill>
                  <a:schemeClr val="bg1"/>
                </a:solidFill>
                <a:effectLst>
                  <a:glow rad="139700">
                    <a:schemeClr val="accent6">
                      <a:satMod val="175000"/>
                      <a:alpha val="40000"/>
                    </a:schemeClr>
                  </a:glow>
                  <a:outerShdw blurRad="38100" dist="38100" dir="2700000" algn="tl">
                    <a:srgbClr val="000000">
                      <a:alpha val="43137"/>
                    </a:srgbClr>
                  </a:outerShdw>
                </a:effectLst>
                <a:latin typeface="Lucida Bright" pitchFamily="18" charset="0"/>
                <a:ea typeface="Times New Roman" pitchFamily="18" charset="0"/>
              </a:rPr>
              <a:t>            - EXACTO! -DIJO EL CLIENTE-.</a:t>
            </a:r>
            <a:br>
              <a:rPr kumimoji="0" lang="es-ES" sz="1800" b="1" i="0" u="none" strike="noStrike" cap="none" normalizeH="0" baseline="0" dirty="0" smtClean="0">
                <a:ln>
                  <a:noFill/>
                </a:ln>
                <a:solidFill>
                  <a:schemeClr val="bg1"/>
                </a:solidFill>
                <a:effectLst>
                  <a:glow rad="139700">
                    <a:schemeClr val="accent6">
                      <a:satMod val="175000"/>
                      <a:alpha val="40000"/>
                    </a:schemeClr>
                  </a:glow>
                  <a:outerShdw blurRad="38100" dist="38100" dir="2700000" algn="tl">
                    <a:srgbClr val="000000">
                      <a:alpha val="43137"/>
                    </a:srgbClr>
                  </a:outerShdw>
                </a:effectLst>
                <a:latin typeface="Lucida Bright" pitchFamily="18" charset="0"/>
                <a:ea typeface="Times New Roman" pitchFamily="18" charset="0"/>
              </a:rPr>
            </a:br>
            <a:r>
              <a:rPr kumimoji="0" lang="es-ES" sz="1800" b="1" i="0" u="none" strike="noStrike" cap="none" normalizeH="0" baseline="0" dirty="0" smtClean="0">
                <a:ln>
                  <a:noFill/>
                </a:ln>
                <a:solidFill>
                  <a:schemeClr val="bg1"/>
                </a:solidFill>
                <a:effectLst>
                  <a:glow rad="139700">
                    <a:schemeClr val="accent6">
                      <a:satMod val="175000"/>
                      <a:alpha val="40000"/>
                    </a:schemeClr>
                  </a:glow>
                  <a:outerShdw blurRad="38100" dist="38100" dir="2700000" algn="tl">
                    <a:srgbClr val="000000">
                      <a:alpha val="43137"/>
                    </a:srgbClr>
                  </a:outerShdw>
                </a:effectLst>
                <a:latin typeface="Lucida Bright" pitchFamily="18" charset="0"/>
                <a:ea typeface="Times New Roman" pitchFamily="18" charset="0"/>
              </a:rPr>
              <a:t>ESE ES EL PUNTO. DIOS SI EXISTE, LO QUE PASA ES QUE LAS PERSONAS NO VAN HACIA ÉL Y NO LE BUSCAN, POR ESO HAY TANTO DOLOR, MALDAD Y MISERIA”.</a:t>
            </a:r>
            <a:endParaRPr kumimoji="0" lang="es-ES" sz="1800" b="0" i="0" u="none" strike="noStrike" cap="none" normalizeH="0" baseline="0" dirty="0" smtClean="0">
              <a:ln>
                <a:noFill/>
              </a:ln>
              <a:solidFill>
                <a:schemeClr val="bg1"/>
              </a:solidFill>
              <a:effectLst>
                <a:glow rad="139700">
                  <a:schemeClr val="accent6">
                    <a:satMod val="175000"/>
                    <a:alpha val="40000"/>
                  </a:schemeClr>
                </a:glow>
                <a:outerShdw blurRad="38100" dist="38100" dir="2700000" algn="tl">
                  <a:srgbClr val="000000">
                    <a:alpha val="43137"/>
                  </a:srgbClr>
                </a:outerShdw>
              </a:effectLst>
              <a:latin typeface="Arial" pitchFamily="34" charset="0"/>
            </a:endParaRPr>
          </a:p>
        </p:txBody>
      </p:sp>
      <p:sp>
        <p:nvSpPr>
          <p:cNvPr id="4" name="3 CuadroTexto"/>
          <p:cNvSpPr txBox="1"/>
          <p:nvPr/>
        </p:nvSpPr>
        <p:spPr>
          <a:xfrm>
            <a:off x="571472" y="4286256"/>
            <a:ext cx="8143932" cy="2031325"/>
          </a:xfrm>
          <a:prstGeom prst="rect">
            <a:avLst/>
          </a:prstGeom>
          <a:solidFill>
            <a:schemeClr val="bg2">
              <a:lumMod val="25000"/>
              <a:alpha val="30000"/>
            </a:schemeClr>
          </a:solidFill>
        </p:spPr>
        <p:txBody>
          <a:bodyPr wrap="square" rtlCol="0">
            <a:spAutoFit/>
          </a:bodyPr>
          <a:lstStyle/>
          <a:p>
            <a:r>
              <a:rPr lang="es-ES" dirty="0" smtClean="0"/>
              <a:t>                </a:t>
            </a:r>
            <a:r>
              <a:rPr lang="es-ES" b="1" dirty="0" smtClean="0">
                <a:solidFill>
                  <a:schemeClr val="bg1"/>
                </a:solidFill>
                <a:effectLst>
                  <a:glow rad="139700">
                    <a:schemeClr val="accent6">
                      <a:satMod val="175000"/>
                      <a:alpha val="40000"/>
                    </a:schemeClr>
                  </a:glow>
                  <a:outerShdw blurRad="38100" dist="38100" dir="2700000" algn="tl">
                    <a:srgbClr val="000000">
                      <a:alpha val="43137"/>
                    </a:srgbClr>
                  </a:outerShdw>
                </a:effectLst>
                <a:latin typeface="Lucida Bright" pitchFamily="18" charset="0"/>
              </a:rPr>
              <a:t>Amado lector, si hay ese panorama tan sombrío,  lleno de superlativa iniquidad en el mundo, en razón de que el hombre no busca a Dios ni mucho menos le reconoce en sus caminos, es porque, de hecho, el ser humano ha decidido por cuenta propia andar en sus propios caminos, según su humana sabiduría y concepción filosófica, haciendo caso omiso a los preceptos que Dios dejó en las Sagradas Escrituras.</a:t>
            </a:r>
            <a:endParaRPr lang="en-US" b="1" dirty="0">
              <a:solidFill>
                <a:schemeClr val="bg1"/>
              </a:solidFill>
              <a:effectLst>
                <a:glow rad="139700">
                  <a:schemeClr val="accent6">
                    <a:satMod val="175000"/>
                    <a:alpha val="40000"/>
                  </a:schemeClr>
                </a:glow>
                <a:outerShdw blurRad="38100" dist="38100" dir="2700000" algn="tl">
                  <a:srgbClr val="000000">
                    <a:alpha val="43137"/>
                  </a:srgbClr>
                </a:outerShdw>
              </a:effectLst>
              <a:latin typeface="Lucida Bright" pitchFamily="18" charset="0"/>
            </a:endParaRPr>
          </a:p>
        </p:txBody>
      </p:sp>
      <p:pic>
        <p:nvPicPr>
          <p:cNvPr id="9" name="Picture 3" descr="C:\Documents and Settings\Administrador\Escritorio\Imagen2.jpg"/>
          <p:cNvPicPr>
            <a:picLocks noChangeAspect="1" noChangeArrowheads="1"/>
          </p:cNvPicPr>
          <p:nvPr/>
        </p:nvPicPr>
        <p:blipFill>
          <a:blip r:embed="rId3"/>
          <a:srcRect/>
          <a:stretch>
            <a:fillRect/>
          </a:stretch>
        </p:blipFill>
        <p:spPr bwMode="auto">
          <a:xfrm>
            <a:off x="5808" y="0"/>
            <a:ext cx="9138191" cy="6857999"/>
          </a:xfrm>
          <a:prstGeom prst="rect">
            <a:avLst/>
          </a:prstGeom>
          <a:noFill/>
          <a:effectLst>
            <a:softEdge rad="127000"/>
          </a:effectLst>
        </p:spPr>
      </p:pic>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pulsarmedia.eu/data/media/18/big/Grungy_Abstract_Bokeh_Textures_2_By_Webtreatsetc_1920X120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0241" name="Picture 1" descr="C:\Documents and Settings\Administrador\Escritorio\573741-800x600-ngw_dn_dmarkov--5-.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
        <p:nvSpPr>
          <p:cNvPr id="3" name="2 CuadroTexto"/>
          <p:cNvSpPr txBox="1"/>
          <p:nvPr/>
        </p:nvSpPr>
        <p:spPr>
          <a:xfrm>
            <a:off x="571472" y="642918"/>
            <a:ext cx="8143932" cy="1200329"/>
          </a:xfrm>
          <a:prstGeom prst="rect">
            <a:avLst/>
          </a:prstGeom>
          <a:solidFill>
            <a:schemeClr val="accent2">
              <a:lumMod val="75000"/>
              <a:alpha val="30000"/>
            </a:schemeClr>
          </a:solidFill>
        </p:spPr>
        <p:txBody>
          <a:bodyPr wrap="square" rtlCol="0">
            <a:spAutoFit/>
          </a:bodyPr>
          <a:lstStyle/>
          <a:p>
            <a:r>
              <a:rPr lang="es-ES" dirty="0" smtClean="0">
                <a:solidFill>
                  <a:srgbClr val="FFFF00"/>
                </a:solidFill>
                <a:effectLst>
                  <a:glow rad="139700">
                    <a:schemeClr val="accent2">
                      <a:satMod val="175000"/>
                      <a:alpha val="40000"/>
                    </a:schemeClr>
                  </a:glow>
                </a:effectLst>
              </a:rPr>
              <a:t>          </a:t>
            </a:r>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Quiero poner un ejemplo: Cuando una persona decide desafiar la ley de la gravedad y se lanza de un quinto piso, sin ninguna protección, es evidente que VA A SUFRIR LAS CONSECUENCIAS  de ello, cierto?</a:t>
            </a:r>
          </a:p>
        </p:txBody>
      </p:sp>
      <p:sp>
        <p:nvSpPr>
          <p:cNvPr id="4" name="3 CuadroTexto"/>
          <p:cNvSpPr txBox="1"/>
          <p:nvPr/>
        </p:nvSpPr>
        <p:spPr>
          <a:xfrm>
            <a:off x="571472" y="2643182"/>
            <a:ext cx="8143932" cy="1477328"/>
          </a:xfrm>
          <a:prstGeom prst="rect">
            <a:avLst/>
          </a:prstGeom>
          <a:solidFill>
            <a:schemeClr val="accent2">
              <a:lumMod val="75000"/>
              <a:alpha val="30000"/>
            </a:scheme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De manera análoga, toda persona que decide hacer caso omiso de las leyes y mandatos divinos, tenga o no conocimientos de ellas, va a sufrir, en algún momento de su vida,  las CONSECUENCIAS  de INFRINGIR  lo establecido por Dios en su Palabra y ese infringir los mandatos de Dios, tiene un nombre propio y se llama PECADO.   </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571472" y="4857760"/>
            <a:ext cx="8143932" cy="923330"/>
          </a:xfrm>
          <a:prstGeom prst="rect">
            <a:avLst/>
          </a:prstGeom>
          <a:solidFill>
            <a:schemeClr val="accent2">
              <a:lumMod val="75000"/>
              <a:alpha val="30000"/>
            </a:schemeClr>
          </a:solidFill>
        </p:spPr>
        <p:txBody>
          <a:bodyPr wrap="square" rtlCol="0">
            <a:spAutoFit/>
          </a:bodyPr>
          <a:lstStyle/>
          <a:p>
            <a:r>
              <a:rPr lang="es-ES" dirty="0" smtClean="0"/>
              <a:t>         </a:t>
            </a:r>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Muy amado lector, nuestro Dios es un Dios de entrañable amor para con su creación y en especial, para con el ser humano, que ha sido creado a imagen y semejanza de ÉL.</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p:txBody>
      </p:sp>
      <p:pic>
        <p:nvPicPr>
          <p:cNvPr id="7" name="Picture 1" descr="C:\Documents and Settings\Administrador\Escritorio\573741-800x600-ngw_dn_dmarkov--5-.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pulsarmedia.eu/data/media/18/big/Grungy_Abstract_Bokeh_Textures_2_By_Webtreatsetc_1920X120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9218" name="Picture 2" descr="C:\Documents and Settings\Administrador\Escritorio\1263680-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solidFill>
            <a:srgbClr val="FF0000"/>
          </a:solidFill>
          <a:effectLst>
            <a:softEdge rad="127000"/>
          </a:effectLst>
        </p:spPr>
      </p:pic>
      <p:sp>
        <p:nvSpPr>
          <p:cNvPr id="2" name="1 CuadroTexto"/>
          <p:cNvSpPr txBox="1"/>
          <p:nvPr/>
        </p:nvSpPr>
        <p:spPr>
          <a:xfrm>
            <a:off x="500034" y="500042"/>
            <a:ext cx="8143932" cy="2585323"/>
          </a:xfrm>
          <a:prstGeom prst="rect">
            <a:avLst/>
          </a:prstGeom>
          <a:solidFill>
            <a:srgbClr val="FF0000">
              <a:alpha val="30000"/>
            </a:srgbClr>
          </a:solidFill>
        </p:spPr>
        <p:txBody>
          <a:bodyPr wrap="square" rtlCol="0">
            <a:spAutoFit/>
          </a:bodyPr>
          <a:lstStyle/>
          <a:p>
            <a:r>
              <a:rPr lang="es-ES"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        Pero también Dios es un SER SANTO, que no tiene MANCHA  ni cosa que pueda opacar su magnificencia y por tanto, su misma naturaleza conlleva a rechazar el PECADO del hombre, aún cuando AMA profundamente al pecador y la prueba está en que envió por puro amor a su único Hijo , Jesucristo, a este mundo para ser cruelmente crucificado a fin de que el hombre que se arrepienta de sus pecados y le reciba como su Señor y Salvador, tenga la oportunidad de heredar la vida eterna y alcanzar salvación de su alma.</a:t>
            </a:r>
            <a:endParaRPr lang="en-US" b="1" dirty="0">
              <a:solidFill>
                <a:schemeClr val="bg1"/>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00034" y="3643314"/>
            <a:ext cx="8072494" cy="646331"/>
          </a:xfrm>
          <a:prstGeom prst="rect">
            <a:avLst/>
          </a:prstGeom>
          <a:solidFill>
            <a:srgbClr val="FF0000">
              <a:alpha val="30000"/>
            </a:srgbClr>
          </a:solidFill>
        </p:spPr>
        <p:txBody>
          <a:bodyPr wrap="square" rtlCol="0">
            <a:spAutoFit/>
          </a:bodyPr>
          <a:lstStyle/>
          <a:p>
            <a:r>
              <a:rPr lang="es-ES" dirty="0" smtClean="0">
                <a:solidFill>
                  <a:schemeClr val="bg1"/>
                </a:solidFill>
                <a:effectLst>
                  <a:glow rad="139700">
                    <a:schemeClr val="accent4">
                      <a:satMod val="175000"/>
                      <a:alpha val="40000"/>
                    </a:schemeClr>
                  </a:glow>
                </a:effectLst>
              </a:rPr>
              <a:t>        </a:t>
            </a:r>
            <a:r>
              <a:rPr lang="es-ES"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Las Sagradas Escrituras son bien precisas cuando hablan acerca del pecado y voy a seleccionar un par de versículos:</a:t>
            </a:r>
            <a:endParaRPr lang="en-US" dirty="0">
              <a:solidFill>
                <a:schemeClr val="bg1"/>
              </a:solidFill>
              <a:effectLst>
                <a:glow rad="139700">
                  <a:schemeClr val="accent4">
                    <a:satMod val="175000"/>
                    <a:alpha val="40000"/>
                  </a:schemeClr>
                </a:glow>
                <a:outerShdw blurRad="38100" dist="38100" dir="2700000" algn="tl">
                  <a:srgbClr val="000000">
                    <a:alpha val="43137"/>
                  </a:srgbClr>
                </a:outerShdw>
              </a:effectLst>
            </a:endParaRPr>
          </a:p>
        </p:txBody>
      </p:sp>
      <p:sp>
        <p:nvSpPr>
          <p:cNvPr id="5" name="4 CuadroTexto"/>
          <p:cNvSpPr txBox="1"/>
          <p:nvPr/>
        </p:nvSpPr>
        <p:spPr>
          <a:xfrm>
            <a:off x="500034" y="5143512"/>
            <a:ext cx="8072494" cy="923330"/>
          </a:xfrm>
          <a:prstGeom prst="rect">
            <a:avLst/>
          </a:prstGeom>
          <a:solidFill>
            <a:srgbClr val="FF0000">
              <a:alpha val="30000"/>
            </a:srgbClr>
          </a:solidFill>
        </p:spPr>
        <p:txBody>
          <a:bodyPr wrap="square" rtlCol="0">
            <a:spAutoFit/>
          </a:bodyPr>
          <a:lstStyle/>
          <a:p>
            <a:r>
              <a:rPr lang="es-ES" dirty="0" smtClean="0"/>
              <a:t>         </a:t>
            </a:r>
            <a:r>
              <a:rPr lang="es-ES"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Isaías 59:2 dice “pero vuestras iniquidades han hecho DIVISIÓN entre vosotros y vuestro Dios, y vuestros pecados han hecho OCULTAR de vosotros su rostro para no oír”. </a:t>
            </a:r>
            <a:endParaRPr lang="en-US" b="1" dirty="0">
              <a:solidFill>
                <a:schemeClr val="bg1"/>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endParaRPr>
          </a:p>
        </p:txBody>
      </p:sp>
      <p:pic>
        <p:nvPicPr>
          <p:cNvPr id="8" name="Picture 2" descr="C:\Documents and Settings\Administrador\Escritorio\1263680-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solidFill>
            <a:srgbClr val="FF0000"/>
          </a:solidFill>
          <a:effectLst>
            <a:softEdge rad="127000"/>
          </a:effectLst>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pulsarmedia.eu/data/media/18/big/Grungy_Abstract_Bokeh_Textures_2_By_Webtreatsetc_1920X120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8193" name="Picture 1" descr="C:\Documents and Settings\Administrador\Escritorio\1150678-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
        <p:nvSpPr>
          <p:cNvPr id="3" name="2 CuadroTexto"/>
          <p:cNvSpPr txBox="1"/>
          <p:nvPr/>
        </p:nvSpPr>
        <p:spPr>
          <a:xfrm>
            <a:off x="428596" y="571480"/>
            <a:ext cx="8215370" cy="1754326"/>
          </a:xfrm>
          <a:prstGeom prst="rect">
            <a:avLst/>
          </a:prstGeom>
          <a:solidFill>
            <a:schemeClr val="tx2">
              <a:lumMod val="50000"/>
              <a:alpha val="30000"/>
            </a:scheme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Lucida Bright" pitchFamily="18" charset="0"/>
              </a:rPr>
              <a:t>Proverbios 6:16-19 “</a:t>
            </a:r>
            <a:r>
              <a:rPr lang="es-ES" b="1" i="1" dirty="0"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Lucida Bright" pitchFamily="18" charset="0"/>
              </a:rPr>
              <a:t>Seis cosas ABORRECE </a:t>
            </a:r>
            <a:r>
              <a:rPr lang="es-ES" b="1" i="1" dirty="0" err="1"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Lucida Bright" pitchFamily="18" charset="0"/>
              </a:rPr>
              <a:t>Yahveh</a:t>
            </a:r>
            <a:r>
              <a:rPr lang="es-ES" b="1" i="1" dirty="0"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Lucida Bright" pitchFamily="18" charset="0"/>
              </a:rPr>
              <a:t>, y aun siete ABOMINA su alma: </a:t>
            </a:r>
            <a:r>
              <a:rPr lang="es-ES" i="1" dirty="0" smtClean="0">
                <a:solidFill>
                  <a:schemeClr val="bg1"/>
                </a:solidFill>
                <a:effectLst>
                  <a:glow rad="139700">
                    <a:schemeClr val="accent3">
                      <a:satMod val="175000"/>
                      <a:alpha val="40000"/>
                    </a:schemeClr>
                  </a:glow>
                </a:effectLst>
              </a:rPr>
              <a:t> </a:t>
            </a:r>
            <a:r>
              <a:rPr lang="es-ES" b="1" i="1" dirty="0"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Lucida Bright" pitchFamily="18" charset="0"/>
              </a:rPr>
              <a:t>Los ojos altivos, la lengua mentirosa, las manos derramadoras de sangre inocente,  el corazón que maquina pensamientos inicuos,  los pies presurosos para correr al mal,  el testigo falso que habla mentiras, y el que siembra discordia entre hermanos”. </a:t>
            </a:r>
            <a:endParaRPr lang="en-US" b="1" dirty="0"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428596" y="3357562"/>
            <a:ext cx="8215370" cy="646331"/>
          </a:xfrm>
          <a:prstGeom prst="rect">
            <a:avLst/>
          </a:prstGeom>
          <a:solidFill>
            <a:schemeClr val="tx2">
              <a:lumMod val="50000"/>
              <a:alpha val="30000"/>
            </a:schemeClr>
          </a:solidFill>
        </p:spPr>
        <p:txBody>
          <a:bodyPr wrap="square" rtlCol="0">
            <a:spAutoFit/>
          </a:bodyPr>
          <a:lstStyle/>
          <a:p>
            <a:r>
              <a:rPr lang="es-ES" dirty="0" smtClean="0">
                <a:solidFill>
                  <a:schemeClr val="bg1"/>
                </a:solidFill>
                <a:effectLst>
                  <a:glow rad="139700">
                    <a:schemeClr val="accent3">
                      <a:satMod val="175000"/>
                      <a:alpha val="40000"/>
                    </a:schemeClr>
                  </a:glow>
                </a:effectLst>
              </a:rPr>
              <a:t>         </a:t>
            </a:r>
            <a:r>
              <a:rPr lang="es-ES" b="1" dirty="0"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Lucida Bright" pitchFamily="18" charset="0"/>
              </a:rPr>
              <a:t>Romanos</a:t>
            </a:r>
            <a:r>
              <a:rPr lang="es-ES" dirty="0" smtClean="0">
                <a:solidFill>
                  <a:schemeClr val="bg1"/>
                </a:solidFill>
                <a:effectLst>
                  <a:glow rad="139700">
                    <a:schemeClr val="accent3">
                      <a:satMod val="175000"/>
                      <a:alpha val="40000"/>
                    </a:schemeClr>
                  </a:glow>
                </a:effectLst>
              </a:rPr>
              <a:t> </a:t>
            </a:r>
            <a:r>
              <a:rPr lang="es-ES" b="1" dirty="0"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Lucida Bright" pitchFamily="18" charset="0"/>
              </a:rPr>
              <a:t>6:23 “</a:t>
            </a:r>
            <a:r>
              <a:rPr lang="es-ES" b="1" i="1" dirty="0"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Lucida Bright" pitchFamily="18" charset="0"/>
              </a:rPr>
              <a:t>Porque la PAGA del pecado es MUERTE, más la dádiva de Dios es vida eterna en Cristo Jesús Señor nuestro”.    </a:t>
            </a:r>
            <a:endParaRPr lang="en-US" b="1" i="1" dirty="0">
              <a:solidFill>
                <a:schemeClr val="bg1"/>
              </a:solidFill>
              <a:effectLst>
                <a:glow rad="139700">
                  <a:schemeClr val="accent3">
                    <a:satMod val="175000"/>
                    <a:alpha val="40000"/>
                  </a:scheme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28596" y="5143512"/>
            <a:ext cx="8286808" cy="646331"/>
          </a:xfrm>
          <a:prstGeom prst="rect">
            <a:avLst/>
          </a:prstGeom>
          <a:solidFill>
            <a:schemeClr val="tx2">
              <a:lumMod val="50000"/>
              <a:alpha val="30000"/>
            </a:scheme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Lucida Bright" pitchFamily="18" charset="0"/>
              </a:rPr>
              <a:t>Proverbios 16:25 “</a:t>
            </a:r>
            <a:r>
              <a:rPr lang="es-ES" b="1" i="1" dirty="0"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Lucida Bright" pitchFamily="18" charset="0"/>
              </a:rPr>
              <a:t>Hay CAMINO que PARECE DERECHO  al hombre, </a:t>
            </a:r>
            <a:r>
              <a:rPr lang="es-ES" i="1" dirty="0" smtClean="0">
                <a:solidFill>
                  <a:schemeClr val="bg1"/>
                </a:solidFill>
                <a:effectLst>
                  <a:glow rad="139700">
                    <a:schemeClr val="accent3">
                      <a:satMod val="175000"/>
                      <a:alpha val="40000"/>
                    </a:schemeClr>
                  </a:glow>
                </a:effectLst>
              </a:rPr>
              <a:t> </a:t>
            </a:r>
            <a:r>
              <a:rPr lang="es-ES" b="1" i="1" dirty="0"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Lucida Bright" pitchFamily="18" charset="0"/>
              </a:rPr>
              <a:t>pero su fin es camino de muerte”.</a:t>
            </a:r>
            <a:endParaRPr lang="en-US" b="1" dirty="0">
              <a:solidFill>
                <a:schemeClr val="bg1"/>
              </a:solidFill>
              <a:effectLst>
                <a:glow rad="139700">
                  <a:schemeClr val="accent3">
                    <a:satMod val="175000"/>
                    <a:alpha val="40000"/>
                  </a:schemeClr>
                </a:glow>
                <a:outerShdw blurRad="38100" dist="38100" dir="2700000" algn="tl">
                  <a:srgbClr val="000000">
                    <a:alpha val="43137"/>
                  </a:srgbClr>
                </a:outerShdw>
              </a:effectLst>
              <a:latin typeface="Lucida Bright" pitchFamily="18" charset="0"/>
            </a:endParaRPr>
          </a:p>
        </p:txBody>
      </p:sp>
      <p:pic>
        <p:nvPicPr>
          <p:cNvPr id="7" name="Picture 1" descr="C:\Documents and Settings\Administrador\Escritorio\1150678-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pulsarmedia.eu/data/media/18/big/Grungy_Abstract_Bokeh_Textures_2_By_Webtreatsetc_1920X120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7169" name="Picture 1" descr="C:\Documents and Settings\Administrador\Escritorio\837981-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
        <p:nvSpPr>
          <p:cNvPr id="4" name="3 CuadroTexto"/>
          <p:cNvSpPr txBox="1"/>
          <p:nvPr/>
        </p:nvSpPr>
        <p:spPr>
          <a:xfrm>
            <a:off x="571472" y="500042"/>
            <a:ext cx="8143932" cy="646331"/>
          </a:xfrm>
          <a:prstGeom prst="rect">
            <a:avLst/>
          </a:prstGeom>
          <a:solidFill>
            <a:schemeClr val="tx1">
              <a:alpha val="30000"/>
            </a:schemeClr>
          </a:solidFill>
        </p:spPr>
        <p:txBody>
          <a:bodyPr wrap="square" rtlCol="0">
            <a:spAutoFit/>
          </a:bodyPr>
          <a:lstStyle/>
          <a:p>
            <a:r>
              <a:rPr lang="es-ES" dirty="0" smtClean="0">
                <a:solidFill>
                  <a:schemeClr val="bg1"/>
                </a:solidFill>
              </a:rPr>
              <a:t>             </a:t>
            </a:r>
            <a:r>
              <a:rPr lang="es-ES"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Juan 9:31 “</a:t>
            </a:r>
            <a:r>
              <a:rPr lang="es-ES" b="1" i="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Y sabemos que Dios no oye a los pecadores; pero si alguno es temeroso de Dios, y hace su voluntad, a ése oye”. </a:t>
            </a:r>
            <a:endParaRPr lang="en-US" b="1" i="1" dirty="0">
              <a:solidFill>
                <a:schemeClr val="bg1"/>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571472" y="1857364"/>
            <a:ext cx="8001056" cy="4247317"/>
          </a:xfrm>
          <a:prstGeom prst="rect">
            <a:avLst/>
          </a:prstGeom>
          <a:solidFill>
            <a:schemeClr val="tx1">
              <a:alpha val="30000"/>
            </a:schemeClr>
          </a:solidFill>
        </p:spPr>
        <p:txBody>
          <a:bodyPr wrap="square" rtlCol="0">
            <a:spAutoFit/>
          </a:bodyPr>
          <a:lstStyle/>
          <a:p>
            <a:r>
              <a:rPr lang="es-ES" dirty="0" smtClean="0"/>
              <a:t>            </a:t>
            </a:r>
            <a:r>
              <a:rPr lang="es-ES"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Distinguido lector, de las 5 citas bíblicas podemos concluir:    </a:t>
            </a:r>
          </a:p>
          <a:p>
            <a:endParaRPr lang="es-ES"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endParaRPr>
          </a:p>
          <a:p>
            <a:r>
              <a:rPr lang="es-ES"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a) Dios RECHAZA el pecado y eso constituye una BARRERA o división para que el hombre pueda tener plena COMUNIÓN con su Creador.</a:t>
            </a:r>
          </a:p>
          <a:p>
            <a:endParaRPr lang="es-ES"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endParaRPr>
          </a:p>
          <a:p>
            <a:r>
              <a:rPr lang="es-ES"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b) El hombre que no se ARREPIENTE  y CONFIESA su pecado ante Dios,  todas las oraciones que éste haga no podrán ser OÍDAS y por tanto JAMÁS SERÁN CONTESTADAS.</a:t>
            </a:r>
          </a:p>
          <a:p>
            <a:endParaRPr lang="es-ES"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endParaRPr>
          </a:p>
          <a:p>
            <a:r>
              <a:rPr lang="es-ES"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c) La recompensa por el pecado es la muerte. La muerte no solo es física, sino que existe lo que se denomina la muerte espiritual y para que Ud. entienda mejor ello, tenemos que remontarnos al Edén, donde Adán Y Eva, luego de la caída perdieron su COMUNIÓN PERSONAL CON DIOS (eso es muerte espiritual)</a:t>
            </a:r>
            <a:endParaRPr lang="en-US" dirty="0">
              <a:solidFill>
                <a:schemeClr val="bg1"/>
              </a:solidFill>
              <a:effectLst>
                <a:glow rad="139700">
                  <a:schemeClr val="accent4">
                    <a:satMod val="175000"/>
                    <a:alpha val="40000"/>
                  </a:schemeClr>
                </a:glow>
                <a:outerShdw blurRad="38100" dist="38100" dir="2700000" algn="tl">
                  <a:srgbClr val="000000">
                    <a:alpha val="43137"/>
                  </a:srgbClr>
                </a:outerShdw>
              </a:effectLst>
            </a:endParaRPr>
          </a:p>
        </p:txBody>
      </p:sp>
      <p:pic>
        <p:nvPicPr>
          <p:cNvPr id="7" name="Picture 1" descr="C:\Documents and Settings\Administrador\Escritorio\837981-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pulsarmedia.eu/data/media/18/big/Grungy_Abstract_Bokeh_Textures_2_By_Webtreatsetc_1920X120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6145" name="Picture 1" descr="C:\Documents and Settings\Administrador\Escritorio\270745-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
        <p:nvSpPr>
          <p:cNvPr id="2" name="1 CuadroTexto"/>
          <p:cNvSpPr txBox="1"/>
          <p:nvPr/>
        </p:nvSpPr>
        <p:spPr>
          <a:xfrm>
            <a:off x="642910" y="571480"/>
            <a:ext cx="7929618" cy="3416320"/>
          </a:xfrm>
          <a:prstGeom prst="rect">
            <a:avLst/>
          </a:prstGeom>
          <a:solidFill>
            <a:schemeClr val="accent3">
              <a:alpha val="30000"/>
            </a:schemeClr>
          </a:solidFill>
        </p:spPr>
        <p:txBody>
          <a:bodyPr wrap="square" rtlCol="0">
            <a:spAutoFit/>
          </a:bodyPr>
          <a:lstStyle/>
          <a:p>
            <a:r>
              <a:rPr lang="es-ES" dirty="0" smtClean="0"/>
              <a:t>         </a:t>
            </a:r>
            <a:r>
              <a:rPr lang="es-ES" b="1" dirty="0" smtClean="0">
                <a:solidFill>
                  <a:srgbClr val="00FFFF"/>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Y como consecuencia de la muerte espiritual de ambos, empezaron a envejecerse, luego enfermarse y posteriormente morir físicamente.</a:t>
            </a:r>
          </a:p>
          <a:p>
            <a:endParaRPr lang="es-ES" b="1" dirty="0" smtClean="0">
              <a:solidFill>
                <a:srgbClr val="00FFFF"/>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endParaRPr>
          </a:p>
          <a:p>
            <a:r>
              <a:rPr lang="es-ES" b="1" dirty="0" smtClean="0">
                <a:solidFill>
                  <a:srgbClr val="00FFFF"/>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d) El hombre que anda en sus propios caminos, que según a su criterio, son derechos, sabios y correctos, de acuerdo a su MORAL, Y FILOSOFÍA, no coincide con las instrucciones que Dios dejó a través de la Biblia, antes bien como dice  en Juan 16:15 “…. porque lo que los hombres tienen por sublime, delante de Dios es ABOMINACIÓN”.</a:t>
            </a:r>
          </a:p>
          <a:p>
            <a:r>
              <a:rPr lang="es-ES" b="1" dirty="0" smtClean="0">
                <a:solidFill>
                  <a:srgbClr val="00FFFF"/>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Dios llama a ello “camino de muerte”, porque lleva a la perdición eterna del alma.</a:t>
            </a:r>
            <a:endParaRPr lang="en-US" b="1" dirty="0">
              <a:solidFill>
                <a:srgbClr val="00FFFF"/>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642910" y="4714884"/>
            <a:ext cx="8001056" cy="1200329"/>
          </a:xfrm>
          <a:prstGeom prst="rect">
            <a:avLst/>
          </a:prstGeom>
          <a:solidFill>
            <a:schemeClr val="accent3">
              <a:alpha val="30000"/>
            </a:schemeClr>
          </a:solidFill>
        </p:spPr>
        <p:txBody>
          <a:bodyPr wrap="square" rtlCol="0">
            <a:spAutoFit/>
          </a:bodyPr>
          <a:lstStyle/>
          <a:p>
            <a:r>
              <a:rPr lang="es-ES" b="1" dirty="0" smtClean="0">
                <a:solidFill>
                  <a:srgbClr val="00FFFF"/>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      Y como la sociedad está compuesta de seres humanos, sume UD. cuantas personas son las que andan en sus propios caminos sin obedecer a Dios y la sumatoria de eres humanos constituye un pueblo, una ciudad y por último, una nación.</a:t>
            </a:r>
            <a:endParaRPr lang="en-US" b="1" dirty="0">
              <a:solidFill>
                <a:srgbClr val="00FFFF"/>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endParaRPr>
          </a:p>
        </p:txBody>
      </p:sp>
      <p:pic>
        <p:nvPicPr>
          <p:cNvPr id="6" name="Picture 1" descr="C:\Documents and Settings\Administrador\Escritorio\270745-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pulsarmedia.eu/data/media/18/big/Grungy_Abstract_Bokeh_Textures_2_By_Webtreatsetc_1920X120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5121" name="Picture 1" descr="C:\Documents and Settings\Administrador\Escritorio\1400683-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
        <p:nvSpPr>
          <p:cNvPr id="2" name="1 CuadroTexto"/>
          <p:cNvSpPr txBox="1"/>
          <p:nvPr/>
        </p:nvSpPr>
        <p:spPr>
          <a:xfrm>
            <a:off x="500034" y="642918"/>
            <a:ext cx="8143932" cy="1477328"/>
          </a:xfrm>
          <a:prstGeom prst="rect">
            <a:avLst/>
          </a:prstGeom>
          <a:solidFill>
            <a:schemeClr val="bg2">
              <a:lumMod val="25000"/>
              <a:alpha val="30000"/>
            </a:scheme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En consecuencia, son millones los seres humanos que andan en sus propios caminos sin buscar a Dios, ni mucho menos, obedecen sus mandatos y por ello la Biblia dice en Proverbios 14:34 “</a:t>
            </a:r>
            <a:r>
              <a:rPr lang="es-ES" b="1" i="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La justicia engrandece a la nación;  más</a:t>
            </a:r>
            <a:r>
              <a:rPr lang="es-ES" i="1" dirty="0" smtClean="0">
                <a:solidFill>
                  <a:schemeClr val="bg1"/>
                </a:solidFill>
                <a:effectLst>
                  <a:glow rad="139700">
                    <a:schemeClr val="accent2">
                      <a:satMod val="175000"/>
                      <a:alpha val="40000"/>
                    </a:schemeClr>
                  </a:glow>
                </a:effectLst>
              </a:rPr>
              <a:t> </a:t>
            </a:r>
            <a:r>
              <a:rPr lang="es-ES" b="1" i="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el PECADO es AFRENTA de las NACIONES”.</a:t>
            </a:r>
            <a:endParaRPr lang="en-US"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00034" y="4000504"/>
            <a:ext cx="8143932" cy="2031325"/>
          </a:xfrm>
          <a:prstGeom prst="rect">
            <a:avLst/>
          </a:prstGeom>
          <a:solidFill>
            <a:schemeClr val="bg2">
              <a:lumMod val="25000"/>
              <a:alpha val="30000"/>
            </a:schemeClr>
          </a:solidFill>
        </p:spPr>
        <p:txBody>
          <a:bodyPr wrap="square" rtlCol="0">
            <a:spAutoFit/>
          </a:bodyPr>
          <a:lstStyle/>
          <a:p>
            <a:r>
              <a:rPr lang="es-ES" dirty="0" smtClean="0">
                <a:solidFill>
                  <a:schemeClr val="bg1"/>
                </a:solidFill>
                <a:effectLst>
                  <a:glow rad="139700">
                    <a:schemeClr val="accent2">
                      <a:satMod val="175000"/>
                      <a:alpha val="40000"/>
                    </a:schemeClr>
                  </a:glow>
                </a:effectLst>
              </a:rPr>
              <a:t>         </a:t>
            </a:r>
            <a:r>
              <a:rPr lang="es-ES"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Y ya que hablamos del pecado de una nación, si Ud. me permite, quiero hacer referencia a la antigua ciudad de Nínive, otrora capital de la nación de Asiria (considerado uno de los grandes imperios de la humanidad) , aproximadamente hacia el siglo VIII A.C. , cuando según el relato bíblico  del profeta Jonás, Dios le había encomendado la predicación del mensaje de ARREPENTIMIENTO  a dicha ciudad, ya que la maldad que había en ella era extrema.</a:t>
            </a:r>
            <a:endParaRPr lang="en-US" dirty="0">
              <a:solidFill>
                <a:schemeClr val="bg1"/>
              </a:solidFill>
              <a:effectLst>
                <a:glow rad="139700">
                  <a:schemeClr val="accent2">
                    <a:satMod val="175000"/>
                    <a:alpha val="40000"/>
                  </a:schemeClr>
                </a:glow>
                <a:outerShdw blurRad="38100" dist="38100" dir="2700000" algn="tl">
                  <a:srgbClr val="000000">
                    <a:alpha val="43137"/>
                  </a:srgbClr>
                </a:outerShdw>
              </a:effectLst>
            </a:endParaRPr>
          </a:p>
        </p:txBody>
      </p:sp>
      <p:pic>
        <p:nvPicPr>
          <p:cNvPr id="6" name="Picture 1" descr="C:\Documents and Settings\Administrador\Escritorio\1400683-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pulsarmedia.eu/data/media/18/big/Grungy_Abstract_Bokeh_Textures_2_By_Webtreatsetc_1920X120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4097" name="Picture 1" descr="C:\Documents and Settings\Administrador\Escritorio\858142-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
        <p:nvSpPr>
          <p:cNvPr id="2" name="1 CuadroTexto"/>
          <p:cNvSpPr txBox="1"/>
          <p:nvPr/>
        </p:nvSpPr>
        <p:spPr>
          <a:xfrm>
            <a:off x="571472" y="857232"/>
            <a:ext cx="7858180" cy="5078313"/>
          </a:xfrm>
          <a:prstGeom prst="rect">
            <a:avLst/>
          </a:prstGeom>
          <a:solidFill>
            <a:schemeClr val="tx2">
              <a:lumMod val="75000"/>
              <a:alpha val="30000"/>
            </a:scheme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El pasaje en mención está en Jonás 3:4-10 que dice:</a:t>
            </a:r>
            <a:endParaRPr lang="es-ES" b="1" i="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a:p>
            <a:r>
              <a:rPr lang="es-ES" b="1" i="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
            </a:r>
            <a:br>
              <a:rPr lang="es-ES" b="1" i="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br>
            <a:r>
              <a:rPr lang="es-ES" b="1" i="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3:4 Y comenzó Jonás a entrar por la ciudad , camino de un día, y predicaba diciendo: De aquí a CUARENTA DÍAS NÍNIVE SERÁ DESTRUIDA. </a:t>
            </a:r>
          </a:p>
          <a:p>
            <a:r>
              <a:rPr lang="es-ES" b="1" i="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
            </a:r>
            <a:br>
              <a:rPr lang="es-ES" b="1" i="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br>
            <a:r>
              <a:rPr lang="es-ES" b="1" i="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3:5 Y los hombres de Nínive creyeron a Dios, y proclamaron ayuno, y se vistieron de cilicio desde el mayor hasta el menor de ellos.</a:t>
            </a:r>
          </a:p>
          <a:p>
            <a:endParaRPr lang="es-ES" b="1" i="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a:p>
            <a:r>
              <a:rPr lang="es-ES" b="1" i="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3:6 Y llegó la noticia hasta el rey de Nínive, y se levantó de su silla, se despojó de su vestido, y se cubrió de cilicio y se sentó sobre ceniza. </a:t>
            </a:r>
          </a:p>
          <a:p>
            <a:r>
              <a:rPr lang="es-ES" b="1" i="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
            </a:r>
            <a:br>
              <a:rPr lang="es-ES" b="1" i="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br>
            <a:r>
              <a:rPr lang="es-ES" b="1" i="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 3:7 E hizo proclamar y anunciar en Nínive, por mandato del rey y de sus grandes, diciendo: Hombres y animales, bueyes y ovejas, no gusten cosa alguna; no se les dé alimento, ni beban agua;</a:t>
            </a:r>
          </a:p>
          <a:p>
            <a:endPar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p:txBody>
      </p:sp>
      <p:pic>
        <p:nvPicPr>
          <p:cNvPr id="5" name="Picture 1" descr="C:\Documents and Settings\Administrador\Escritorio\858142-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www.pulsarmedia.eu/data/media/18/big/Grungy_Abstract_Bokeh_Textures_2_By_Webtreatsetc_1920X120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073" name="Picture 1" descr="C:\Documents and Settings\Administrador\Escritorio\1284187-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
        <p:nvSpPr>
          <p:cNvPr id="2" name="1 Rectángulo"/>
          <p:cNvSpPr/>
          <p:nvPr/>
        </p:nvSpPr>
        <p:spPr>
          <a:xfrm>
            <a:off x="500034" y="571480"/>
            <a:ext cx="8143932" cy="3139321"/>
          </a:xfrm>
          <a:prstGeom prst="rect">
            <a:avLst/>
          </a:prstGeom>
          <a:solidFill>
            <a:schemeClr val="accent2">
              <a:alpha val="30000"/>
            </a:schemeClr>
          </a:solidFill>
        </p:spPr>
        <p:txBody>
          <a:bodyPr wrap="square">
            <a:spAutoFit/>
          </a:bodyPr>
          <a:lstStyle/>
          <a:p>
            <a:r>
              <a:rPr lang="es-ES" b="1" i="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3:8 sino cúbranse de cilicio hombres y animales, y CLAMEN a DIOS FUERTEMENTE; y conviértase cada uno de su mal camino, de la rapiña que hay en sus manos. </a:t>
            </a:r>
          </a:p>
          <a:p>
            <a:endParaRPr lang="en-US"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a:p>
            <a:r>
              <a:rPr lang="es-ES" b="1" i="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3:9 ¿Quién sabe si se volverá y se arrepentirá Dios, y se apartará del ardor de su ira, y no pereceremos? </a:t>
            </a:r>
          </a:p>
          <a:p>
            <a:r>
              <a:rPr lang="es-ES" b="1" i="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
            </a:r>
            <a:br>
              <a:rPr lang="es-ES" b="1" i="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br>
            <a:r>
              <a:rPr lang="es-ES" b="1" i="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3:10 Y vio Dios lo que hicieron, que se CONVIRTIERON de su MAL CAMINO; y se arrepintió del mal que había dicho que les haría, y no lo hizo."</a:t>
            </a:r>
          </a:p>
          <a:p>
            <a:endParaRPr lang="es-ES" b="1" i="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00034" y="3857628"/>
            <a:ext cx="8215370" cy="1200329"/>
          </a:xfrm>
          <a:prstGeom prst="rect">
            <a:avLst/>
          </a:prstGeom>
          <a:solidFill>
            <a:schemeClr val="accent2">
              <a:alpha val="30000"/>
            </a:schemeClr>
          </a:solidFill>
        </p:spPr>
        <p:txBody>
          <a:bodyPr wrap="square" rtlCol="0">
            <a:spAutoFit/>
          </a:bodyPr>
          <a:lstStyle/>
          <a:p>
            <a:r>
              <a:rPr lang="es-ES" dirty="0" smtClean="0"/>
              <a:t>         </a:t>
            </a:r>
            <a:r>
              <a:rPr lang="es-ES"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Del relato bíblico podemos concluir que Dios no destruyó la ciudad de Nínive porque sus moradores, empezando desde su gobernante, el rey, se ARREPINTIERON a la predicación del profeta Jonás.</a:t>
            </a:r>
            <a:endParaRPr lang="en-US" dirty="0">
              <a:solidFill>
                <a:schemeClr val="bg1"/>
              </a:solidFill>
              <a:effectLst>
                <a:glow rad="139700">
                  <a:schemeClr val="accent2">
                    <a:satMod val="175000"/>
                    <a:alpha val="40000"/>
                  </a:schemeClr>
                </a:glow>
                <a:outerShdw blurRad="38100" dist="38100" dir="2700000" algn="tl">
                  <a:srgbClr val="000000">
                    <a:alpha val="43137"/>
                  </a:srgbClr>
                </a:outerShdw>
              </a:effectLst>
            </a:endParaRPr>
          </a:p>
        </p:txBody>
      </p:sp>
      <p:sp>
        <p:nvSpPr>
          <p:cNvPr id="8" name="7 CuadroTexto"/>
          <p:cNvSpPr txBox="1"/>
          <p:nvPr/>
        </p:nvSpPr>
        <p:spPr>
          <a:xfrm>
            <a:off x="500034" y="5286388"/>
            <a:ext cx="8072494" cy="923330"/>
          </a:xfrm>
          <a:prstGeom prst="rect">
            <a:avLst/>
          </a:prstGeom>
          <a:solidFill>
            <a:schemeClr val="accent2">
              <a:alpha val="30000"/>
            </a:scheme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De otro lado, este pasaje es el ÚNICO que figura en la Biblia donde se señala UNA FECHA EXACTA (40 días) DE UN JUICIO DE DIOS PARA UNA CIUDAD.</a:t>
            </a:r>
            <a:endParaRPr lang="en-US"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p:txBody>
      </p:sp>
      <p:pic>
        <p:nvPicPr>
          <p:cNvPr id="7" name="Picture 1" descr="C:\Documents and Settings\Administrador\Escritorio\1284187-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www.pulsarmedia.eu/data/media/18/big/Grungy_Abstract_Bokeh_Textures_2_By_Webtreatsetc_1920X120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049" name="Picture 1" descr="C:\Documents and Settings\Administrador\Escritorio\1305407-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
        <p:nvSpPr>
          <p:cNvPr id="6" name="5 CuadroTexto"/>
          <p:cNvSpPr txBox="1"/>
          <p:nvPr/>
        </p:nvSpPr>
        <p:spPr>
          <a:xfrm>
            <a:off x="500034" y="642918"/>
            <a:ext cx="8072494" cy="1200329"/>
          </a:xfrm>
          <a:prstGeom prst="rect">
            <a:avLst/>
          </a:prstGeom>
          <a:solidFill>
            <a:srgbClr val="FF0000">
              <a:alpha val="30000"/>
            </a:srgbClr>
          </a:solidFill>
        </p:spPr>
        <p:txBody>
          <a:bodyPr wrap="square" rtlCol="0">
            <a:spAutoFit/>
          </a:bodyPr>
          <a:lstStyle/>
          <a:p>
            <a:r>
              <a:rPr lang="es-ES" dirty="0" smtClean="0"/>
              <a:t>         </a:t>
            </a:r>
            <a:r>
              <a:rPr lang="es-ES" b="1" dirty="0" smtClean="0">
                <a:effectLst>
                  <a:outerShdw blurRad="38100" dist="38100" dir="2700000" algn="tl">
                    <a:srgbClr val="000000">
                      <a:alpha val="43137"/>
                    </a:srgbClr>
                  </a:outerShdw>
                </a:effectLst>
                <a:latin typeface="Lucida Bright" pitchFamily="18" charset="0"/>
              </a:rPr>
              <a:t>Otro punto a considerar es que gracias a la MISERICORDIA de Dios es que Nínive no fue destruida y es por ello  que en Proverbios 28:13 dice “</a:t>
            </a:r>
            <a:r>
              <a:rPr lang="es-ES" b="1" i="1" dirty="0" smtClean="0">
                <a:effectLst>
                  <a:outerShdw blurRad="38100" dist="38100" dir="2700000" algn="tl">
                    <a:srgbClr val="000000">
                      <a:alpha val="43137"/>
                    </a:srgbClr>
                  </a:outerShdw>
                </a:effectLst>
                <a:latin typeface="Lucida Bright" pitchFamily="18" charset="0"/>
              </a:rPr>
              <a:t>El que encubre sus pecados no prosperará</a:t>
            </a:r>
            <a:r>
              <a:rPr lang="es-ES" i="1" dirty="0" smtClean="0"/>
              <a:t>; </a:t>
            </a:r>
            <a:r>
              <a:rPr lang="es-ES" b="1" i="1" dirty="0" smtClean="0">
                <a:effectLst>
                  <a:outerShdw blurRad="38100" dist="38100" dir="2700000" algn="tl">
                    <a:srgbClr val="000000">
                      <a:alpha val="43137"/>
                    </a:srgbClr>
                  </a:outerShdw>
                </a:effectLst>
                <a:latin typeface="Lucida Bright" pitchFamily="18" charset="0"/>
              </a:rPr>
              <a:t> más el que los confiesa y se aparta alcanzará misericordia”.</a:t>
            </a:r>
            <a:r>
              <a:rPr lang="es-ES" i="1" dirty="0" smtClean="0"/>
              <a:t>. </a:t>
            </a:r>
            <a:r>
              <a:rPr lang="es-ES" b="1" dirty="0" smtClean="0">
                <a:effectLst>
                  <a:outerShdw blurRad="38100" dist="38100" dir="2700000" algn="tl">
                    <a:srgbClr val="000000">
                      <a:alpha val="43137"/>
                    </a:srgbClr>
                  </a:outerShdw>
                </a:effectLst>
                <a:latin typeface="Lucida Bright" pitchFamily="18" charset="0"/>
              </a:rPr>
              <a:t> </a:t>
            </a:r>
            <a:endParaRPr lang="en-US" dirty="0"/>
          </a:p>
        </p:txBody>
      </p:sp>
      <p:sp>
        <p:nvSpPr>
          <p:cNvPr id="8" name="7 CuadroTexto"/>
          <p:cNvSpPr txBox="1"/>
          <p:nvPr/>
        </p:nvSpPr>
        <p:spPr>
          <a:xfrm>
            <a:off x="500034" y="4286256"/>
            <a:ext cx="8072494" cy="1754326"/>
          </a:xfrm>
          <a:prstGeom prst="rect">
            <a:avLst/>
          </a:prstGeom>
          <a:solidFill>
            <a:srgbClr val="FF0000">
              <a:alpha val="30000"/>
            </a:srgbClr>
          </a:solidFill>
        </p:spPr>
        <p:txBody>
          <a:bodyPr wrap="square" rtlCol="0">
            <a:spAutoFit/>
          </a:bodyPr>
          <a:lstStyle/>
          <a:p>
            <a:r>
              <a:rPr lang="es-ES" dirty="0" smtClean="0"/>
              <a:t>          </a:t>
            </a:r>
            <a:r>
              <a:rPr lang="es-ES" b="1" dirty="0" smtClean="0">
                <a:effectLst>
                  <a:outerShdw blurRad="38100" dist="38100" dir="2700000" algn="tl">
                    <a:srgbClr val="000000">
                      <a:alpha val="43137"/>
                    </a:srgbClr>
                  </a:outerShdw>
                </a:effectLst>
                <a:latin typeface="Lucida Bright" pitchFamily="18" charset="0"/>
              </a:rPr>
              <a:t>En consecuencia, Dios, es un Dios personal, es decir que está presto a actuar sobre cada hombre y mujer que voluntariamente deciden entregar sus vidas para que ÉL las dirija; y eso fue lo que sucedió en la ciudad de Nínive, ya que Dios confrontó a cada persona con su pecado y su maldad y es por ello que todos los moradores se arrepintieron.</a:t>
            </a:r>
            <a:endParaRPr lang="en-US" dirty="0"/>
          </a:p>
        </p:txBody>
      </p:sp>
      <p:sp>
        <p:nvSpPr>
          <p:cNvPr id="9" name="8 CuadroTexto"/>
          <p:cNvSpPr txBox="1"/>
          <p:nvPr/>
        </p:nvSpPr>
        <p:spPr>
          <a:xfrm>
            <a:off x="500034" y="2571744"/>
            <a:ext cx="8072494" cy="923330"/>
          </a:xfrm>
          <a:prstGeom prst="rect">
            <a:avLst/>
          </a:prstGeom>
          <a:solidFill>
            <a:srgbClr val="FF0000">
              <a:alpha val="30000"/>
            </a:srgb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Dios no opera en la sociedad como si ésta fuera una manada, que de un solo “golpe” va a acabar con la maldad, sufrimiento y demás males que aqueja a la sociedad contemporánea. </a:t>
            </a:r>
            <a:endParaRPr lang="en-US" b="1" dirty="0">
              <a:effectLst>
                <a:outerShdw blurRad="38100" dist="38100" dir="2700000" algn="tl">
                  <a:srgbClr val="000000">
                    <a:alpha val="43137"/>
                  </a:srgbClr>
                </a:outerShdw>
              </a:effectLst>
              <a:latin typeface="Lucida Bright" pitchFamily="18" charset="0"/>
            </a:endParaRPr>
          </a:p>
        </p:txBody>
      </p:sp>
      <p:pic>
        <p:nvPicPr>
          <p:cNvPr id="7" name="Picture 1" descr="C:\Documents and Settings\Administrador\Escritorio\1305407-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pulsarmedia.eu/data/media/18/big/Grungy_Abstract_Bokeh_Textures_2_By_Webtreatsetc_1920X120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025" name="Picture 1" descr="C:\Documents and Settings\Administrador\Escritorio\1287492-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
        <p:nvSpPr>
          <p:cNvPr id="6" name="5 CuadroTexto"/>
          <p:cNvSpPr txBox="1"/>
          <p:nvPr/>
        </p:nvSpPr>
        <p:spPr>
          <a:xfrm>
            <a:off x="1071538" y="428604"/>
            <a:ext cx="6929486" cy="400110"/>
          </a:xfrm>
          <a:prstGeom prst="rect">
            <a:avLst/>
          </a:prstGeom>
          <a:solidFill>
            <a:srgbClr val="FF0000">
              <a:alpha val="40000"/>
            </a:srgbClr>
          </a:solidFill>
        </p:spPr>
        <p:txBody>
          <a:bodyPr wrap="square" rtlCol="0">
            <a:spAutoFit/>
          </a:bodyPr>
          <a:lstStyle/>
          <a:p>
            <a:pPr algn="ctr"/>
            <a:r>
              <a:rPr lang="es-ES" sz="2000" b="1" u="sng" dirty="0" smtClean="0">
                <a:solidFill>
                  <a:srgbClr val="FFFF00"/>
                </a:solidFill>
                <a:effectLst>
                  <a:glow rad="139700">
                    <a:schemeClr val="accent5">
                      <a:satMod val="175000"/>
                      <a:alpha val="40000"/>
                    </a:schemeClr>
                  </a:glow>
                  <a:outerShdw blurRad="38100" dist="38100" dir="2700000" algn="tl">
                    <a:srgbClr val="000000">
                      <a:alpha val="43137"/>
                    </a:srgbClr>
                  </a:outerShdw>
                </a:effectLst>
                <a:latin typeface="Lucida Bright" pitchFamily="18" charset="0"/>
              </a:rPr>
              <a:t>Oración para recibir a Cristo como Único Salvador</a:t>
            </a:r>
            <a:endParaRPr lang="en-US" sz="2000" b="1" u="sng" dirty="0">
              <a:solidFill>
                <a:srgbClr val="FFFF00"/>
              </a:solidFill>
              <a:effectLst>
                <a:glow rad="139700">
                  <a:schemeClr val="accent5">
                    <a:satMod val="175000"/>
                    <a:alpha val="40000"/>
                  </a:scheme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642910" y="1357298"/>
            <a:ext cx="7858180" cy="4801314"/>
          </a:xfrm>
          <a:prstGeom prst="rect">
            <a:avLst/>
          </a:prstGeom>
          <a:solidFill>
            <a:srgbClr val="FF0000">
              <a:alpha val="50000"/>
            </a:srgb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rgbClr val="FFFF00"/>
                </a:solidFill>
                <a:effectLst>
                  <a:glow rad="139700">
                    <a:schemeClr val="accent5">
                      <a:satMod val="175000"/>
                      <a:alpha val="40000"/>
                    </a:schemeClr>
                  </a:glow>
                  <a:outerShdw blurRad="38100" dist="38100" dir="2700000" algn="tl">
                    <a:srgbClr val="000000">
                      <a:alpha val="43137"/>
                    </a:srgbClr>
                  </a:outerShdw>
                </a:effectLst>
                <a:latin typeface="Lucida Bright" pitchFamily="18" charset="0"/>
              </a:rPr>
              <a:t>Amado Dios, sé que soy un pecador y necesito que me perdones de toda ofensa y rebelión contra ti, en palabra, pensamiento y obra.</a:t>
            </a:r>
          </a:p>
          <a:p>
            <a:r>
              <a:rPr lang="es-ES" b="1" dirty="0" smtClean="0">
                <a:solidFill>
                  <a:srgbClr val="FFFF00"/>
                </a:solidFill>
                <a:effectLst>
                  <a:glow rad="139700">
                    <a:schemeClr val="accent5">
                      <a:satMod val="175000"/>
                      <a:alpha val="40000"/>
                    </a:schemeClr>
                  </a:glow>
                  <a:outerShdw blurRad="38100" dist="38100" dir="2700000" algn="tl">
                    <a:srgbClr val="000000">
                      <a:alpha val="43137"/>
                    </a:srgbClr>
                  </a:outerShdw>
                </a:effectLst>
                <a:latin typeface="Lucida Bright" pitchFamily="18" charset="0"/>
              </a:rPr>
              <a:t>        Me arrepiento de todos mis pecados. Te ruego Señor que me limpies con la Sangre de Jesús, dame su justicia y una nueva vida en Cristo, transformando mi ser por tu Espíritu Santo.</a:t>
            </a:r>
          </a:p>
          <a:p>
            <a:r>
              <a:rPr lang="es-ES" b="1" dirty="0" smtClean="0">
                <a:solidFill>
                  <a:srgbClr val="FFFF00"/>
                </a:solidFill>
                <a:effectLst>
                  <a:glow rad="139700">
                    <a:schemeClr val="accent5">
                      <a:satMod val="175000"/>
                      <a:alpha val="40000"/>
                    </a:schemeClr>
                  </a:glow>
                  <a:outerShdw blurRad="38100" dist="38100" dir="2700000" algn="tl">
                    <a:srgbClr val="000000">
                      <a:alpha val="43137"/>
                    </a:srgbClr>
                  </a:outerShdw>
                </a:effectLst>
                <a:latin typeface="Lucida Bright" pitchFamily="18" charset="0"/>
              </a:rPr>
              <a:t>        Amado Dios, yo confieso con mi boca que Jesús es el Señor y creo en mi corazón que Dios le levantó de los muertos, pues tu Palabra dice que con el corazón se cree para justicia y con la boca se confiesa para salvación.</a:t>
            </a:r>
          </a:p>
          <a:p>
            <a:r>
              <a:rPr lang="es-ES" b="1" dirty="0" smtClean="0">
                <a:solidFill>
                  <a:srgbClr val="FFFF00"/>
                </a:solidFill>
                <a:effectLst>
                  <a:glow rad="139700">
                    <a:schemeClr val="accent5">
                      <a:satMod val="175000"/>
                      <a:alpha val="40000"/>
                    </a:schemeClr>
                  </a:glow>
                  <a:outerShdw blurRad="38100" dist="38100" dir="2700000" algn="tl">
                    <a:srgbClr val="000000">
                      <a:alpha val="43137"/>
                    </a:srgbClr>
                  </a:outerShdw>
                </a:effectLst>
                <a:latin typeface="Lucida Bright" pitchFamily="18" charset="0"/>
              </a:rPr>
              <a:t>        Señor Jesús, te recibo como mi Señor y Salvador e invito a tu Espíritu Santo a morar en mi corazón para que dirijas y gobiernes mi vida y ayúdame a encontrar una iglesia donde se predique tu Evangelio Completo.</a:t>
            </a:r>
          </a:p>
          <a:p>
            <a:r>
              <a:rPr lang="es-ES" b="1" dirty="0" smtClean="0">
                <a:solidFill>
                  <a:srgbClr val="FFFF00"/>
                </a:solidFill>
                <a:effectLst>
                  <a:glow rad="139700">
                    <a:schemeClr val="accent5">
                      <a:satMod val="175000"/>
                      <a:alpha val="40000"/>
                    </a:schemeClr>
                  </a:glow>
                  <a:outerShdw blurRad="38100" dist="38100" dir="2700000" algn="tl">
                    <a:srgbClr val="000000">
                      <a:alpha val="43137"/>
                    </a:srgbClr>
                  </a:outerShdw>
                </a:effectLst>
                <a:latin typeface="Lucida Bright" pitchFamily="18" charset="0"/>
              </a:rPr>
              <a:t>        Bendito Dios, te doy gracias por recibir tu Salvación y por inscribir mi nombre en el Libro de la Vida, en el Nombre de Jesús. Amén.</a:t>
            </a:r>
            <a:endParaRPr lang="en-US" b="1" dirty="0">
              <a:solidFill>
                <a:srgbClr val="FFFF00"/>
              </a:solidFill>
              <a:effectLst>
                <a:glow rad="139700">
                  <a:schemeClr val="accent5">
                    <a:satMod val="175000"/>
                    <a:alpha val="40000"/>
                  </a:schemeClr>
                </a:glow>
                <a:outerShdw blurRad="38100" dist="38100" dir="2700000" algn="tl">
                  <a:srgbClr val="000000">
                    <a:alpha val="43137"/>
                  </a:srgbClr>
                </a:outerShdw>
              </a:effectLst>
              <a:latin typeface="Lucida Bright" pitchFamily="18" charset="0"/>
            </a:endParaRPr>
          </a:p>
        </p:txBody>
      </p:sp>
      <p:pic>
        <p:nvPicPr>
          <p:cNvPr id="8" name="Picture 1" descr="C:\Documents and Settings\Administrador\Escritorio\1287492-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a:effectLst>
            <a:softEdge rad="127000"/>
          </a:effectLst>
        </p:spPr>
      </p:pic>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www.pulsarmedia.eu/data/media/18/big/Blue_Wallpaper_By_Spiketheswede_1920X1200__www.pulsarmedia.eu_1024x768.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
        <p:nvSpPr>
          <p:cNvPr id="5" name="4 CuadroTexto"/>
          <p:cNvSpPr txBox="1"/>
          <p:nvPr/>
        </p:nvSpPr>
        <p:spPr>
          <a:xfrm>
            <a:off x="928662" y="357166"/>
            <a:ext cx="7072362" cy="369332"/>
          </a:xfrm>
          <a:prstGeom prst="rect">
            <a:avLst/>
          </a:prstGeom>
          <a:solidFill>
            <a:srgbClr val="FF0000"/>
          </a:solidFill>
        </p:spPr>
        <p:txBody>
          <a:bodyPr wrap="square" rtlCol="0">
            <a:spAutoFit/>
          </a:bodyPr>
          <a:lstStyle/>
          <a:p>
            <a:pPr algn="ctr"/>
            <a:r>
              <a:rPr lang="es-ES" dirty="0" smtClean="0">
                <a:solidFill>
                  <a:schemeClr val="bg1"/>
                </a:solidFill>
              </a:rPr>
              <a:t>TRABAJOS CRISTIANOS PUBLICADOS EN “MIS PPS”, POR MI</a:t>
            </a:r>
            <a:endParaRPr lang="en-US" dirty="0">
              <a:solidFill>
                <a:schemeClr val="bg1"/>
              </a:solidFill>
            </a:endParaRPr>
          </a:p>
        </p:txBody>
      </p:sp>
      <p:sp>
        <p:nvSpPr>
          <p:cNvPr id="6" name="5 CuadroTexto"/>
          <p:cNvSpPr txBox="1"/>
          <p:nvPr/>
        </p:nvSpPr>
        <p:spPr>
          <a:xfrm>
            <a:off x="428596" y="1000108"/>
            <a:ext cx="8358246" cy="1015663"/>
          </a:xfrm>
          <a:prstGeom prst="rect">
            <a:avLst/>
          </a:prstGeom>
          <a:noFill/>
        </p:spPr>
        <p:txBody>
          <a:bodyPr wrap="square" rtlCol="0">
            <a:spAutoFit/>
          </a:bodyPr>
          <a:lstStyle/>
          <a:p>
            <a:r>
              <a:rPr lang="es-ES" sz="2000"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Nota.- Una vez que Ud. ha hecho CLICK en el enlace a fin de poder descargar el </a:t>
            </a:r>
            <a:r>
              <a:rPr lang="es-ES" sz="2000" b="1" dirty="0" err="1"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power</a:t>
            </a:r>
            <a:r>
              <a:rPr lang="es-ES" sz="2000"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 </a:t>
            </a:r>
            <a:r>
              <a:rPr lang="es-ES" sz="2000" b="1" dirty="0" err="1"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point</a:t>
            </a:r>
            <a:r>
              <a:rPr lang="es-ES" sz="2000"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 deseado, tiene que salir de esta presentación si desea visualizar dicha presentación. </a:t>
            </a:r>
            <a:endParaRPr lang="en-US" sz="2000"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7" name="6 CuadroTexto">
            <a:hlinkClick r:id="rId3"/>
          </p:cNvPr>
          <p:cNvSpPr txBox="1"/>
          <p:nvPr/>
        </p:nvSpPr>
        <p:spPr>
          <a:xfrm>
            <a:off x="714348" y="2285992"/>
            <a:ext cx="7572428" cy="369332"/>
          </a:xfrm>
          <a:prstGeom prst="rect">
            <a:avLst/>
          </a:prstGeom>
          <a:noFill/>
        </p:spPr>
        <p:txBody>
          <a:bodyPr wrap="square" rtlCol="0">
            <a:spAutoFit/>
          </a:bodyPr>
          <a:lstStyle/>
          <a:p>
            <a:pPr algn="l"/>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1.- Evidencias Científicas de la Biblia – Parte I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8" name="7 CuadroTexto">
            <a:hlinkClick r:id="rId4"/>
          </p:cNvPr>
          <p:cNvSpPr txBox="1"/>
          <p:nvPr/>
        </p:nvSpPr>
        <p:spPr>
          <a:xfrm>
            <a:off x="571472" y="2786058"/>
            <a:ext cx="7000924" cy="369332"/>
          </a:xfrm>
          <a:prstGeom prst="rect">
            <a:avLst/>
          </a:prstGeom>
          <a:noFill/>
        </p:spPr>
        <p:txBody>
          <a:bodyPr wrap="square" rtlCol="0">
            <a:spAutoFit/>
          </a:bodyPr>
          <a:lstStyle/>
          <a:p>
            <a:r>
              <a:rPr lang="es-ES" dirty="0" smtClean="0"/>
              <a:t>   </a:t>
            </a:r>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2.- Melodía Cristiana: Sendas Dios Hará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9" name="8 CuadroTexto">
            <a:hlinkClick r:id="rId5"/>
          </p:cNvPr>
          <p:cNvSpPr txBox="1"/>
          <p:nvPr/>
        </p:nvSpPr>
        <p:spPr>
          <a:xfrm>
            <a:off x="571472" y="3357562"/>
            <a:ext cx="7858180" cy="369332"/>
          </a:xfrm>
          <a:prstGeom prst="rect">
            <a:avLst/>
          </a:prstGeom>
          <a:noFill/>
        </p:spPr>
        <p:txBody>
          <a:bodyPr wrap="square" rtlCol="0">
            <a:spAutoFit/>
          </a:bodyPr>
          <a:lstStyle/>
          <a:p>
            <a:pPr algn="l"/>
            <a:r>
              <a:rPr lang="es-ES" dirty="0" smtClean="0">
                <a:solidFill>
                  <a:schemeClr val="bg1"/>
                </a:solidFill>
              </a:rPr>
              <a:t>   </a:t>
            </a:r>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3.- Evidencias Científicas de la Biblia – Parte II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10" name="9 CuadroTexto">
            <a:hlinkClick r:id="rId6"/>
          </p:cNvPr>
          <p:cNvSpPr txBox="1"/>
          <p:nvPr/>
        </p:nvSpPr>
        <p:spPr>
          <a:xfrm>
            <a:off x="714348" y="3929066"/>
            <a:ext cx="6357982" cy="369332"/>
          </a:xfrm>
          <a:prstGeom prst="rect">
            <a:avLst/>
          </a:prstGeom>
          <a:noFill/>
        </p:spPr>
        <p:txBody>
          <a:bodyPr wrap="square" rtlCol="0">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4.- Melodía Cristiana: Sumérgeme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11" name="10 CuadroTexto"/>
          <p:cNvSpPr txBox="1"/>
          <p:nvPr/>
        </p:nvSpPr>
        <p:spPr>
          <a:xfrm>
            <a:off x="5857884" y="6286520"/>
            <a:ext cx="2928926" cy="276999"/>
          </a:xfrm>
          <a:prstGeom prst="rect">
            <a:avLst/>
          </a:prstGeom>
          <a:solidFill>
            <a:srgbClr val="FF0000"/>
          </a:solidFill>
        </p:spPr>
        <p:txBody>
          <a:bodyPr wrap="square" rtlCol="0">
            <a:spAutoFit/>
          </a:bodyPr>
          <a:lstStyle/>
          <a:p>
            <a:pPr algn="ctr"/>
            <a:r>
              <a:rPr lang="es-ES" sz="1200" i="1" dirty="0" smtClean="0">
                <a:solidFill>
                  <a:schemeClr val="bg1"/>
                </a:solidFill>
              </a:rPr>
              <a:t>Hacer clic para siguiente diapositiva</a:t>
            </a:r>
            <a:endParaRPr lang="en-US" sz="1200" i="1" dirty="0">
              <a:solidFill>
                <a:schemeClr val="bg1"/>
              </a:solidFill>
            </a:endParaRPr>
          </a:p>
        </p:txBody>
      </p:sp>
      <p:sp>
        <p:nvSpPr>
          <p:cNvPr id="12" name="11 CuadroTexto">
            <a:hlinkClick r:id="rId7"/>
          </p:cNvPr>
          <p:cNvSpPr txBox="1"/>
          <p:nvPr/>
        </p:nvSpPr>
        <p:spPr>
          <a:xfrm>
            <a:off x="714348" y="4572008"/>
            <a:ext cx="5929354" cy="369332"/>
          </a:xfrm>
          <a:prstGeom prst="rect">
            <a:avLst/>
          </a:prstGeom>
          <a:noFill/>
        </p:spPr>
        <p:txBody>
          <a:bodyPr wrap="square" rtlCol="0">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rPr>
              <a:t>5.- Jesucristo no es Religión, Él es Vida – DAR CLIC AQUÍ </a:t>
            </a:r>
            <a:endParaRPr lang="en-U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endParaRPr>
          </a:p>
        </p:txBody>
      </p:sp>
      <p:sp>
        <p:nvSpPr>
          <p:cNvPr id="13" name="12 CuadroTexto">
            <a:hlinkClick r:id="rId8"/>
          </p:cNvPr>
          <p:cNvSpPr txBox="1"/>
          <p:nvPr/>
        </p:nvSpPr>
        <p:spPr>
          <a:xfrm>
            <a:off x="714348" y="5214950"/>
            <a:ext cx="5357850" cy="369332"/>
          </a:xfrm>
          <a:prstGeom prst="rect">
            <a:avLst/>
          </a:prstGeom>
          <a:noFill/>
        </p:spPr>
        <p:txBody>
          <a:bodyPr wrap="square" rtlCol="0">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6.- Melodía Cristiana: Las Cosecha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Tree>
  </p:cSld>
  <p:clrMapOvr>
    <a:masterClrMapping/>
  </p:clrMapOvr>
  <p:transition spd="slow">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n-U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n-U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n-U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n-U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1936</TotalTime>
  <Words>2658</Words>
  <Application>Microsoft Office PowerPoint</Application>
  <PresentationFormat>Presentación en pantalla (4:3)</PresentationFormat>
  <Paragraphs>111</Paragraphs>
  <Slides>22</Slides>
  <Notes>0</Notes>
  <HiddenSlides>0</HiddenSlides>
  <MMClips>0</MMClips>
  <ScaleCrop>false</ScaleCrop>
  <HeadingPairs>
    <vt:vector size="4" baseType="variant">
      <vt:variant>
        <vt:lpstr>Tema</vt:lpstr>
      </vt:variant>
      <vt:variant>
        <vt:i4>2</vt:i4>
      </vt:variant>
      <vt:variant>
        <vt:lpstr>Títulos de diapositiva</vt:lpstr>
      </vt:variant>
      <vt:variant>
        <vt:i4>22</vt:i4>
      </vt:variant>
    </vt:vector>
  </HeadingPairs>
  <TitlesOfParts>
    <vt:vector size="2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Roberto</dc:creator>
  <cp:lastModifiedBy>Roberto</cp:lastModifiedBy>
  <cp:revision>152</cp:revision>
  <dcterms:created xsi:type="dcterms:W3CDTF">2013-09-25T20:58:06Z</dcterms:created>
  <dcterms:modified xsi:type="dcterms:W3CDTF">2013-10-05T04:05:10Z</dcterms:modified>
</cp:coreProperties>
</file>