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80" r:id="rId3"/>
    <p:sldId id="257" r:id="rId4"/>
    <p:sldId id="258" r:id="rId5"/>
    <p:sldId id="259" r:id="rId6"/>
    <p:sldId id="260" r:id="rId7"/>
    <p:sldId id="262" r:id="rId8"/>
    <p:sldId id="263" r:id="rId9"/>
    <p:sldId id="264" r:id="rId10"/>
    <p:sldId id="265" r:id="rId11"/>
    <p:sldId id="267" r:id="rId12"/>
    <p:sldId id="266" r:id="rId13"/>
    <p:sldId id="268" r:id="rId14"/>
    <p:sldId id="270" r:id="rId15"/>
    <p:sldId id="272" r:id="rId16"/>
    <p:sldId id="273" r:id="rId17"/>
    <p:sldId id="274" r:id="rId18"/>
    <p:sldId id="276" r:id="rId19"/>
    <p:sldId id="279" r:id="rId20"/>
    <p:sldId id="277" r:id="rId21"/>
    <p:sldId id="278" r:id="rId22"/>
    <p:sldId id="281" r:id="rId23"/>
    <p:sldId id="282" r:id="rId24"/>
  </p:sldIdLst>
  <p:sldSz cx="12192000" cy="6858000"/>
  <p:notesSz cx="6858000" cy="9144000"/>
  <p:embeddedFontLst>
    <p:embeddedFont>
      <p:font typeface="Tahoma" panose="020B0604030504040204" pitchFamily="34" charset="0"/>
      <p:regular r:id="rId25"/>
      <p:bold r:id="rId26"/>
    </p:embeddedFont>
    <p:embeddedFont>
      <p:font typeface="Calibri" panose="020F0502020204030204" pitchFamily="34" charset="0"/>
      <p:regular r:id="rId27"/>
      <p:bold r:id="rId28"/>
      <p:italic r:id="rId29"/>
      <p:boldItalic r:id="rId30"/>
    </p:embeddedFont>
    <p:embeddedFont>
      <p:font typeface="Berlin Sans FB Demi" panose="020E0802020502020306" pitchFamily="34" charset="0"/>
      <p:bold r:id="rId31"/>
    </p:embeddedFont>
    <p:embeddedFont>
      <p:font typeface="Calibri Light" panose="020F0302020204030204" pitchFamily="34" charset="0"/>
      <p:regular r:id="rId32"/>
      <p:italic r:id="rId33"/>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aiQbH0X8YcMuQej8Tq4wQ==" hashData="iV71lnM1EFb0E6sbuG0YN0CsCT3Pi5r7eiCUHoG1uoHCkS8cgXkuwXIRKtWBA1r8lPdPvHSsosNPFPW9FK8Ya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FF"/>
    <a:srgbClr val="FFCCFF"/>
    <a:srgbClr val="FFFFCC"/>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2.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1.fntdata"/><Relationship Id="rId33" Type="http://schemas.openxmlformats.org/officeDocument/2006/relationships/font" Target="fonts/font9.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8.fntdata"/><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4.fntdata"/><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7.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p>
            <a:fld id="{938A6106-6350-4B3E-BADA-B46D0738D7B9}" type="datetimeFigureOut">
              <a:rPr lang="es-MX" smtClean="0"/>
              <a:t>28/04/2014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B48915A-0161-4DC1-941B-3A0DE4BD55A9}" type="slidenum">
              <a:rPr lang="es-MX" smtClean="0"/>
              <a:t>‹Nº›</a:t>
            </a:fld>
            <a:endParaRPr lang="es-MX"/>
          </a:p>
        </p:txBody>
      </p:sp>
    </p:spTree>
    <p:extLst>
      <p:ext uri="{BB962C8B-B14F-4D97-AF65-F5344CB8AC3E}">
        <p14:creationId xmlns:p14="http://schemas.microsoft.com/office/powerpoint/2010/main" val="1024301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938A6106-6350-4B3E-BADA-B46D0738D7B9}" type="datetimeFigureOut">
              <a:rPr lang="es-MX" smtClean="0"/>
              <a:t>28/04/2014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B48915A-0161-4DC1-941B-3A0DE4BD55A9}" type="slidenum">
              <a:rPr lang="es-MX" smtClean="0"/>
              <a:t>‹Nº›</a:t>
            </a:fld>
            <a:endParaRPr lang="es-MX"/>
          </a:p>
        </p:txBody>
      </p:sp>
    </p:spTree>
    <p:extLst>
      <p:ext uri="{BB962C8B-B14F-4D97-AF65-F5344CB8AC3E}">
        <p14:creationId xmlns:p14="http://schemas.microsoft.com/office/powerpoint/2010/main" val="3429710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938A6106-6350-4B3E-BADA-B46D0738D7B9}" type="datetimeFigureOut">
              <a:rPr lang="es-MX" smtClean="0"/>
              <a:t>28/04/2014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B48915A-0161-4DC1-941B-3A0DE4BD55A9}" type="slidenum">
              <a:rPr lang="es-MX" smtClean="0"/>
              <a:t>‹Nº›</a:t>
            </a:fld>
            <a:endParaRPr lang="es-MX"/>
          </a:p>
        </p:txBody>
      </p:sp>
    </p:spTree>
    <p:extLst>
      <p:ext uri="{BB962C8B-B14F-4D97-AF65-F5344CB8AC3E}">
        <p14:creationId xmlns:p14="http://schemas.microsoft.com/office/powerpoint/2010/main" val="8000600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fecha 4"/>
          <p:cNvSpPr>
            <a:spLocks noGrp="1"/>
          </p:cNvSpPr>
          <p:nvPr>
            <p:ph type="dt" sz="half" idx="10"/>
          </p:nvPr>
        </p:nvSpPr>
        <p:spPr/>
        <p:txBody>
          <a:bodyPr/>
          <a:lstStyle/>
          <a:p>
            <a:fld id="{938A6106-6350-4B3E-BADA-B46D0738D7B9}" type="datetimeFigureOut">
              <a:rPr lang="es-MX" smtClean="0"/>
              <a:t>28/04/2014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7B48915A-0161-4DC1-941B-3A0DE4BD55A9}" type="slidenum">
              <a:rPr lang="es-MX" smtClean="0"/>
              <a:t>‹Nº›</a:t>
            </a:fld>
            <a:endParaRPr lang="es-MX"/>
          </a:p>
        </p:txBody>
      </p:sp>
    </p:spTree>
    <p:extLst>
      <p:ext uri="{BB962C8B-B14F-4D97-AF65-F5344CB8AC3E}">
        <p14:creationId xmlns:p14="http://schemas.microsoft.com/office/powerpoint/2010/main" val="22430173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Marcador de fecha 6"/>
          <p:cNvSpPr>
            <a:spLocks noGrp="1"/>
          </p:cNvSpPr>
          <p:nvPr>
            <p:ph type="dt" sz="half" idx="10"/>
          </p:nvPr>
        </p:nvSpPr>
        <p:spPr/>
        <p:txBody>
          <a:bodyPr/>
          <a:lstStyle/>
          <a:p>
            <a:fld id="{938A6106-6350-4B3E-BADA-B46D0738D7B9}" type="datetimeFigureOut">
              <a:rPr lang="es-MX" smtClean="0"/>
              <a:t>28/04/2014</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7B48915A-0161-4DC1-941B-3A0DE4BD55A9}" type="slidenum">
              <a:rPr lang="es-MX" smtClean="0"/>
              <a:t>‹Nº›</a:t>
            </a:fld>
            <a:endParaRPr lang="es-MX"/>
          </a:p>
        </p:txBody>
      </p:sp>
    </p:spTree>
    <p:extLst>
      <p:ext uri="{BB962C8B-B14F-4D97-AF65-F5344CB8AC3E}">
        <p14:creationId xmlns:p14="http://schemas.microsoft.com/office/powerpoint/2010/main" val="25849834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fecha 2"/>
          <p:cNvSpPr>
            <a:spLocks noGrp="1"/>
          </p:cNvSpPr>
          <p:nvPr>
            <p:ph type="dt" sz="half" idx="10"/>
          </p:nvPr>
        </p:nvSpPr>
        <p:spPr/>
        <p:txBody>
          <a:bodyPr/>
          <a:lstStyle/>
          <a:p>
            <a:fld id="{938A6106-6350-4B3E-BADA-B46D0738D7B9}" type="datetimeFigureOut">
              <a:rPr lang="es-MX" smtClean="0"/>
              <a:t>28/04/2014</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7B48915A-0161-4DC1-941B-3A0DE4BD55A9}" type="slidenum">
              <a:rPr lang="es-MX" smtClean="0"/>
              <a:t>‹Nº›</a:t>
            </a:fld>
            <a:endParaRPr lang="es-MX"/>
          </a:p>
        </p:txBody>
      </p:sp>
    </p:spTree>
    <p:extLst>
      <p:ext uri="{BB962C8B-B14F-4D97-AF65-F5344CB8AC3E}">
        <p14:creationId xmlns:p14="http://schemas.microsoft.com/office/powerpoint/2010/main" val="8701733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38A6106-6350-4B3E-BADA-B46D0738D7B9}" type="datetimeFigureOut">
              <a:rPr lang="es-MX" smtClean="0"/>
              <a:t>28/04/2014</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7B48915A-0161-4DC1-941B-3A0DE4BD55A9}" type="slidenum">
              <a:rPr lang="es-MX" smtClean="0"/>
              <a:t>‹Nº›</a:t>
            </a:fld>
            <a:endParaRPr lang="es-MX"/>
          </a:p>
        </p:txBody>
      </p:sp>
    </p:spTree>
    <p:extLst>
      <p:ext uri="{BB962C8B-B14F-4D97-AF65-F5344CB8AC3E}">
        <p14:creationId xmlns:p14="http://schemas.microsoft.com/office/powerpoint/2010/main" val="30576697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38A6106-6350-4B3E-BADA-B46D0738D7B9}" type="datetimeFigureOut">
              <a:rPr lang="es-MX" smtClean="0"/>
              <a:t>28/04/2014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7B48915A-0161-4DC1-941B-3A0DE4BD55A9}" type="slidenum">
              <a:rPr lang="es-MX" smtClean="0"/>
              <a:t>‹Nº›</a:t>
            </a:fld>
            <a:endParaRPr lang="es-MX"/>
          </a:p>
        </p:txBody>
      </p:sp>
    </p:spTree>
    <p:extLst>
      <p:ext uri="{BB962C8B-B14F-4D97-AF65-F5344CB8AC3E}">
        <p14:creationId xmlns:p14="http://schemas.microsoft.com/office/powerpoint/2010/main" val="6585332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938A6106-6350-4B3E-BADA-B46D0738D7B9}" type="datetimeFigureOut">
              <a:rPr lang="es-MX" smtClean="0"/>
              <a:t>28/04/2014</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7B48915A-0161-4DC1-941B-3A0DE4BD55A9}" type="slidenum">
              <a:rPr lang="es-MX" smtClean="0"/>
              <a:t>‹Nº›</a:t>
            </a:fld>
            <a:endParaRPr lang="es-MX"/>
          </a:p>
        </p:txBody>
      </p:sp>
    </p:spTree>
    <p:extLst>
      <p:ext uri="{BB962C8B-B14F-4D97-AF65-F5344CB8AC3E}">
        <p14:creationId xmlns:p14="http://schemas.microsoft.com/office/powerpoint/2010/main" val="33110163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938A6106-6350-4B3E-BADA-B46D0738D7B9}" type="datetimeFigureOut">
              <a:rPr lang="es-MX" smtClean="0"/>
              <a:t>28/04/2014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B48915A-0161-4DC1-941B-3A0DE4BD55A9}" type="slidenum">
              <a:rPr lang="es-MX" smtClean="0"/>
              <a:t>‹Nº›</a:t>
            </a:fld>
            <a:endParaRPr lang="es-MX"/>
          </a:p>
        </p:txBody>
      </p:sp>
    </p:spTree>
    <p:extLst>
      <p:ext uri="{BB962C8B-B14F-4D97-AF65-F5344CB8AC3E}">
        <p14:creationId xmlns:p14="http://schemas.microsoft.com/office/powerpoint/2010/main" val="1448824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10"/>
          </p:nvPr>
        </p:nvSpPr>
        <p:spPr/>
        <p:txBody>
          <a:bodyPr/>
          <a:lstStyle/>
          <a:p>
            <a:fld id="{938A6106-6350-4B3E-BADA-B46D0738D7B9}" type="datetimeFigureOut">
              <a:rPr lang="es-MX" smtClean="0"/>
              <a:t>28/04/2014</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7B48915A-0161-4DC1-941B-3A0DE4BD55A9}" type="slidenum">
              <a:rPr lang="es-MX" smtClean="0"/>
              <a:t>‹Nº›</a:t>
            </a:fld>
            <a:endParaRPr lang="es-MX"/>
          </a:p>
        </p:txBody>
      </p:sp>
    </p:spTree>
    <p:extLst>
      <p:ext uri="{BB962C8B-B14F-4D97-AF65-F5344CB8AC3E}">
        <p14:creationId xmlns:p14="http://schemas.microsoft.com/office/powerpoint/2010/main" val="11645602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EEB8F011-B077-47DF-ADD9-135035A9EFE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835602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8A6106-6350-4B3E-BADA-B46D0738D7B9}" type="datetimeFigureOut">
              <a:rPr lang="es-MX" smtClean="0"/>
              <a:t>28/04/2014</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48915A-0161-4DC1-941B-3A0DE4BD55A9}" type="slidenum">
              <a:rPr lang="es-MX" smtClean="0"/>
              <a:t>‹Nº›</a:t>
            </a:fld>
            <a:endParaRPr lang="es-MX"/>
          </a:p>
        </p:txBody>
      </p:sp>
    </p:spTree>
    <p:extLst>
      <p:ext uri="{BB962C8B-B14F-4D97-AF65-F5344CB8AC3E}">
        <p14:creationId xmlns:p14="http://schemas.microsoft.com/office/powerpoint/2010/main" val="1864186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90E1F6A-1857-46FF-80D0-E21DC1596FD1}"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178816784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image" Target="../media/image19.jpg"/></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 Id="rId5" Type="http://schemas.openxmlformats.org/officeDocument/2006/relationships/image" Target="../media/image23.jpg"/><Relationship Id="rId4" Type="http://schemas.openxmlformats.org/officeDocument/2006/relationships/image" Target="../media/image22.jpg"/></Relationships>
</file>

<file path=ppt/slides/_rels/slide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 Id="rId5" Type="http://schemas.openxmlformats.org/officeDocument/2006/relationships/image" Target="../media/image27.jpg"/><Relationship Id="rId4" Type="http://schemas.openxmlformats.org/officeDocument/2006/relationships/image" Target="../media/image26.jpg"/></Relationships>
</file>

<file path=ppt/slides/_rels/slide10.xml.rels><?xml version="1.0" encoding="UTF-8" standalone="yes"?>
<Relationships xmlns="http://schemas.openxmlformats.org/package/2006/relationships"><Relationship Id="rId3" Type="http://schemas.openxmlformats.org/officeDocument/2006/relationships/image" Target="../media/image29.jpg"/><Relationship Id="rId7" Type="http://schemas.openxmlformats.org/officeDocument/2006/relationships/image" Target="../media/image33.jpg"/><Relationship Id="rId2" Type="http://schemas.openxmlformats.org/officeDocument/2006/relationships/image" Target="../media/image28.jpg"/><Relationship Id="rId1" Type="http://schemas.openxmlformats.org/officeDocument/2006/relationships/slideLayout" Target="../slideLayouts/slideLayout7.xml"/><Relationship Id="rId6" Type="http://schemas.openxmlformats.org/officeDocument/2006/relationships/image" Target="../media/image32.jpg"/><Relationship Id="rId5" Type="http://schemas.openxmlformats.org/officeDocument/2006/relationships/image" Target="../media/image31.jpg"/><Relationship Id="rId4" Type="http://schemas.openxmlformats.org/officeDocument/2006/relationships/image" Target="../media/image30.jpg"/></Relationships>
</file>

<file path=ppt/slides/_rels/slide11.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 Id="rId4" Type="http://schemas.openxmlformats.org/officeDocument/2006/relationships/image" Target="../media/image38.jpg"/></Relationships>
</file>

<file path=ppt/slides/_rels/slide1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7.xml"/><Relationship Id="rId5" Type="http://schemas.openxmlformats.org/officeDocument/2006/relationships/image" Target="../media/image42.jpg"/><Relationship Id="rId4" Type="http://schemas.openxmlformats.org/officeDocument/2006/relationships/image" Target="../media/image41.jpg"/></Relationships>
</file>

<file path=ppt/slides/_rels/slide14.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7.xml"/><Relationship Id="rId5" Type="http://schemas.openxmlformats.org/officeDocument/2006/relationships/image" Target="../media/image46.jpg"/><Relationship Id="rId4" Type="http://schemas.openxmlformats.org/officeDocument/2006/relationships/image" Target="../media/image45.jpg"/></Relationships>
</file>

<file path=ppt/slides/_rels/slide1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55.jpg"/><Relationship Id="rId13" Type="http://schemas.openxmlformats.org/officeDocument/2006/relationships/image" Target="../media/image60.jpg"/><Relationship Id="rId3" Type="http://schemas.openxmlformats.org/officeDocument/2006/relationships/image" Target="../media/image50.jpg"/><Relationship Id="rId7" Type="http://schemas.openxmlformats.org/officeDocument/2006/relationships/image" Target="../media/image54.jpg"/><Relationship Id="rId12" Type="http://schemas.openxmlformats.org/officeDocument/2006/relationships/image" Target="../media/image59.jpg"/><Relationship Id="rId2" Type="http://schemas.openxmlformats.org/officeDocument/2006/relationships/image" Target="../media/image49.jpg"/><Relationship Id="rId1" Type="http://schemas.openxmlformats.org/officeDocument/2006/relationships/slideLayout" Target="../slideLayouts/slideLayout7.xml"/><Relationship Id="rId6" Type="http://schemas.openxmlformats.org/officeDocument/2006/relationships/image" Target="../media/image53.jpg"/><Relationship Id="rId11" Type="http://schemas.openxmlformats.org/officeDocument/2006/relationships/image" Target="../media/image58.jpg"/><Relationship Id="rId5" Type="http://schemas.openxmlformats.org/officeDocument/2006/relationships/image" Target="../media/image52.jpg"/><Relationship Id="rId10" Type="http://schemas.openxmlformats.org/officeDocument/2006/relationships/image" Target="../media/image57.jpg"/><Relationship Id="rId4" Type="http://schemas.openxmlformats.org/officeDocument/2006/relationships/image" Target="../media/image51.jpg"/><Relationship Id="rId9" Type="http://schemas.openxmlformats.org/officeDocument/2006/relationships/image" Target="../media/image56.jpg"/></Relationships>
</file>

<file path=ppt/slides/_rels/slide17.xml.rels><?xml version="1.0" encoding="UTF-8" standalone="yes"?>
<Relationships xmlns="http://schemas.openxmlformats.org/package/2006/relationships"><Relationship Id="rId3" Type="http://schemas.openxmlformats.org/officeDocument/2006/relationships/image" Target="../media/image62.jpg"/><Relationship Id="rId7" Type="http://schemas.openxmlformats.org/officeDocument/2006/relationships/image" Target="../media/image66.jpg"/><Relationship Id="rId2" Type="http://schemas.openxmlformats.org/officeDocument/2006/relationships/image" Target="../media/image61.jpg"/><Relationship Id="rId1" Type="http://schemas.openxmlformats.org/officeDocument/2006/relationships/slideLayout" Target="../slideLayouts/slideLayout7.xml"/><Relationship Id="rId6" Type="http://schemas.openxmlformats.org/officeDocument/2006/relationships/image" Target="../media/image65.jpg"/><Relationship Id="rId5" Type="http://schemas.openxmlformats.org/officeDocument/2006/relationships/image" Target="../media/image64.jpg"/><Relationship Id="rId4" Type="http://schemas.openxmlformats.org/officeDocument/2006/relationships/image" Target="../media/image63.jpg"/></Relationships>
</file>

<file path=ppt/slides/_rels/slide18.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image" Target="../media/image69.jpg"/><Relationship Id="rId1" Type="http://schemas.openxmlformats.org/officeDocument/2006/relationships/slideLayout" Target="../slideLayouts/slideLayout7.xml"/><Relationship Id="rId6" Type="http://schemas.openxmlformats.org/officeDocument/2006/relationships/image" Target="../media/image73.jpg"/><Relationship Id="rId5" Type="http://schemas.openxmlformats.org/officeDocument/2006/relationships/image" Target="../media/image72.jpg"/><Relationship Id="rId4" Type="http://schemas.openxmlformats.org/officeDocument/2006/relationships/image" Target="../media/image71.jpg"/></Relationships>
</file>

<file path=ppt/slides/_rels/slide20.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5.jpg"/><Relationship Id="rId1" Type="http://schemas.openxmlformats.org/officeDocument/2006/relationships/slideLayout" Target="../slideLayouts/slideLayout7.xml"/><Relationship Id="rId5" Type="http://schemas.openxmlformats.org/officeDocument/2006/relationships/image" Target="../media/image76.jpg"/><Relationship Id="rId4" Type="http://schemas.openxmlformats.org/officeDocument/2006/relationships/image" Target="../media/image75.png"/></Relationships>
</file>

<file path=ppt/slides/_rels/slide21.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jpg"/><Relationship Id="rId1" Type="http://schemas.openxmlformats.org/officeDocument/2006/relationships/slideLayout" Target="../slideLayouts/slideLayout7.xml"/><Relationship Id="rId4" Type="http://schemas.openxmlformats.org/officeDocument/2006/relationships/hyperlink" Target="http://www.heartforafrica.org/"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4000" b="-4000"/>
          </a:stretch>
        </a:blipFill>
        <a:effectLst/>
      </p:bgPr>
    </p:bg>
    <p:spTree>
      <p:nvGrpSpPr>
        <p:cNvPr id="1" name=""/>
        <p:cNvGrpSpPr/>
        <p:nvPr/>
      </p:nvGrpSpPr>
      <p:grpSpPr>
        <a:xfrm>
          <a:off x="0" y="0"/>
          <a:ext cx="0" cy="0"/>
          <a:chOff x="0" y="0"/>
          <a:chExt cx="0" cy="0"/>
        </a:xfrm>
      </p:grpSpPr>
      <p:sp>
        <p:nvSpPr>
          <p:cNvPr id="8" name="Rectángulo 7"/>
          <p:cNvSpPr/>
          <p:nvPr/>
        </p:nvSpPr>
        <p:spPr>
          <a:xfrm>
            <a:off x="0" y="0"/>
            <a:ext cx="12192000" cy="685800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8633" y="6066366"/>
            <a:ext cx="2522297" cy="480075"/>
          </a:xfrm>
          <a:prstGeom prst="rect">
            <a:avLst/>
          </a:prstGeom>
        </p:spPr>
      </p:pic>
      <p:pic>
        <p:nvPicPr>
          <p:cNvPr id="4" name="Imagen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005331" y="529561"/>
            <a:ext cx="3786387" cy="3527318"/>
          </a:xfrm>
          <a:prstGeom prst="rect">
            <a:avLst/>
          </a:prstGeom>
        </p:spPr>
      </p:pic>
    </p:spTree>
    <p:extLst>
      <p:ext uri="{BB962C8B-B14F-4D97-AF65-F5344CB8AC3E}">
        <p14:creationId xmlns:p14="http://schemas.microsoft.com/office/powerpoint/2010/main" val="21348562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sndAc>
          <p:stSnd loop="1">
            <p:snd r:embed="rId2" name="ERHU ( Voices of Africa ).wav"/>
          </p:stSnd>
        </p:sndAc>
      </p:transition>
    </mc:Choice>
    <mc:Fallback xmlns="">
      <p:transition spd="slow">
        <p:fade/>
        <p:sndAc>
          <p:stSnd loop="1">
            <p:snd r:embed="rId7" name="ERHU ( Voices of Africa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par>
                          <p:cTn id="8" fill="hold">
                            <p:stCondLst>
                              <p:cond delay="2000"/>
                            </p:stCondLst>
                            <p:childTnLst>
                              <p:par>
                                <p:cTn id="9" presetID="21"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1)">
                                      <p:cBhvr>
                                        <p:cTn id="11" dur="2000"/>
                                        <p:tgtEl>
                                          <p:spTgt spid="4"/>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244699" y="270457"/>
            <a:ext cx="11771290" cy="1200329"/>
          </a:xfrm>
          <a:prstGeom prst="rect">
            <a:avLst/>
          </a:prstGeom>
          <a:noFill/>
        </p:spPr>
        <p:txBody>
          <a:bodyPr wrap="square" rtlCol="0">
            <a:spAutoFit/>
          </a:bodyPr>
          <a:lstStyle/>
          <a:p>
            <a:pPr algn="ctr"/>
            <a:r>
              <a:rPr lang="es-MX" dirty="0" smtClean="0">
                <a:solidFill>
                  <a:srgbClr val="FFFFCC"/>
                </a:solidFill>
                <a:latin typeface="Tahoma" panose="020B0604030504040204" pitchFamily="34" charset="0"/>
                <a:ea typeface="Tahoma" panose="020B0604030504040204" pitchFamily="34" charset="0"/>
                <a:cs typeface="Tahoma" panose="020B0604030504040204" pitchFamily="34" charset="0"/>
              </a:rPr>
              <a:t>Si tuvieras un negocio próspero, una vida cómoda en una gran ciudad, autos, casas, lujos… ¿dejarías todo eso para ir a vivir a un pequeño país en África, en medio de la pobreza y la enfermedad, solo para ayudar a otros?… Quizá te parezca que sería una locura, pero antes de hacer juicios, te invito a conocer la historia de una mujer admirable.</a:t>
            </a:r>
            <a:endParaRPr lang="es-MX" dirty="0">
              <a:solidFill>
                <a:srgbClr val="FFFFC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4415689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2000"/>
                                        <p:tgtEl>
                                          <p:spTgt spid="3"/>
                                        </p:tgtEl>
                                      </p:cBhvr>
                                    </p:animEffect>
                                  </p:childTnLst>
                                </p:cTn>
                              </p:par>
                            </p:childTnLst>
                          </p:cTn>
                        </p:par>
                        <p:par>
                          <p:cTn id="8" fill="hold">
                            <p:stCondLst>
                              <p:cond delay="2000"/>
                            </p:stCondLst>
                            <p:childTnLst>
                              <p:par>
                                <p:cTn id="9" presetID="47"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ppt_x</p:attrName>
                                        </p:attrNameLst>
                                      </p:cBhvr>
                                      <p:tavLst>
                                        <p:tav tm="0">
                                          <p:val>
                                            <p:strVal val="#ppt_x"/>
                                          </p:val>
                                        </p:tav>
                                        <p:tav tm="100000">
                                          <p:val>
                                            <p:strVal val="#ppt_x"/>
                                          </p:val>
                                        </p:tav>
                                      </p:tavLst>
                                    </p:anim>
                                    <p:anim calcmode="lin" valueType="num">
                                      <p:cBhvr>
                                        <p:cTn id="13" dur="2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2001" cy="6826125"/>
          </a:xfrm>
          <a:prstGeom prst="rect">
            <a:avLst/>
          </a:prstGeom>
        </p:spPr>
      </p:pic>
      <p:sp>
        <p:nvSpPr>
          <p:cNvPr id="2" name="CuadroTexto 1"/>
          <p:cNvSpPr txBox="1"/>
          <p:nvPr/>
        </p:nvSpPr>
        <p:spPr>
          <a:xfrm>
            <a:off x="270457" y="309093"/>
            <a:ext cx="5628068" cy="2585323"/>
          </a:xfrm>
          <a:prstGeom prst="rect">
            <a:avLst/>
          </a:prstGeom>
          <a:noFill/>
        </p:spPr>
        <p:txBody>
          <a:bodyPr wrap="square" rtlCol="0">
            <a:spAutoFit/>
          </a:bodyPr>
          <a:lstStyle/>
          <a:p>
            <a:pPr algn="ctr"/>
            <a:r>
              <a:rPr lang="es-MX" b="1" dirty="0" smtClean="0">
                <a:ln>
                  <a:solidFill>
                    <a:schemeClr val="tx1"/>
                  </a:solidFill>
                </a:ln>
                <a:solidFill>
                  <a:srgbClr val="FFFFCC"/>
                </a:solidFill>
                <a:latin typeface="Tahoma" panose="020B0604030504040204" pitchFamily="34" charset="0"/>
                <a:ea typeface="Tahoma" panose="020B0604030504040204" pitchFamily="34" charset="0"/>
                <a:cs typeface="Tahoma" panose="020B0604030504040204" pitchFamily="34" charset="0"/>
              </a:rPr>
              <a:t>La mañana del 11 de Septiembre del 2001, en el </a:t>
            </a:r>
            <a:r>
              <a:rPr lang="es-MX" b="1" dirty="0" err="1" smtClean="0">
                <a:ln>
                  <a:solidFill>
                    <a:schemeClr val="tx1"/>
                  </a:solidFill>
                </a:ln>
                <a:solidFill>
                  <a:srgbClr val="FFFFCC"/>
                </a:solidFill>
                <a:latin typeface="Tahoma" panose="020B0604030504040204" pitchFamily="34" charset="0"/>
                <a:ea typeface="Tahoma" panose="020B0604030504040204" pitchFamily="34" charset="0"/>
                <a:cs typeface="Tahoma" panose="020B0604030504040204" pitchFamily="34" charset="0"/>
              </a:rPr>
              <a:t>World</a:t>
            </a:r>
            <a:r>
              <a:rPr lang="es-MX" b="1" dirty="0" smtClean="0">
                <a:ln>
                  <a:solidFill>
                    <a:schemeClr val="tx1"/>
                  </a:solidFill>
                </a:ln>
                <a:solidFill>
                  <a:srgbClr val="FFFFCC"/>
                </a:solidFill>
                <a:latin typeface="Tahoma" panose="020B0604030504040204" pitchFamily="34" charset="0"/>
                <a:ea typeface="Tahoma" panose="020B0604030504040204" pitchFamily="34" charset="0"/>
                <a:cs typeface="Tahoma" panose="020B0604030504040204" pitchFamily="34" charset="0"/>
              </a:rPr>
              <a:t> </a:t>
            </a:r>
            <a:r>
              <a:rPr lang="es-MX" b="1" dirty="0" err="1" smtClean="0">
                <a:ln>
                  <a:solidFill>
                    <a:schemeClr val="tx1"/>
                  </a:solidFill>
                </a:ln>
                <a:solidFill>
                  <a:srgbClr val="FFFFCC"/>
                </a:solidFill>
                <a:latin typeface="Tahoma" panose="020B0604030504040204" pitchFamily="34" charset="0"/>
                <a:ea typeface="Tahoma" panose="020B0604030504040204" pitchFamily="34" charset="0"/>
                <a:cs typeface="Tahoma" panose="020B0604030504040204" pitchFamily="34" charset="0"/>
              </a:rPr>
              <a:t>Trade</a:t>
            </a:r>
            <a:r>
              <a:rPr lang="es-MX" b="1" dirty="0" smtClean="0">
                <a:ln>
                  <a:solidFill>
                    <a:schemeClr val="tx1"/>
                  </a:solidFill>
                </a:ln>
                <a:solidFill>
                  <a:srgbClr val="FFFFCC"/>
                </a:solidFill>
                <a:latin typeface="Tahoma" panose="020B0604030504040204" pitchFamily="34" charset="0"/>
                <a:ea typeface="Tahoma" panose="020B0604030504040204" pitchFamily="34" charset="0"/>
                <a:cs typeface="Tahoma" panose="020B0604030504040204" pitchFamily="34" charset="0"/>
              </a:rPr>
              <a:t> Center de Nueva York, es mundialmente memorable. Allí perdieron la vida muchas personas y otras tuvieron que salir huyendo desesperadamente de la zona de peligro. Entre estas últimas, se encontraba Janine Willis Maxwell, una mujer de negocios, fundadora de una de las empresas de marketing de mayor éxito en Canadá. </a:t>
            </a:r>
            <a:endParaRPr lang="es-MX" b="1" dirty="0">
              <a:ln>
                <a:solidFill>
                  <a:schemeClr val="tx1"/>
                </a:solidFill>
              </a:ln>
              <a:solidFill>
                <a:srgbClr val="FFFFC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02886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2000"/>
                                        <p:tgtEl>
                                          <p:spTgt spid="4"/>
                                        </p:tgtEl>
                                      </p:cBhvr>
                                    </p:animEffect>
                                  </p:childTnLst>
                                </p:cTn>
                              </p:par>
                            </p:childTnLst>
                          </p:cTn>
                        </p:par>
                        <p:par>
                          <p:cTn id="8" fill="hold">
                            <p:stCondLst>
                              <p:cond delay="2000"/>
                            </p:stCondLst>
                            <p:childTnLst>
                              <p:par>
                                <p:cTn id="9" presetID="5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Scale>
                                      <p:cBhvr>
                                        <p:cTn id="11" dur="2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2000" decel="50000" fill="hold">
                                          <p:stCondLst>
                                            <p:cond delay="0"/>
                                          </p:stCondLst>
                                        </p:cTn>
                                        <p:tgtEl>
                                          <p:spTgt spid="2"/>
                                        </p:tgtEl>
                                        <p:attrNameLst>
                                          <p:attrName>ppt_x</p:attrName>
                                          <p:attrName>ppt_y</p:attrName>
                                        </p:attrNameLst>
                                      </p:cBhvr>
                                    </p:animMotion>
                                    <p:animEffect transition="in" filter="fade">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76434"/>
          </a:xfrm>
          <a:prstGeom prst="rect">
            <a:avLst/>
          </a:prstGeom>
        </p:spPr>
      </p:pic>
      <p:sp>
        <p:nvSpPr>
          <p:cNvPr id="2" name="CuadroTexto 1"/>
          <p:cNvSpPr txBox="1"/>
          <p:nvPr/>
        </p:nvSpPr>
        <p:spPr>
          <a:xfrm>
            <a:off x="270457" y="244699"/>
            <a:ext cx="11758412" cy="1200329"/>
          </a:xfrm>
          <a:prstGeom prst="rect">
            <a:avLst/>
          </a:prstGeom>
          <a:noFill/>
        </p:spPr>
        <p:txBody>
          <a:bodyPr wrap="square" rtlCol="0">
            <a:spAutoFit/>
          </a:bodyPr>
          <a:lstStyle/>
          <a:p>
            <a:pPr algn="ctr"/>
            <a:r>
              <a:rPr lang="es-MX" b="1" dirty="0" smtClean="0">
                <a:ln>
                  <a:solidFill>
                    <a:schemeClr val="tx1"/>
                  </a:solidFill>
                </a:ln>
                <a:solidFill>
                  <a:srgbClr val="FFFF00"/>
                </a:solidFill>
                <a:latin typeface="Tahoma" panose="020B0604030504040204" pitchFamily="34" charset="0"/>
                <a:ea typeface="Tahoma" panose="020B0604030504040204" pitchFamily="34" charset="0"/>
                <a:cs typeface="Tahoma" panose="020B0604030504040204" pitchFamily="34" charset="0"/>
              </a:rPr>
              <a:t>Ese día fue trascendental en la vida de Janine, presenció como la gente saltaba por las ventanas de los edificios, vio la angustia y el horror en los rostros de todas las personas a su alrededor. “A veces hace falta un suceso estremecedor en nuestra vida para que nos preguntemos qué estamos haciendo con ella”... dice.</a:t>
            </a:r>
            <a:endParaRPr lang="es-MX" b="1" dirty="0">
              <a:ln>
                <a:solidFill>
                  <a:schemeClr val="tx1"/>
                </a:solidFill>
              </a:ln>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975197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2000"/>
                                        <p:tgtEl>
                                          <p:spTgt spid="3"/>
                                        </p:tgtEl>
                                      </p:cBhvr>
                                    </p:animEffect>
                                  </p:childTnLst>
                                </p:cTn>
                              </p:par>
                            </p:childTnLst>
                          </p:cTn>
                        </p:par>
                        <p:par>
                          <p:cTn id="8" fill="hold">
                            <p:stCondLst>
                              <p:cond delay="2000"/>
                            </p:stCondLst>
                            <p:childTnLst>
                              <p:par>
                                <p:cTn id="9" presetID="49" presetClass="entr" presetSubtype="0" decel="10000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ppt_w</p:attrName>
                                        </p:attrNameLst>
                                      </p:cBhvr>
                                      <p:tavLst>
                                        <p:tav tm="0">
                                          <p:val>
                                            <p:fltVal val="0"/>
                                          </p:val>
                                        </p:tav>
                                        <p:tav tm="100000">
                                          <p:val>
                                            <p:strVal val="#ppt_w"/>
                                          </p:val>
                                        </p:tav>
                                      </p:tavLst>
                                    </p:anim>
                                    <p:anim calcmode="lin" valueType="num">
                                      <p:cBhvr>
                                        <p:cTn id="12" dur="2000" fill="hold"/>
                                        <p:tgtEl>
                                          <p:spTgt spid="2"/>
                                        </p:tgtEl>
                                        <p:attrNameLst>
                                          <p:attrName>ppt_h</p:attrName>
                                        </p:attrNameLst>
                                      </p:cBhvr>
                                      <p:tavLst>
                                        <p:tav tm="0">
                                          <p:val>
                                            <p:fltVal val="0"/>
                                          </p:val>
                                        </p:tav>
                                        <p:tav tm="100000">
                                          <p:val>
                                            <p:strVal val="#ppt_h"/>
                                          </p:val>
                                        </p:tav>
                                      </p:tavLst>
                                    </p:anim>
                                    <p:anim calcmode="lin" valueType="num">
                                      <p:cBhvr>
                                        <p:cTn id="13" dur="2000" fill="hold"/>
                                        <p:tgtEl>
                                          <p:spTgt spid="2"/>
                                        </p:tgtEl>
                                        <p:attrNameLst>
                                          <p:attrName>style.rotation</p:attrName>
                                        </p:attrNameLst>
                                      </p:cBhvr>
                                      <p:tavLst>
                                        <p:tav tm="0">
                                          <p:val>
                                            <p:fltVal val="360"/>
                                          </p:val>
                                        </p:tav>
                                        <p:tav tm="100000">
                                          <p:val>
                                            <p:fltVal val="0"/>
                                          </p:val>
                                        </p:tav>
                                      </p:tavLst>
                                    </p:anim>
                                    <p:animEffect transition="in" filter="fade">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515932" y="218941"/>
            <a:ext cx="8448541" cy="1754326"/>
          </a:xfrm>
          <a:prstGeom prst="rect">
            <a:avLst/>
          </a:prstGeom>
          <a:noFill/>
        </p:spPr>
        <p:txBody>
          <a:bodyPr wrap="square" rtlCol="0">
            <a:spAutoFit/>
          </a:bodyPr>
          <a:lstStyle/>
          <a:p>
            <a:pPr algn="ctr"/>
            <a:r>
              <a:rPr lang="es-MX" b="1" dirty="0" smtClean="0">
                <a:ln>
                  <a:solidFill>
                    <a:schemeClr val="tx1"/>
                  </a:solidFill>
                </a:ln>
                <a:solidFill>
                  <a:srgbClr val="FFC000"/>
                </a:solidFill>
                <a:latin typeface="Tahoma" panose="020B0604030504040204" pitchFamily="34" charset="0"/>
                <a:ea typeface="Tahoma" panose="020B0604030504040204" pitchFamily="34" charset="0"/>
                <a:cs typeface="Tahoma" panose="020B0604030504040204" pitchFamily="34" charset="0"/>
              </a:rPr>
              <a:t>“Yo tenía una linda casa, ropa cara, buenos autos, lujos… pero me cuestioné qué estaba haciendo con todo eso, me di cuenta de que todo aquello no era lo que daba sentido a mi existencia. </a:t>
            </a:r>
            <a:r>
              <a:rPr lang="es-MX" b="1" dirty="0">
                <a:ln>
                  <a:solidFill>
                    <a:schemeClr val="tx1"/>
                  </a:solidFill>
                </a:ln>
                <a:solidFill>
                  <a:srgbClr val="FFC000"/>
                </a:solidFill>
                <a:latin typeface="Tahoma" panose="020B0604030504040204" pitchFamily="34" charset="0"/>
                <a:ea typeface="Tahoma" panose="020B0604030504040204" pitchFamily="34" charset="0"/>
                <a:cs typeface="Tahoma" panose="020B0604030504040204" pitchFamily="34" charset="0"/>
              </a:rPr>
              <a:t>S</a:t>
            </a:r>
            <a:r>
              <a:rPr lang="es-MX" b="1" dirty="0" smtClean="0">
                <a:ln>
                  <a:solidFill>
                    <a:schemeClr val="tx1"/>
                  </a:solidFill>
                </a:ln>
                <a:solidFill>
                  <a:srgbClr val="FFC000"/>
                </a:solidFill>
                <a:latin typeface="Tahoma" panose="020B0604030504040204" pitchFamily="34" charset="0"/>
                <a:ea typeface="Tahoma" panose="020B0604030504040204" pitchFamily="34" charset="0"/>
                <a:cs typeface="Tahoma" panose="020B0604030504040204" pitchFamily="34" charset="0"/>
              </a:rPr>
              <a:t>i yo hubiera muerto el 9/11 nada de esto hubiera sido valioso por encima de la pérdida de mi vida. Entonces empecé a buscar un significado para mi vida…”</a:t>
            </a:r>
            <a:endParaRPr lang="es-MX" b="1" dirty="0">
              <a:ln>
                <a:solidFill>
                  <a:schemeClr val="tx1"/>
                </a:solidFill>
              </a:ln>
              <a:solidFill>
                <a:srgbClr val="FFC000"/>
              </a:solidFill>
              <a:latin typeface="Tahoma" panose="020B0604030504040204" pitchFamily="34" charset="0"/>
              <a:ea typeface="Tahoma" panose="020B0604030504040204" pitchFamily="34" charset="0"/>
              <a:cs typeface="Tahoma" panose="020B0604030504040204" pitchFamily="34"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94" y="40536"/>
            <a:ext cx="4082603" cy="4156497"/>
          </a:xfrm>
          <a:prstGeom prst="rect">
            <a:avLst/>
          </a:prstGeom>
          <a:effectLst>
            <a:softEdge rad="635000"/>
          </a:effectLst>
        </p:spPr>
      </p:pic>
      <p:pic>
        <p:nvPicPr>
          <p:cNvPr id="5" name="Imagen 4"/>
          <p:cNvPicPr>
            <a:picLocks noChangeAspect="1"/>
          </p:cNvPicPr>
          <p:nvPr/>
        </p:nvPicPr>
        <p:blipFill>
          <a:blip r:embed="rId4"/>
          <a:stretch>
            <a:fillRect/>
          </a:stretch>
        </p:blipFill>
        <p:spPr>
          <a:xfrm>
            <a:off x="5434885" y="1973267"/>
            <a:ext cx="6677977" cy="4447533"/>
          </a:xfrm>
          <a:prstGeom prst="rect">
            <a:avLst/>
          </a:prstGeom>
          <a:effectLst>
            <a:softEdge rad="635000"/>
          </a:effectLst>
        </p:spPr>
      </p:pic>
      <p:sp>
        <p:nvSpPr>
          <p:cNvPr id="6" name="Rectángulo 5"/>
          <p:cNvSpPr/>
          <p:nvPr/>
        </p:nvSpPr>
        <p:spPr>
          <a:xfrm>
            <a:off x="218941" y="4082234"/>
            <a:ext cx="5215944" cy="2585323"/>
          </a:xfrm>
          <a:prstGeom prst="rect">
            <a:avLst/>
          </a:prstGeom>
        </p:spPr>
        <p:txBody>
          <a:bodyPr wrap="square">
            <a:spAutoFit/>
          </a:bodyPr>
          <a:lstStyle/>
          <a:p>
            <a:pPr algn="ctr"/>
            <a:r>
              <a:rPr lang="es-MX" b="1" dirty="0">
                <a:effectLst>
                  <a:glow rad="139700">
                    <a:schemeClr val="accent4">
                      <a:satMod val="175000"/>
                      <a:alpha val="40000"/>
                    </a:schemeClr>
                  </a:glow>
                </a:effectLst>
                <a:latin typeface="Tahoma" panose="020B0604030504040204" pitchFamily="34" charset="0"/>
                <a:ea typeface="Tahoma" panose="020B0604030504040204" pitchFamily="34" charset="0"/>
                <a:cs typeface="Tahoma" panose="020B0604030504040204" pitchFamily="34" charset="0"/>
              </a:rPr>
              <a:t>“Desde que pisé tierra africana en Zambia, en abril del 2003, quise ir a vivir con la gente que llegué a amar con tanta rapidez”, dice Janine. La familia Maxwell trabajaba incansablemente ayudando a los necesitados y en Febrero del 2006, fundaron Corazón para África, una organización humanitaria, con bases cristianas y sin fines de lucro. </a:t>
            </a:r>
          </a:p>
        </p:txBody>
      </p:sp>
    </p:spTree>
    <p:extLst>
      <p:ext uri="{BB962C8B-B14F-4D97-AF65-F5344CB8AC3E}">
        <p14:creationId xmlns:p14="http://schemas.microsoft.com/office/powerpoint/2010/main" val="3491744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5" presetClass="entr" presetSubtype="10" fill="hold" nodeType="after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Effect transition="in" filter="checkerboard(across)">
                                      <p:cBhvr>
                                        <p:cTn id="11" dur="2000"/>
                                        <p:tgtEl>
                                          <p:spTgt spid="2">
                                            <p:txEl>
                                              <p:pRg st="0" end="0"/>
                                            </p:txEl>
                                          </p:spTgt>
                                        </p:tgtEl>
                                      </p:cBhvr>
                                    </p:animEffect>
                                  </p:childTnLst>
                                </p:cTn>
                              </p:par>
                            </p:childTnLst>
                          </p:cTn>
                        </p:par>
                        <p:par>
                          <p:cTn id="12" fill="hold">
                            <p:stCondLst>
                              <p:cond delay="4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par>
                          <p:cTn id="16" fill="hold">
                            <p:stCondLst>
                              <p:cond delay="6000"/>
                            </p:stCondLst>
                            <p:childTnLst>
                              <p:par>
                                <p:cTn id="17" presetID="5" presetClass="entr" presetSubtype="1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heckerboard(across)">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95421" y="5092505"/>
            <a:ext cx="11695668" cy="1477328"/>
          </a:xfrm>
          <a:prstGeom prst="rect">
            <a:avLst/>
          </a:prstGeom>
          <a:noFill/>
        </p:spPr>
        <p:txBody>
          <a:bodyPr wrap="square" rtlCol="0">
            <a:spAutoFit/>
          </a:bodyPr>
          <a:lstStyle/>
          <a:p>
            <a:pPr algn="ctr"/>
            <a:r>
              <a:rPr lang="es-MX" b="1" dirty="0" smtClean="0">
                <a:ln>
                  <a:solidFill>
                    <a:schemeClr val="tx1"/>
                  </a:solidFill>
                </a:ln>
                <a:solidFill>
                  <a:srgbClr val="FFC000"/>
                </a:solidFill>
                <a:latin typeface="Tahoma" panose="020B0604030504040204" pitchFamily="34" charset="0"/>
                <a:ea typeface="Tahoma" panose="020B0604030504040204" pitchFamily="34" charset="0"/>
                <a:cs typeface="Tahoma" panose="020B0604030504040204" pitchFamily="34" charset="0"/>
              </a:rPr>
              <a:t>Es una ONG que trabaja en pro de la disminución de la pobreza, enseña a ser autosuficientes, fomenta la educación y lleva esperanza a muchos huérfanos. En el 2009, los Maxwell compraron una granja de alrededor de 2.500 acres, a la cual llamaron “Proyecto </a:t>
            </a:r>
            <a:r>
              <a:rPr lang="es-MX" b="1" dirty="0" err="1" smtClean="0">
                <a:ln>
                  <a:solidFill>
                    <a:schemeClr val="tx1"/>
                  </a:solidFill>
                </a:ln>
                <a:solidFill>
                  <a:srgbClr val="FFC000"/>
                </a:solidFill>
                <a:latin typeface="Tahoma" panose="020B0604030504040204" pitchFamily="34" charset="0"/>
                <a:ea typeface="Tahoma" panose="020B0604030504040204" pitchFamily="34" charset="0"/>
                <a:cs typeface="Tahoma" panose="020B0604030504040204" pitchFamily="34" charset="0"/>
              </a:rPr>
              <a:t>Canaan</a:t>
            </a:r>
            <a:r>
              <a:rPr lang="es-MX" b="1" dirty="0" smtClean="0">
                <a:ln>
                  <a:solidFill>
                    <a:schemeClr val="tx1"/>
                  </a:solidFill>
                </a:ln>
                <a:solidFill>
                  <a:srgbClr val="FFC000"/>
                </a:solidFill>
                <a:latin typeface="Tahoma" panose="020B0604030504040204" pitchFamily="34" charset="0"/>
                <a:ea typeface="Tahoma" panose="020B0604030504040204" pitchFamily="34" charset="0"/>
                <a:cs typeface="Tahoma" panose="020B0604030504040204" pitchFamily="34" charset="0"/>
              </a:rPr>
              <a:t>”. Esta finca proporciona trabajo y alimento a mucha gente necesitada y está ubicada en un pequeño reino llamado </a:t>
            </a:r>
            <a:r>
              <a:rPr lang="es-MX" b="1" dirty="0" err="1" smtClean="0">
                <a:ln>
                  <a:solidFill>
                    <a:schemeClr val="tx1"/>
                  </a:solidFill>
                </a:ln>
                <a:solidFill>
                  <a:srgbClr val="FFC000"/>
                </a:solidFill>
                <a:latin typeface="Tahoma" panose="020B0604030504040204" pitchFamily="34" charset="0"/>
                <a:ea typeface="Tahoma" panose="020B0604030504040204" pitchFamily="34" charset="0"/>
                <a:cs typeface="Tahoma" panose="020B0604030504040204" pitchFamily="34" charset="0"/>
              </a:rPr>
              <a:t>Swaziland</a:t>
            </a:r>
            <a:r>
              <a:rPr lang="es-MX" b="1" dirty="0" smtClean="0">
                <a:ln>
                  <a:solidFill>
                    <a:schemeClr val="tx1"/>
                  </a:solidFill>
                </a:ln>
                <a:solidFill>
                  <a:srgbClr val="FFC000"/>
                </a:solidFill>
                <a:latin typeface="Tahoma" panose="020B0604030504040204" pitchFamily="34" charset="0"/>
                <a:ea typeface="Tahoma" panose="020B0604030504040204" pitchFamily="34" charset="0"/>
                <a:cs typeface="Tahoma" panose="020B0604030504040204" pitchFamily="34" charset="0"/>
              </a:rPr>
              <a:t>, en Sudáfrica.</a:t>
            </a:r>
            <a:endParaRPr lang="es-MX" b="1" dirty="0">
              <a:ln>
                <a:solidFill>
                  <a:schemeClr val="tx1"/>
                </a:solidFill>
              </a:ln>
              <a:solidFill>
                <a:srgbClr val="FFC000"/>
              </a:solidFill>
              <a:latin typeface="Tahoma" panose="020B0604030504040204" pitchFamily="34" charset="0"/>
              <a:ea typeface="Tahoma" panose="020B0604030504040204" pitchFamily="34" charset="0"/>
              <a:cs typeface="Tahoma" panose="020B060403050404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306" y="313710"/>
            <a:ext cx="7837345" cy="4646568"/>
          </a:xfrm>
          <a:prstGeom prst="rect">
            <a:avLst/>
          </a:prstGeom>
        </p:spPr>
      </p:pic>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97953" y="313710"/>
            <a:ext cx="3793136" cy="4644656"/>
          </a:xfrm>
          <a:prstGeom prst="rect">
            <a:avLst/>
          </a:prstGeom>
        </p:spPr>
      </p:pic>
    </p:spTree>
    <p:extLst>
      <p:ext uri="{BB962C8B-B14F-4D97-AF65-F5344CB8AC3E}">
        <p14:creationId xmlns:p14="http://schemas.microsoft.com/office/powerpoint/2010/main" val="21205991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2000"/>
                                        <p:tgtEl>
                                          <p:spTgt spid="3"/>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2000"/>
                                        <p:tgtEl>
                                          <p:spTgt spid="5"/>
                                        </p:tgtEl>
                                      </p:cBhvr>
                                    </p:animEffect>
                                  </p:childTnLst>
                                </p:cTn>
                              </p:par>
                            </p:childTnLst>
                          </p:cTn>
                        </p:par>
                        <p:par>
                          <p:cTn id="11" fill="hold">
                            <p:stCondLst>
                              <p:cond delay="2000"/>
                            </p:stCondLst>
                            <p:childTnLst>
                              <p:par>
                                <p:cTn id="12" presetID="2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edge">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3" name="CuadroTexto 2"/>
          <p:cNvSpPr txBox="1"/>
          <p:nvPr/>
        </p:nvSpPr>
        <p:spPr>
          <a:xfrm>
            <a:off x="270456" y="5228823"/>
            <a:ext cx="11668258" cy="923330"/>
          </a:xfrm>
          <a:prstGeom prst="rect">
            <a:avLst/>
          </a:prstGeom>
          <a:noFill/>
        </p:spPr>
        <p:txBody>
          <a:bodyPr wrap="square" rtlCol="0">
            <a:spAutoFit/>
          </a:bodyPr>
          <a:lstStyle/>
          <a:p>
            <a:pPr algn="ctr"/>
            <a:r>
              <a:rPr lang="es-MX" dirty="0">
                <a:solidFill>
                  <a:srgbClr val="FFFF00"/>
                </a:solidFill>
                <a:latin typeface="Tahoma" panose="020B0604030504040204" pitchFamily="34" charset="0"/>
                <a:ea typeface="Tahoma" panose="020B0604030504040204" pitchFamily="34" charset="0"/>
                <a:cs typeface="Tahoma" panose="020B0604030504040204" pitchFamily="34" charset="0"/>
              </a:rPr>
              <a:t>Finalmente, el primer día de Junio de 2012, la familia Maxwell partió rumbo a su destino en </a:t>
            </a:r>
            <a:r>
              <a:rPr lang="es-MX" dirty="0" err="1">
                <a:solidFill>
                  <a:srgbClr val="FFFF00"/>
                </a:solidFill>
                <a:latin typeface="Tahoma" panose="020B0604030504040204" pitchFamily="34" charset="0"/>
                <a:ea typeface="Tahoma" panose="020B0604030504040204" pitchFamily="34" charset="0"/>
                <a:cs typeface="Tahoma" panose="020B0604030504040204" pitchFamily="34" charset="0"/>
              </a:rPr>
              <a:t>Swaziland</a:t>
            </a:r>
            <a:r>
              <a:rPr lang="es-MX" dirty="0">
                <a:solidFill>
                  <a:srgbClr val="FFFF00"/>
                </a:solidFill>
                <a:latin typeface="Tahoma" panose="020B0604030504040204" pitchFamily="34" charset="0"/>
                <a:ea typeface="Tahoma" panose="020B0604030504040204" pitchFamily="34" charset="0"/>
                <a:cs typeface="Tahoma" panose="020B0604030504040204" pitchFamily="34" charset="0"/>
              </a:rPr>
              <a:t>, un país del tamaño de Murcia, en donde el 46% de la población está infectado de SIDA y por esta causa existen alrededor de 200.000 huérfanos y 15.000 hogares encabezados por huérfanos. </a:t>
            </a: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456" y="772453"/>
            <a:ext cx="6014433" cy="4019205"/>
          </a:xfrm>
          <a:prstGeom prst="rect">
            <a:avLst/>
          </a:prstGeom>
        </p:spPr>
      </p:pic>
      <p:pic>
        <p:nvPicPr>
          <p:cNvPr id="8" name="Imagen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39436" y="1324722"/>
            <a:ext cx="5499278" cy="3466936"/>
          </a:xfrm>
          <a:prstGeom prst="rect">
            <a:avLst/>
          </a:prstGeom>
        </p:spPr>
      </p:pic>
    </p:spTree>
    <p:extLst>
      <p:ext uri="{BB962C8B-B14F-4D97-AF65-F5344CB8AC3E}">
        <p14:creationId xmlns:p14="http://schemas.microsoft.com/office/powerpoint/2010/main" val="37438468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20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2000"/>
                                        <p:tgtEl>
                                          <p:spTgt spid="8"/>
                                        </p:tgtEl>
                                      </p:cBhvr>
                                    </p:animEffect>
                                  </p:childTnLst>
                                </p:cTn>
                              </p:par>
                            </p:childTnLst>
                          </p:cTn>
                        </p:par>
                        <p:par>
                          <p:cTn id="11" fill="hold">
                            <p:stCondLst>
                              <p:cond delay="2000"/>
                            </p:stCondLst>
                            <p:childTnLst>
                              <p:par>
                                <p:cTn id="12" presetID="17" presetClass="entr" presetSubtype="1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60607" y="128788"/>
            <a:ext cx="11603865" cy="1477328"/>
          </a:xfrm>
          <a:prstGeom prst="rect">
            <a:avLst/>
          </a:prstGeom>
          <a:noFill/>
        </p:spPr>
        <p:txBody>
          <a:bodyPr wrap="square" rtlCol="0">
            <a:spAutoFit/>
          </a:bodyPr>
          <a:lstStyle/>
          <a:p>
            <a:pPr algn="ctr"/>
            <a:r>
              <a:rPr lang="es-MX" b="1" dirty="0" smtClean="0">
                <a:ln>
                  <a:solidFill>
                    <a:schemeClr val="tx1"/>
                  </a:solidFill>
                </a:ln>
                <a:solidFill>
                  <a:srgbClr val="FFCCFF"/>
                </a:solidFill>
                <a:latin typeface="Tahoma" panose="020B0604030504040204" pitchFamily="34" charset="0"/>
                <a:ea typeface="Tahoma" panose="020B0604030504040204" pitchFamily="34" charset="0"/>
                <a:cs typeface="Tahoma" panose="020B0604030504040204" pitchFamily="34" charset="0"/>
              </a:rPr>
              <a:t>No fue fácil para Janine empezar una vida tan diferente a la que estaba acostumbrada. A ella le gustaban las comodidades y las cosas bonitas dice, y en </a:t>
            </a:r>
            <a:r>
              <a:rPr lang="es-MX" b="1" dirty="0" err="1" smtClean="0">
                <a:ln>
                  <a:solidFill>
                    <a:schemeClr val="tx1"/>
                  </a:solidFill>
                </a:ln>
                <a:solidFill>
                  <a:srgbClr val="FFCCFF"/>
                </a:solidFill>
                <a:latin typeface="Tahoma" panose="020B0604030504040204" pitchFamily="34" charset="0"/>
                <a:ea typeface="Tahoma" panose="020B0604030504040204" pitchFamily="34" charset="0"/>
                <a:cs typeface="Tahoma" panose="020B0604030504040204" pitchFamily="34" charset="0"/>
              </a:rPr>
              <a:t>Swaziland</a:t>
            </a:r>
            <a:r>
              <a:rPr lang="es-MX" b="1" dirty="0" smtClean="0">
                <a:ln>
                  <a:solidFill>
                    <a:schemeClr val="tx1"/>
                  </a:solidFill>
                </a:ln>
                <a:solidFill>
                  <a:srgbClr val="FFCCFF"/>
                </a:solidFill>
                <a:latin typeface="Tahoma" panose="020B0604030504040204" pitchFamily="34" charset="0"/>
                <a:ea typeface="Tahoma" panose="020B0604030504040204" pitchFamily="34" charset="0"/>
                <a:cs typeface="Tahoma" panose="020B0604030504040204" pitchFamily="34" charset="0"/>
              </a:rPr>
              <a:t>, al principio, se carecía de lo elemental, ¡era terrible! A veces dudaba, pero sabía que esa misión era un llamado de Dios, tuvo que enfrentar muchas situaciones adversas, pero ver que podía ayudar a tener una vida digna a esos niños y mujeres, lo compensaba todo.</a:t>
            </a:r>
            <a:endParaRPr lang="es-MX" b="1" dirty="0">
              <a:ln>
                <a:solidFill>
                  <a:schemeClr val="tx1"/>
                </a:solidFill>
              </a:ln>
              <a:solidFill>
                <a:srgbClr val="FFCCFF"/>
              </a:solidFill>
              <a:latin typeface="Tahoma" panose="020B0604030504040204" pitchFamily="34" charset="0"/>
              <a:ea typeface="Tahoma" panose="020B0604030504040204" pitchFamily="34" charset="0"/>
              <a:cs typeface="Tahoma" panose="020B0604030504040204" pitchFamily="34" charset="0"/>
            </a:endParaRPr>
          </a:p>
        </p:txBody>
      </p:sp>
      <p:sp>
        <p:nvSpPr>
          <p:cNvPr id="3" name="CuadroTexto 2"/>
          <p:cNvSpPr txBox="1"/>
          <p:nvPr/>
        </p:nvSpPr>
        <p:spPr>
          <a:xfrm>
            <a:off x="360606" y="5962918"/>
            <a:ext cx="11603865" cy="646331"/>
          </a:xfrm>
          <a:prstGeom prst="rect">
            <a:avLst/>
          </a:prstGeom>
          <a:noFill/>
        </p:spPr>
        <p:txBody>
          <a:bodyPr wrap="square" rtlCol="0">
            <a:spAutoFit/>
          </a:bodyPr>
          <a:lstStyle/>
          <a:p>
            <a:pPr algn="ctr"/>
            <a:r>
              <a:rPr lang="es-MX" b="1" dirty="0" smtClean="0">
                <a:ln>
                  <a:solidFill>
                    <a:schemeClr val="tx1"/>
                  </a:solidFill>
                </a:ln>
                <a:solidFill>
                  <a:srgbClr val="00B0F0"/>
                </a:solidFill>
                <a:latin typeface="Tahoma" panose="020B0604030504040204" pitchFamily="34" charset="0"/>
                <a:ea typeface="Tahoma" panose="020B0604030504040204" pitchFamily="34" charset="0"/>
                <a:cs typeface="Tahoma" panose="020B0604030504040204" pitchFamily="34" charset="0"/>
              </a:rPr>
              <a:t>“</a:t>
            </a:r>
            <a:r>
              <a:rPr lang="es-MX" b="1" dirty="0">
                <a:ln>
                  <a:solidFill>
                    <a:schemeClr val="tx1"/>
                  </a:solidFill>
                </a:ln>
                <a:solidFill>
                  <a:srgbClr val="00B0F0"/>
                </a:solidFill>
                <a:latin typeface="Tahoma" panose="020B0604030504040204" pitchFamily="34" charset="0"/>
                <a:ea typeface="Tahoma" panose="020B0604030504040204" pitchFamily="34" charset="0"/>
                <a:cs typeface="Tahoma" panose="020B0604030504040204" pitchFamily="34" charset="0"/>
              </a:rPr>
              <a:t>Y todo el que por mi causa haya dejado casas, hermanos, hermanas, padre, madre, hijos o terrenos, recibirá cien veces más y heredará la vida eterna.” (Mateo 19:29)</a:t>
            </a: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78083" y="1932604"/>
            <a:ext cx="3528814" cy="3825693"/>
          </a:xfrm>
          <a:prstGeom prst="rect">
            <a:avLst/>
          </a:prstGeom>
          <a:ln>
            <a:noFill/>
          </a:ln>
          <a:effectLst>
            <a:outerShdw blurRad="292100" dist="139700" dir="2700000" algn="tl" rotWithShape="0">
              <a:srgbClr val="333333">
                <a:alpha val="65000"/>
              </a:srgbClr>
            </a:outerShdw>
          </a:effectLst>
        </p:spPr>
      </p:pic>
      <p:pic>
        <p:nvPicPr>
          <p:cNvPr id="6" name="Imagen 5"/>
          <p:cNvPicPr>
            <a:picLocks noChangeAspect="1"/>
          </p:cNvPicPr>
          <p:nvPr/>
        </p:nvPicPr>
        <p:blipFill rotWithShape="1">
          <a:blip r:embed="rId4">
            <a:extLst>
              <a:ext uri="{28A0092B-C50C-407E-A947-70E740481C1C}">
                <a14:useLocalDpi xmlns:a14="http://schemas.microsoft.com/office/drawing/2010/main" val="0"/>
              </a:ext>
            </a:extLst>
          </a:blip>
          <a:srcRect t="11831" r="9770" b="17183"/>
          <a:stretch/>
        </p:blipFill>
        <p:spPr>
          <a:xfrm>
            <a:off x="360606" y="1927970"/>
            <a:ext cx="3631843" cy="3809688"/>
          </a:xfrm>
          <a:prstGeom prst="rect">
            <a:avLst/>
          </a:prstGeom>
          <a:ln>
            <a:noFill/>
          </a:ln>
          <a:effectLst>
            <a:outerShdw blurRad="292100" dist="139700" dir="2700000" algn="tl" rotWithShape="0">
              <a:srgbClr val="333333">
                <a:alpha val="65000"/>
              </a:srgbClr>
            </a:outerShdw>
          </a:effectLst>
        </p:spPr>
      </p:pic>
      <p:pic>
        <p:nvPicPr>
          <p:cNvPr id="7" name="Imagen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24486" y="1960102"/>
            <a:ext cx="3922500" cy="3798195"/>
          </a:xfrm>
          <a:prstGeom prst="rect">
            <a:avLst/>
          </a:prstGeom>
        </p:spPr>
      </p:pic>
    </p:spTree>
    <p:extLst>
      <p:ext uri="{BB962C8B-B14F-4D97-AF65-F5344CB8AC3E}">
        <p14:creationId xmlns:p14="http://schemas.microsoft.com/office/powerpoint/2010/main" val="6160853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21"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8)">
                                      <p:cBhvr>
                                        <p:cTn id="12" dur="2000"/>
                                        <p:tgtEl>
                                          <p:spTgt spid="6"/>
                                        </p:tgtEl>
                                      </p:cBhvr>
                                    </p:animEffect>
                                  </p:childTnLst>
                                </p:cTn>
                              </p:par>
                              <p:par>
                                <p:cTn id="13" presetID="21"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8)">
                                      <p:cBhvr>
                                        <p:cTn id="15" dur="2000"/>
                                        <p:tgtEl>
                                          <p:spTgt spid="7"/>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2000"/>
                                        <p:tgtEl>
                                          <p:spTgt spid="4"/>
                                        </p:tgtEl>
                                      </p:cBhvr>
                                    </p:animEffect>
                                  </p:childTnLst>
                                </p:cTn>
                              </p:par>
                            </p:childTnLst>
                          </p:cTn>
                        </p:par>
                        <p:par>
                          <p:cTn id="19" fill="hold">
                            <p:stCondLst>
                              <p:cond delay="4000"/>
                            </p:stCondLst>
                            <p:childTnLst>
                              <p:par>
                                <p:cTn id="20" presetID="55"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2000" fill="hold"/>
                                        <p:tgtEl>
                                          <p:spTgt spid="3"/>
                                        </p:tgtEl>
                                        <p:attrNameLst>
                                          <p:attrName>ppt_w</p:attrName>
                                        </p:attrNameLst>
                                      </p:cBhvr>
                                      <p:tavLst>
                                        <p:tav tm="0">
                                          <p:val>
                                            <p:strVal val="#ppt_w*0.70"/>
                                          </p:val>
                                        </p:tav>
                                        <p:tav tm="100000">
                                          <p:val>
                                            <p:strVal val="#ppt_w"/>
                                          </p:val>
                                        </p:tav>
                                      </p:tavLst>
                                    </p:anim>
                                    <p:anim calcmode="lin" valueType="num">
                                      <p:cBhvr>
                                        <p:cTn id="23" dur="2000" fill="hold"/>
                                        <p:tgtEl>
                                          <p:spTgt spid="3"/>
                                        </p:tgtEl>
                                        <p:attrNameLst>
                                          <p:attrName>ppt_h</p:attrName>
                                        </p:attrNameLst>
                                      </p:cBhvr>
                                      <p:tavLst>
                                        <p:tav tm="0">
                                          <p:val>
                                            <p:strVal val="#ppt_h"/>
                                          </p:val>
                                        </p:tav>
                                        <p:tav tm="100000">
                                          <p:val>
                                            <p:strVal val="#ppt_h"/>
                                          </p:val>
                                        </p:tav>
                                      </p:tavLst>
                                    </p:anim>
                                    <p:animEffect transition="in" filter="fade">
                                      <p:cBhvr>
                                        <p:cTn id="2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18941" y="347731"/>
            <a:ext cx="11706895" cy="3139321"/>
          </a:xfrm>
          <a:prstGeom prst="rect">
            <a:avLst/>
          </a:prstGeom>
          <a:noFill/>
        </p:spPr>
        <p:txBody>
          <a:bodyPr wrap="square" rtlCol="0">
            <a:spAutoFit/>
          </a:bodyPr>
          <a:lstStyle/>
          <a:p>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Algunos de los proyectos que son llevados a cabo por Corazón para África son:</a:t>
            </a:r>
          </a:p>
          <a:p>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El “Proyecto </a:t>
            </a:r>
            <a:r>
              <a:rPr lang="es-MX" dirty="0" err="1"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Canaan</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s-MX" dirty="0" err="1"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Children</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que proporciona refugio seguro para niños huérfanos a causa del SIDA. </a:t>
            </a:r>
          </a:p>
          <a:p>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El hogar para bebés “EL </a:t>
            </a:r>
            <a:r>
              <a:rPr lang="es-MX" dirty="0" err="1"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Roi</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y “</a:t>
            </a:r>
            <a:r>
              <a:rPr lang="es-MX" dirty="0" err="1"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Labakhetsiwe</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s-MX" dirty="0" err="1"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Toddler</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Home”, para niños pequeños. </a:t>
            </a:r>
          </a:p>
          <a:p>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En el 2013 se construyó  “</a:t>
            </a:r>
            <a:r>
              <a:rPr lang="es-MX" dirty="0" err="1"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Sisekelo</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s-MX" dirty="0" err="1"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Preschool</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en donde se imparte enseñanza oficial a los niños en edad preescolar. </a:t>
            </a:r>
          </a:p>
          <a:p>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La </a:t>
            </a:r>
            <a:r>
              <a:rPr lang="es-MX" dirty="0" err="1"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Sicalo</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s-MX" dirty="0" err="1"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Lesisha</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a:t>
            </a:r>
            <a:r>
              <a:rPr lang="es-MX" dirty="0" err="1"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Kibbutz</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en donde se les proporciona vivienda segura a mujeres sin recursos.</a:t>
            </a:r>
          </a:p>
          <a:p>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El Centro Médico de “El </a:t>
            </a:r>
            <a:r>
              <a:rPr lang="es-MX" dirty="0" err="1"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Rofi</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se completará en el verano del 2014 y proporcionará a los niños y a la comunidad local, atención médica de calidad.</a:t>
            </a:r>
          </a:p>
          <a:p>
            <a:r>
              <a:rPr lang="es-MX" dirty="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E</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l </a:t>
            </a:r>
            <a:r>
              <a:rPr lang="es-MX" dirty="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Centro de Artesanos </a:t>
            </a:r>
            <a:r>
              <a:rPr lang="es-MX" dirty="0" err="1">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Khutsala</a:t>
            </a:r>
            <a:r>
              <a:rPr lang="es-MX" dirty="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en donde se entrena y proporciona empleo a mujeres haciendo joyas artesanales y costura, para que puedan mantener a sus familias</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t>
            </a:r>
          </a:p>
          <a:p>
            <a:r>
              <a:rPr lang="es-MX" dirty="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La Canaán Proyecto de Granja, </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con ganadería </a:t>
            </a:r>
            <a:r>
              <a:rPr lang="es-MX" dirty="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lechera, </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cría </a:t>
            </a:r>
            <a:r>
              <a:rPr lang="es-MX" dirty="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de pollos y cabras, </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café </a:t>
            </a:r>
            <a:r>
              <a:rPr lang="es-MX" dirty="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y </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producción </a:t>
            </a:r>
            <a:r>
              <a:rPr lang="es-MX" dirty="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de </a:t>
            </a:r>
            <a:r>
              <a:rPr lang="es-MX" dirty="0" smtClean="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frutas.</a:t>
            </a:r>
            <a:endParaRPr lang="es-MX" dirty="0">
              <a:solidFill>
                <a:srgbClr val="FFFF00"/>
              </a:solidFill>
              <a:effectLst>
                <a:outerShdw blurRad="50800" dist="38100" algn="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196" y="3747452"/>
            <a:ext cx="4147873" cy="2846832"/>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5457" y="3747452"/>
            <a:ext cx="3121152" cy="2846832"/>
          </a:xfrm>
          <a:prstGeom prst="rect">
            <a:avLst/>
          </a:prstGeom>
        </p:spPr>
      </p:pic>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26997" y="3747452"/>
            <a:ext cx="3779520" cy="2834640"/>
          </a:xfrm>
          <a:prstGeom prst="rect">
            <a:avLst/>
          </a:prstGeom>
        </p:spPr>
      </p:pic>
    </p:spTree>
    <p:extLst>
      <p:ext uri="{BB962C8B-B14F-4D97-AF65-F5344CB8AC3E}">
        <p14:creationId xmlns:p14="http://schemas.microsoft.com/office/powerpoint/2010/main" val="42658027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par>
                                <p:cTn id="12" presetID="8"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amond(out)">
                                      <p:cBhvr>
                                        <p:cTn id="14" dur="2000"/>
                                        <p:tgtEl>
                                          <p:spTgt spid="3"/>
                                        </p:tgtEl>
                                      </p:cBhvr>
                                    </p:animEffect>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2000"/>
                                        <p:tgtEl>
                                          <p:spTgt spid="4"/>
                                        </p:tgtEl>
                                      </p:cBhvr>
                                    </p:animEffect>
                                  </p:childTnLst>
                                </p:cTn>
                              </p:par>
                              <p:par>
                                <p:cTn id="18" presetID="8"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diamond(in)">
                                      <p:cBhvr>
                                        <p:cTn id="20" dur="2000"/>
                                        <p:tgtEl>
                                          <p:spTgt spid="5"/>
                                        </p:tgtEl>
                                      </p:cBhvr>
                                    </p:animEffect>
                                  </p:childTnLst>
                                </p:cTn>
                              </p:par>
                              <p:par>
                                <p:cTn id="21" presetID="8" presetClass="entr" presetSubtype="3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diamond(out)">
                                      <p:cBhvr>
                                        <p:cTn id="2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09093" y="193184"/>
            <a:ext cx="11655380" cy="923330"/>
          </a:xfrm>
          <a:prstGeom prst="rect">
            <a:avLst/>
          </a:prstGeom>
          <a:noFill/>
        </p:spPr>
        <p:txBody>
          <a:bodyPr wrap="square" rtlCol="0">
            <a:spAutoFit/>
          </a:bodyPr>
          <a:lstStyle/>
          <a:p>
            <a:r>
              <a:rPr lang="es-MX" dirty="0" smtClean="0">
                <a:solidFill>
                  <a:srgbClr val="FFFF00"/>
                </a:solidFill>
                <a:latin typeface="Tahoma" panose="020B0604030504040204" pitchFamily="34" charset="0"/>
                <a:ea typeface="Tahoma" panose="020B0604030504040204" pitchFamily="34" charset="0"/>
                <a:cs typeface="Tahoma" panose="020B0604030504040204" pitchFamily="34" charset="0"/>
              </a:rPr>
              <a:t>Hay mujeres enfermas de tuberculosis resistente a los medicamentos o SIDA (o ambos), abandonadas, viudas o madres solteras, víctimas de violación o que han tenido que ofrecer sus cuerpos para poder dar de comer a su familia, entre las cuales se cuentan niñas hasta de 12 y 13 años, con bebés a los que no pueden mantener. </a:t>
            </a:r>
            <a:endParaRPr lang="es-MX"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sp>
        <p:nvSpPr>
          <p:cNvPr id="3" name="CuadroTexto 2"/>
          <p:cNvSpPr txBox="1"/>
          <p:nvPr/>
        </p:nvSpPr>
        <p:spPr>
          <a:xfrm>
            <a:off x="437881" y="6110444"/>
            <a:ext cx="11436439" cy="646331"/>
          </a:xfrm>
          <a:prstGeom prst="rect">
            <a:avLst/>
          </a:prstGeom>
          <a:noFill/>
        </p:spPr>
        <p:txBody>
          <a:bodyPr wrap="square" rtlCol="0">
            <a:spAutoFit/>
          </a:bodyPr>
          <a:lstStyle/>
          <a:p>
            <a:pPr algn="ctr"/>
            <a:r>
              <a:rPr lang="es-MX" b="1" dirty="0" smtClean="0">
                <a:ln>
                  <a:solidFill>
                    <a:schemeClr val="tx1"/>
                  </a:solidFill>
                </a:ln>
                <a:solidFill>
                  <a:srgbClr val="FFFFCC"/>
                </a:solidFill>
                <a:latin typeface="Tahoma" panose="020B0604030504040204" pitchFamily="34" charset="0"/>
                <a:ea typeface="Tahoma" panose="020B0604030504040204" pitchFamily="34" charset="0"/>
                <a:cs typeface="Tahoma" panose="020B0604030504040204" pitchFamily="34" charset="0"/>
              </a:rPr>
              <a:t>“La religión pura y sin mancha delante de Dios nuestro Padre es ésta: atender a los huérfanos y a las viudas en sus aflicciones, y conservarse limpio de la corrupción del mundo.” (Santiago 1:27)</a:t>
            </a:r>
            <a:endParaRPr lang="es-MX" b="1" dirty="0">
              <a:ln>
                <a:solidFill>
                  <a:schemeClr val="tx1"/>
                </a:solidFill>
              </a:ln>
              <a:solidFill>
                <a:srgbClr val="FFFFCC"/>
              </a:solidFill>
              <a:latin typeface="Tahoma" panose="020B0604030504040204" pitchFamily="34" charset="0"/>
              <a:ea typeface="Tahoma" panose="020B0604030504040204" pitchFamily="34" charset="0"/>
              <a:cs typeface="Tahoma" panose="020B0604030504040204" pitchFamily="34"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4498" y="1302393"/>
            <a:ext cx="3027351" cy="2276938"/>
          </a:xfrm>
          <a:prstGeom prst="rect">
            <a:avLst/>
          </a:prstGeom>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21763" y="3803886"/>
            <a:ext cx="3181957" cy="2107756"/>
          </a:xfrm>
          <a:prstGeom prst="rect">
            <a:avLst/>
          </a:prstGeom>
        </p:spPr>
      </p:pic>
      <p:pic>
        <p:nvPicPr>
          <p:cNvPr id="7" name="Imagen 6"/>
          <p:cNvPicPr>
            <a:picLocks noChangeAspect="1"/>
          </p:cNvPicPr>
          <p:nvPr/>
        </p:nvPicPr>
        <p:blipFill rotWithShape="1">
          <a:blip r:embed="rId5">
            <a:extLst>
              <a:ext uri="{28A0092B-C50C-407E-A947-70E740481C1C}">
                <a14:useLocalDpi xmlns:a14="http://schemas.microsoft.com/office/drawing/2010/main" val="0"/>
              </a:ext>
            </a:extLst>
          </a:blip>
          <a:srcRect t="11170"/>
          <a:stretch/>
        </p:blipFill>
        <p:spPr>
          <a:xfrm>
            <a:off x="8021822" y="1282693"/>
            <a:ext cx="3279648" cy="2182284"/>
          </a:xfrm>
          <a:prstGeom prst="rect">
            <a:avLst/>
          </a:prstGeom>
        </p:spPr>
      </p:pic>
      <p:pic>
        <p:nvPicPr>
          <p:cNvPr id="8" name="Imagen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9093" y="1516950"/>
            <a:ext cx="3443329" cy="4563539"/>
          </a:xfrm>
          <a:prstGeom prst="rect">
            <a:avLst/>
          </a:prstGeom>
        </p:spPr>
      </p:pic>
      <p:pic>
        <p:nvPicPr>
          <p:cNvPr id="9" name="Imagen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46994" y="3625688"/>
            <a:ext cx="3255264" cy="2438400"/>
          </a:xfrm>
          <a:prstGeom prst="rect">
            <a:avLst/>
          </a:prstGeom>
        </p:spPr>
      </p:pic>
    </p:spTree>
    <p:extLst>
      <p:ext uri="{BB962C8B-B14F-4D97-AF65-F5344CB8AC3E}">
        <p14:creationId xmlns:p14="http://schemas.microsoft.com/office/powerpoint/2010/main" val="25018161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childTnLst>
                                </p:cTn>
                              </p:par>
                              <p:par>
                                <p:cTn id="15" presetID="10"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0"/>
                                        <p:tgtEl>
                                          <p:spTgt spid="7"/>
                                        </p:tgtEl>
                                      </p:cBhvr>
                                    </p:animEffect>
                                  </p:childTnLst>
                                </p:cTn>
                              </p:par>
                              <p:par>
                                <p:cTn id="18" presetID="10" presetClass="entr" presetSubtype="0"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2000"/>
                                        <p:tgtEl>
                                          <p:spTgt spid="6"/>
                                        </p:tgtEl>
                                      </p:cBhvr>
                                    </p:animEffect>
                                  </p:childTnLst>
                                </p:cTn>
                              </p:par>
                              <p:par>
                                <p:cTn id="21" presetID="10" presetClass="entr" presetSubtype="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childTnLst>
                                </p:cTn>
                              </p:par>
                            </p:childTnLst>
                          </p:cTn>
                        </p:par>
                        <p:par>
                          <p:cTn id="24" fill="hold">
                            <p:stCondLst>
                              <p:cond delay="4000"/>
                            </p:stCondLst>
                            <p:childTnLst>
                              <p:par>
                                <p:cTn id="25" presetID="55" presetClass="entr" presetSubtype="0" fill="hold" grpId="0"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2000" fill="hold"/>
                                        <p:tgtEl>
                                          <p:spTgt spid="3"/>
                                        </p:tgtEl>
                                        <p:attrNameLst>
                                          <p:attrName>ppt_w</p:attrName>
                                        </p:attrNameLst>
                                      </p:cBhvr>
                                      <p:tavLst>
                                        <p:tav tm="0">
                                          <p:val>
                                            <p:strVal val="#ppt_w*0.70"/>
                                          </p:val>
                                        </p:tav>
                                        <p:tav tm="100000">
                                          <p:val>
                                            <p:strVal val="#ppt_w"/>
                                          </p:val>
                                        </p:tav>
                                      </p:tavLst>
                                    </p:anim>
                                    <p:anim calcmode="lin" valueType="num">
                                      <p:cBhvr>
                                        <p:cTn id="28" dur="2000" fill="hold"/>
                                        <p:tgtEl>
                                          <p:spTgt spid="3"/>
                                        </p:tgtEl>
                                        <p:attrNameLst>
                                          <p:attrName>ppt_h</p:attrName>
                                        </p:attrNameLst>
                                      </p:cBhvr>
                                      <p:tavLst>
                                        <p:tav tm="0">
                                          <p:val>
                                            <p:strVal val="#ppt_h"/>
                                          </p:val>
                                        </p:tav>
                                        <p:tav tm="100000">
                                          <p:val>
                                            <p:strVal val="#ppt_h"/>
                                          </p:val>
                                        </p:tav>
                                      </p:tavLst>
                                    </p:anim>
                                    <p:animEffect transition="in" filter="fade">
                                      <p:cBhvr>
                                        <p:cTn id="2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44700" y="5177308"/>
            <a:ext cx="11668258" cy="1477328"/>
          </a:xfrm>
          <a:prstGeom prst="rect">
            <a:avLst/>
          </a:prstGeom>
          <a:noFill/>
        </p:spPr>
        <p:txBody>
          <a:bodyPr wrap="square" rtlCol="0">
            <a:spAutoFit/>
          </a:bodyPr>
          <a:lstStyle/>
          <a:p>
            <a:pPr algn="ctr"/>
            <a:r>
              <a:rPr lang="es-MX" dirty="0" smtClean="0">
                <a:solidFill>
                  <a:schemeClr val="accent6">
                    <a:lumMod val="20000"/>
                    <a:lumOff val="80000"/>
                  </a:schemeClr>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En el primer año en </a:t>
            </a:r>
            <a:r>
              <a:rPr lang="es-MX" dirty="0" err="1" smtClean="0">
                <a:solidFill>
                  <a:schemeClr val="accent6">
                    <a:lumMod val="20000"/>
                    <a:lumOff val="80000"/>
                  </a:schemeClr>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Swaziland</a:t>
            </a:r>
            <a:r>
              <a:rPr lang="es-MX" dirty="0" smtClean="0">
                <a:solidFill>
                  <a:schemeClr val="accent6">
                    <a:lumMod val="20000"/>
                    <a:lumOff val="80000"/>
                  </a:schemeClr>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 Janine se convirtió en madre de 27 niños, en la actualidad ya son 52, mismos que sin Corazón para África, podrían estar muertos. Cada bebé rescatado tiene, a su corta edad, una terrible historia tras de sí, en donde la ignorancia y la pobreza, son las protagonistas principales. Entre los bebés rescatados por Janine Maxwell está una niña cuya historia es estremecedora: </a:t>
            </a:r>
          </a:p>
          <a:p>
            <a:pPr algn="ctr"/>
            <a:r>
              <a:rPr lang="es-MX" dirty="0" smtClean="0">
                <a:solidFill>
                  <a:schemeClr val="accent6">
                    <a:lumMod val="20000"/>
                    <a:lumOff val="80000"/>
                  </a:schemeClr>
                </a:solidFill>
                <a:effectLst>
                  <a:outerShdw blurRad="50800" dist="38100" dir="8100000" algn="tr"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(advertencia: algunas imágenes son muy crudas, pero así es la realidad)</a:t>
            </a: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304" y="231819"/>
            <a:ext cx="10870757" cy="4832551"/>
          </a:xfrm>
          <a:prstGeom prst="rect">
            <a:avLst/>
          </a:prstGeom>
        </p:spPr>
      </p:pic>
    </p:spTree>
    <p:extLst>
      <p:ext uri="{BB962C8B-B14F-4D97-AF65-F5344CB8AC3E}">
        <p14:creationId xmlns:p14="http://schemas.microsoft.com/office/powerpoint/2010/main" val="35503677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2000"/>
                                        <p:tgtEl>
                                          <p:spTgt spid="6"/>
                                        </p:tgtEl>
                                      </p:cBhvr>
                                    </p:animEffect>
                                  </p:childTnLst>
                                </p:cTn>
                              </p:par>
                            </p:childTnLst>
                          </p:cTn>
                        </p:par>
                        <p:par>
                          <p:cTn id="8" fill="hold">
                            <p:stCondLst>
                              <p:cond delay="2000"/>
                            </p:stCondLst>
                            <p:childTnLst>
                              <p:par>
                                <p:cTn id="9" presetID="22"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right)">
                                      <p:cBhvr>
                                        <p:cTn id="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0" b="-10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93183" y="270456"/>
            <a:ext cx="2021983" cy="5909310"/>
          </a:xfrm>
          <a:prstGeom prst="rect">
            <a:avLst/>
          </a:prstGeom>
          <a:noFill/>
        </p:spPr>
        <p:txBody>
          <a:bodyPr wrap="square" rtlCol="0">
            <a:spAutoFit/>
          </a:bodyPr>
          <a:lstStyle/>
          <a:p>
            <a:pPr algn="ctr"/>
            <a:r>
              <a:rPr lang="es-MX" dirty="0" smtClean="0">
                <a:solidFill>
                  <a:srgbClr val="FFCCFF"/>
                </a:solidFill>
                <a:latin typeface="Tahoma" panose="020B0604030504040204" pitchFamily="34" charset="0"/>
                <a:ea typeface="Tahoma" panose="020B0604030504040204" pitchFamily="34" charset="0"/>
                <a:cs typeface="Tahoma" panose="020B0604030504040204" pitchFamily="34" charset="0"/>
              </a:rPr>
              <a:t>Hace poco más de un año, una mañana, Janine recibió una llamada de la unidad de protección a la infancia, proveniente de un policía que le dijo haber encontrado a un bebé, abandonado en la selva. Lo habían llevado al hospital y parecía estar en muy malas condiciones. Ella acudió al hospital y le mostraron al bebé. </a:t>
            </a:r>
            <a:endParaRPr lang="es-MX" dirty="0">
              <a:solidFill>
                <a:srgbClr val="FFCCFF"/>
              </a:solidFill>
              <a:latin typeface="Tahoma" panose="020B0604030504040204" pitchFamily="34" charset="0"/>
              <a:ea typeface="Tahoma" panose="020B0604030504040204" pitchFamily="34" charset="0"/>
              <a:cs typeface="Tahoma" panose="020B060403050404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7685" y="1254916"/>
            <a:ext cx="3438261" cy="4592092"/>
          </a:xfrm>
          <a:prstGeom prst="rect">
            <a:avLst/>
          </a:prstGeom>
        </p:spPr>
      </p:pic>
      <p:sp>
        <p:nvSpPr>
          <p:cNvPr id="4" name="CuadroTexto 3"/>
          <p:cNvSpPr txBox="1"/>
          <p:nvPr/>
        </p:nvSpPr>
        <p:spPr>
          <a:xfrm>
            <a:off x="6001555" y="236928"/>
            <a:ext cx="5909298" cy="2031325"/>
          </a:xfrm>
          <a:prstGeom prst="rect">
            <a:avLst/>
          </a:prstGeom>
          <a:noFill/>
        </p:spPr>
        <p:txBody>
          <a:bodyPr wrap="square" rtlCol="0">
            <a:spAutoFit/>
          </a:bodyPr>
          <a:lstStyle/>
          <a:p>
            <a:pPr algn="ctr"/>
            <a:r>
              <a:rPr lang="es-MX" dirty="0">
                <a:solidFill>
                  <a:srgbClr val="FFCCFF"/>
                </a:solidFill>
                <a:latin typeface="Tahoma" panose="020B0604030504040204" pitchFamily="34" charset="0"/>
                <a:ea typeface="Tahoma" panose="020B0604030504040204" pitchFamily="34" charset="0"/>
                <a:cs typeface="Tahoma" panose="020B0604030504040204" pitchFamily="34" charset="0"/>
              </a:rPr>
              <a:t>Era una niña prematura, no pesaba más de 1.800 </a:t>
            </a:r>
            <a:r>
              <a:rPr lang="es-MX" dirty="0" err="1">
                <a:solidFill>
                  <a:srgbClr val="FFCCFF"/>
                </a:solidFill>
                <a:latin typeface="Tahoma" panose="020B0604030504040204" pitchFamily="34" charset="0"/>
                <a:ea typeface="Tahoma" panose="020B0604030504040204" pitchFamily="34" charset="0"/>
                <a:cs typeface="Tahoma" panose="020B0604030504040204" pitchFamily="34" charset="0"/>
              </a:rPr>
              <a:t>kgs</a:t>
            </a:r>
            <a:r>
              <a:rPr lang="es-MX" dirty="0">
                <a:solidFill>
                  <a:srgbClr val="FFCCFF"/>
                </a:solidFill>
                <a:latin typeface="Tahoma" panose="020B0604030504040204" pitchFamily="34" charset="0"/>
                <a:ea typeface="Tahoma" panose="020B0604030504040204" pitchFamily="34" charset="0"/>
                <a:cs typeface="Tahoma" panose="020B0604030504040204" pitchFamily="34" charset="0"/>
              </a:rPr>
              <a:t>. Pero la pequeñita luchaba por su vida. Su cuerpecito estaba lleno de picaduras de insectos, tenía un hueso fuera de lugar en su piernita y el rostro y la espalda en carne </a:t>
            </a:r>
            <a:r>
              <a:rPr lang="es-MX" dirty="0" smtClean="0">
                <a:solidFill>
                  <a:srgbClr val="FFCCFF"/>
                </a:solidFill>
                <a:latin typeface="Tahoma" panose="020B0604030504040204" pitchFamily="34" charset="0"/>
                <a:ea typeface="Tahoma" panose="020B0604030504040204" pitchFamily="34" charset="0"/>
                <a:cs typeface="Tahoma" panose="020B0604030504040204" pitchFamily="34" charset="0"/>
              </a:rPr>
              <a:t>viva… quizá quemados. </a:t>
            </a:r>
            <a:r>
              <a:rPr lang="es-MX" dirty="0">
                <a:solidFill>
                  <a:srgbClr val="FFCCFF"/>
                </a:solidFill>
                <a:latin typeface="Tahoma" panose="020B0604030504040204" pitchFamily="34" charset="0"/>
                <a:ea typeface="Tahoma" panose="020B0604030504040204" pitchFamily="34" charset="0"/>
                <a:cs typeface="Tahoma" panose="020B0604030504040204" pitchFamily="34" charset="0"/>
              </a:rPr>
              <a:t>Se cree que había permanecido en el lugar donde la abandonaron, unos dos días. </a:t>
            </a:r>
          </a:p>
        </p:txBody>
      </p:sp>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21336" y="2585736"/>
            <a:ext cx="5063884" cy="3800092"/>
          </a:xfrm>
          <a:prstGeom prst="rect">
            <a:avLst/>
          </a:prstGeom>
        </p:spPr>
      </p:pic>
    </p:spTree>
    <p:extLst>
      <p:ext uri="{BB962C8B-B14F-4D97-AF65-F5344CB8AC3E}">
        <p14:creationId xmlns:p14="http://schemas.microsoft.com/office/powerpoint/2010/main" val="36909974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
                                          </p:val>
                                        </p:tav>
                                        <p:tav tm="100000">
                                          <p:val>
                                            <p:strVal val="#ppt_x"/>
                                          </p:val>
                                        </p:tav>
                                      </p:tavLst>
                                    </p:anim>
                                    <p:anim calcmode="lin" valueType="num">
                                      <p:cBhvr>
                                        <p:cTn id="8" dur="2000" fill="hold"/>
                                        <p:tgtEl>
                                          <p:spTgt spid="2"/>
                                        </p:tgtEl>
                                        <p:attrNameLst>
                                          <p:attrName>ppt_y</p:attrName>
                                        </p:attrNameLst>
                                      </p:cBhvr>
                                      <p:tavLst>
                                        <p:tav tm="0">
                                          <p:val>
                                            <p:strVal val="#ppt_y-#ppt_h/2"/>
                                          </p:val>
                                        </p:tav>
                                        <p:tav tm="100000">
                                          <p:val>
                                            <p:strVal val="#ppt_y"/>
                                          </p:val>
                                        </p:tav>
                                      </p:tavLst>
                                    </p:anim>
                                    <p:anim calcmode="lin" valueType="num">
                                      <p:cBhvr>
                                        <p:cTn id="9" dur="2000" fill="hold"/>
                                        <p:tgtEl>
                                          <p:spTgt spid="2"/>
                                        </p:tgtEl>
                                        <p:attrNameLst>
                                          <p:attrName>ppt_w</p:attrName>
                                        </p:attrNameLst>
                                      </p:cBhvr>
                                      <p:tavLst>
                                        <p:tav tm="0">
                                          <p:val>
                                            <p:strVal val="#ppt_w"/>
                                          </p:val>
                                        </p:tav>
                                        <p:tav tm="100000">
                                          <p:val>
                                            <p:strVal val="#ppt_w"/>
                                          </p:val>
                                        </p:tav>
                                      </p:tavLst>
                                    </p:anim>
                                    <p:anim calcmode="lin" valueType="num">
                                      <p:cBhvr>
                                        <p:cTn id="10" dur="2000" fill="hold"/>
                                        <p:tgtEl>
                                          <p:spTgt spid="2"/>
                                        </p:tgtEl>
                                        <p:attrNameLst>
                                          <p:attrName>ppt_h</p:attrName>
                                        </p:attrNameLst>
                                      </p:cBhvr>
                                      <p:tavLst>
                                        <p:tav tm="0">
                                          <p:val>
                                            <p:fltVal val="0"/>
                                          </p:val>
                                        </p:tav>
                                        <p:tav tm="100000">
                                          <p:val>
                                            <p:strVal val="#ppt_h"/>
                                          </p:val>
                                        </p:tav>
                                      </p:tavLst>
                                    </p:anim>
                                  </p:childTnLst>
                                </p:cTn>
                              </p:par>
                            </p:childTnLst>
                          </p:cTn>
                        </p:par>
                        <p:par>
                          <p:cTn id="11" fill="hold">
                            <p:stCondLst>
                              <p:cond delay="2000"/>
                            </p:stCondLst>
                            <p:childTnLst>
                              <p:par>
                                <p:cTn id="12" presetID="9" presetClass="entr" presetSubtype="0"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ssolve">
                                      <p:cBhvr>
                                        <p:cTn id="14" dur="2000"/>
                                        <p:tgtEl>
                                          <p:spTgt spid="3"/>
                                        </p:tgtEl>
                                      </p:cBhvr>
                                    </p:animEffect>
                                  </p:childTnLst>
                                </p:cTn>
                              </p:par>
                            </p:childTnLst>
                          </p:cTn>
                        </p:par>
                        <p:par>
                          <p:cTn id="15" fill="hold">
                            <p:stCondLst>
                              <p:cond delay="4000"/>
                            </p:stCondLst>
                            <p:childTnLst>
                              <p:par>
                                <p:cTn id="16" presetID="17" presetClass="entr" presetSubtype="8"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ppt_x</p:attrName>
                                        </p:attrNameLst>
                                      </p:cBhvr>
                                      <p:tavLst>
                                        <p:tav tm="0">
                                          <p:val>
                                            <p:strVal val="#ppt_x-#ppt_w/2"/>
                                          </p:val>
                                        </p:tav>
                                        <p:tav tm="100000">
                                          <p:val>
                                            <p:strVal val="#ppt_x"/>
                                          </p:val>
                                        </p:tav>
                                      </p:tavLst>
                                    </p:anim>
                                    <p:anim calcmode="lin" valueType="num">
                                      <p:cBhvr>
                                        <p:cTn id="19" dur="2000" fill="hold"/>
                                        <p:tgtEl>
                                          <p:spTgt spid="4"/>
                                        </p:tgtEl>
                                        <p:attrNameLst>
                                          <p:attrName>ppt_y</p:attrName>
                                        </p:attrNameLst>
                                      </p:cBhvr>
                                      <p:tavLst>
                                        <p:tav tm="0">
                                          <p:val>
                                            <p:strVal val="#ppt_y"/>
                                          </p:val>
                                        </p:tav>
                                        <p:tav tm="100000">
                                          <p:val>
                                            <p:strVal val="#ppt_y"/>
                                          </p:val>
                                        </p:tav>
                                      </p:tavLst>
                                    </p:anim>
                                    <p:anim calcmode="lin" valueType="num">
                                      <p:cBhvr>
                                        <p:cTn id="20" dur="2000" fill="hold"/>
                                        <p:tgtEl>
                                          <p:spTgt spid="4"/>
                                        </p:tgtEl>
                                        <p:attrNameLst>
                                          <p:attrName>ppt_w</p:attrName>
                                        </p:attrNameLst>
                                      </p:cBhvr>
                                      <p:tavLst>
                                        <p:tav tm="0">
                                          <p:val>
                                            <p:fltVal val="0"/>
                                          </p:val>
                                        </p:tav>
                                        <p:tav tm="100000">
                                          <p:val>
                                            <p:strVal val="#ppt_w"/>
                                          </p:val>
                                        </p:tav>
                                      </p:tavLst>
                                    </p:anim>
                                    <p:anim calcmode="lin" valueType="num">
                                      <p:cBhvr>
                                        <p:cTn id="21" dur="2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6000"/>
                            </p:stCondLst>
                            <p:childTnLst>
                              <p:par>
                                <p:cTn id="23" presetID="9"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ssolve">
                                      <p:cBhvr>
                                        <p:cTn id="2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CuadroTexto 1"/>
          <p:cNvSpPr txBox="1"/>
          <p:nvPr/>
        </p:nvSpPr>
        <p:spPr>
          <a:xfrm>
            <a:off x="193183" y="231821"/>
            <a:ext cx="11590986" cy="1200329"/>
          </a:xfrm>
          <a:prstGeom prst="rect">
            <a:avLst/>
          </a:prstGeom>
          <a:noFill/>
        </p:spPr>
        <p:txBody>
          <a:bodyPr wrap="square" rtlCol="0">
            <a:spAutoFit/>
          </a:bodyPr>
          <a:lstStyle/>
          <a:p>
            <a:pPr algn="ctr"/>
            <a:r>
              <a:rPr lang="es-MX" dirty="0" smtClean="0">
                <a:solidFill>
                  <a:srgbClr val="FFFF00"/>
                </a:solidFill>
                <a:latin typeface="Tahoma" panose="020B0604030504040204" pitchFamily="34" charset="0"/>
                <a:ea typeface="Tahoma" panose="020B0604030504040204" pitchFamily="34" charset="0"/>
                <a:cs typeface="Tahoma" panose="020B0604030504040204" pitchFamily="34" charset="0"/>
              </a:rPr>
              <a:t>La lavaron y dieron las atenciones necesarias. La había encontrado un lugareño, a los pies de un árbol, dentro de una bolsa de plástico negro. El hombre había huido del lugar aterrorizado, pensando que dentro de la bolsa había una serpiente. Acudió a una tienda cercana y el tendero y él regresaron al lugar, para investigar qué era lo que había en la bolsa. </a:t>
            </a:r>
            <a:endParaRPr lang="es-MX" dirty="0">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617" y="1265797"/>
            <a:ext cx="3166315" cy="4226595"/>
          </a:xfrm>
          <a:prstGeom prst="rect">
            <a:avLst/>
          </a:prstGeom>
        </p:spPr>
      </p:pic>
      <p:sp>
        <p:nvSpPr>
          <p:cNvPr id="5" name="CuadroTexto 4"/>
          <p:cNvSpPr txBox="1"/>
          <p:nvPr/>
        </p:nvSpPr>
        <p:spPr>
          <a:xfrm>
            <a:off x="439770" y="5628068"/>
            <a:ext cx="11447430" cy="923330"/>
          </a:xfrm>
          <a:prstGeom prst="rect">
            <a:avLst/>
          </a:prstGeom>
          <a:noFill/>
        </p:spPr>
        <p:txBody>
          <a:bodyPr wrap="square" rtlCol="0">
            <a:spAutoFit/>
          </a:bodyPr>
          <a:lstStyle/>
          <a:p>
            <a:pPr algn="ctr"/>
            <a:r>
              <a:rPr lang="es-MX" dirty="0">
                <a:solidFill>
                  <a:srgbClr val="FFFF00"/>
                </a:solidFill>
                <a:latin typeface="Tahoma" panose="020B0604030504040204" pitchFamily="34" charset="0"/>
                <a:ea typeface="Tahoma" panose="020B0604030504040204" pitchFamily="34" charset="0"/>
                <a:cs typeface="Tahoma" panose="020B0604030504040204" pitchFamily="34" charset="0"/>
              </a:rPr>
              <a:t>Más tarde, Janine habló con aquel hombre, que muy impresionado y negando con su cabeza, relató cómo la había encontrado y en qué estado estaba la bebé: “¡Fue horrible, su boca y oídos estaban llenos de gusanos!”-  </a:t>
            </a:r>
            <a:r>
              <a:rPr lang="es-MX" dirty="0" smtClean="0">
                <a:solidFill>
                  <a:srgbClr val="FFFF00"/>
                </a:solidFill>
                <a:latin typeface="Tahoma" panose="020B0604030504040204" pitchFamily="34" charset="0"/>
                <a:ea typeface="Tahoma" panose="020B0604030504040204" pitchFamily="34" charset="0"/>
                <a:cs typeface="Tahoma" panose="020B0604030504040204" pitchFamily="34" charset="0"/>
              </a:rPr>
              <a:t>dijo, </a:t>
            </a:r>
            <a:r>
              <a:rPr lang="es-MX" dirty="0">
                <a:solidFill>
                  <a:srgbClr val="FFFF00"/>
                </a:solidFill>
                <a:latin typeface="Tahoma" panose="020B0604030504040204" pitchFamily="34" charset="0"/>
                <a:ea typeface="Tahoma" panose="020B0604030504040204" pitchFamily="34" charset="0"/>
                <a:cs typeface="Tahoma" panose="020B0604030504040204" pitchFamily="34" charset="0"/>
              </a:rPr>
              <a:t>todavía horrorizado.</a:t>
            </a:r>
          </a:p>
        </p:txBody>
      </p:sp>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72366" y="2147977"/>
            <a:ext cx="4217953" cy="3163464"/>
          </a:xfrm>
          <a:prstGeom prst="rect">
            <a:avLst/>
          </a:prstGeom>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46753" y="1748777"/>
            <a:ext cx="3988864" cy="2861433"/>
          </a:xfrm>
          <a:prstGeom prst="rect">
            <a:avLst/>
          </a:prstGeom>
        </p:spPr>
      </p:pic>
    </p:spTree>
    <p:extLst>
      <p:ext uri="{BB962C8B-B14F-4D97-AF65-F5344CB8AC3E}">
        <p14:creationId xmlns:p14="http://schemas.microsoft.com/office/powerpoint/2010/main" val="34386603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ppt_x</p:attrName>
                                        </p:attrNameLst>
                                      </p:cBhvr>
                                      <p:tavLst>
                                        <p:tav tm="0">
                                          <p:val>
                                            <p:strVal val="#ppt_x-#ppt_w/2"/>
                                          </p:val>
                                        </p:tav>
                                        <p:tav tm="100000">
                                          <p:val>
                                            <p:strVal val="#ppt_x"/>
                                          </p:val>
                                        </p:tav>
                                      </p:tavLst>
                                    </p:anim>
                                    <p:anim calcmode="lin" valueType="num">
                                      <p:cBhvr>
                                        <p:cTn id="8" dur="2000" fill="hold"/>
                                        <p:tgtEl>
                                          <p:spTgt spid="2"/>
                                        </p:tgtEl>
                                        <p:attrNameLst>
                                          <p:attrName>ppt_y</p:attrName>
                                        </p:attrNameLst>
                                      </p:cBhvr>
                                      <p:tavLst>
                                        <p:tav tm="0">
                                          <p:val>
                                            <p:strVal val="#ppt_y"/>
                                          </p:val>
                                        </p:tav>
                                        <p:tav tm="100000">
                                          <p:val>
                                            <p:strVal val="#ppt_y"/>
                                          </p:val>
                                        </p:tav>
                                      </p:tavLst>
                                    </p:anim>
                                    <p:anim calcmode="lin" valueType="num">
                                      <p:cBhvr>
                                        <p:cTn id="9" dur="2000" fill="hold"/>
                                        <p:tgtEl>
                                          <p:spTgt spid="2"/>
                                        </p:tgtEl>
                                        <p:attrNameLst>
                                          <p:attrName>ppt_w</p:attrName>
                                        </p:attrNameLst>
                                      </p:cBhvr>
                                      <p:tavLst>
                                        <p:tav tm="0">
                                          <p:val>
                                            <p:fltVal val="0"/>
                                          </p:val>
                                        </p:tav>
                                        <p:tav tm="100000">
                                          <p:val>
                                            <p:strVal val="#ppt_w"/>
                                          </p:val>
                                        </p:tav>
                                      </p:tavLst>
                                    </p:anim>
                                    <p:anim calcmode="lin" valueType="num">
                                      <p:cBhvr>
                                        <p:cTn id="10" dur="2000" fill="hold"/>
                                        <p:tgtEl>
                                          <p:spTgt spid="2"/>
                                        </p:tgtEl>
                                        <p:attrNameLst>
                                          <p:attrName>ppt_h</p:attrName>
                                        </p:attrNameLst>
                                      </p:cBhvr>
                                      <p:tavLst>
                                        <p:tav tm="0">
                                          <p:val>
                                            <p:strVal val="#ppt_h"/>
                                          </p:val>
                                        </p:tav>
                                        <p:tav tm="100000">
                                          <p:val>
                                            <p:strVal val="#ppt_h"/>
                                          </p:val>
                                        </p:tav>
                                      </p:tavLst>
                                    </p:anim>
                                  </p:childTnLst>
                                </p:cTn>
                              </p:par>
                            </p:childTnLst>
                          </p:cTn>
                        </p:par>
                        <p:par>
                          <p:cTn id="11" fill="hold">
                            <p:stCondLst>
                              <p:cond delay="2000"/>
                            </p:stCondLst>
                            <p:childTnLst>
                              <p:par>
                                <p:cTn id="12" presetID="13" presetClass="entr" presetSubtype="16"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2000"/>
                                        <p:tgtEl>
                                          <p:spTgt spid="4"/>
                                        </p:tgtEl>
                                      </p:cBhvr>
                                    </p:animEffect>
                                  </p:childTnLst>
                                </p:cTn>
                              </p:par>
                              <p:par>
                                <p:cTn id="15" presetID="13"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plus(in)">
                                      <p:cBhvr>
                                        <p:cTn id="17" dur="2000"/>
                                        <p:tgtEl>
                                          <p:spTgt spid="6"/>
                                        </p:tgtEl>
                                      </p:cBhvr>
                                    </p:animEffect>
                                  </p:childTnLst>
                                </p:cTn>
                              </p:par>
                              <p:par>
                                <p:cTn id="18" presetID="13" presetClass="entr" presetSubtype="1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plus(in)">
                                      <p:cBhvr>
                                        <p:cTn id="20" dur="2000"/>
                                        <p:tgtEl>
                                          <p:spTgt spid="8"/>
                                        </p:tgtEl>
                                      </p:cBhvr>
                                    </p:animEffect>
                                  </p:childTnLst>
                                </p:cTn>
                              </p:par>
                            </p:childTnLst>
                          </p:cTn>
                        </p:par>
                        <p:par>
                          <p:cTn id="21" fill="hold">
                            <p:stCondLst>
                              <p:cond delay="4000"/>
                            </p:stCondLst>
                            <p:childTnLst>
                              <p:par>
                                <p:cTn id="22" presetID="17" presetClass="entr" presetSubtype="2"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ppt_x</p:attrName>
                                        </p:attrNameLst>
                                      </p:cBhvr>
                                      <p:tavLst>
                                        <p:tav tm="0">
                                          <p:val>
                                            <p:strVal val="#ppt_x+#ppt_w/2"/>
                                          </p:val>
                                        </p:tav>
                                        <p:tav tm="100000">
                                          <p:val>
                                            <p:strVal val="#ppt_x"/>
                                          </p:val>
                                        </p:tav>
                                      </p:tavLst>
                                    </p:anim>
                                    <p:anim calcmode="lin" valueType="num">
                                      <p:cBhvr>
                                        <p:cTn id="25" dur="2000" fill="hold"/>
                                        <p:tgtEl>
                                          <p:spTgt spid="5"/>
                                        </p:tgtEl>
                                        <p:attrNameLst>
                                          <p:attrName>ppt_y</p:attrName>
                                        </p:attrNameLst>
                                      </p:cBhvr>
                                      <p:tavLst>
                                        <p:tav tm="0">
                                          <p:val>
                                            <p:strVal val="#ppt_y"/>
                                          </p:val>
                                        </p:tav>
                                        <p:tav tm="100000">
                                          <p:val>
                                            <p:strVal val="#ppt_y"/>
                                          </p:val>
                                        </p:tav>
                                      </p:tavLst>
                                    </p:anim>
                                    <p:anim calcmode="lin" valueType="num">
                                      <p:cBhvr>
                                        <p:cTn id="26" dur="2000" fill="hold"/>
                                        <p:tgtEl>
                                          <p:spTgt spid="5"/>
                                        </p:tgtEl>
                                        <p:attrNameLst>
                                          <p:attrName>ppt_w</p:attrName>
                                        </p:attrNameLst>
                                      </p:cBhvr>
                                      <p:tavLst>
                                        <p:tav tm="0">
                                          <p:val>
                                            <p:fltVal val="0"/>
                                          </p:val>
                                        </p:tav>
                                        <p:tav tm="100000">
                                          <p:val>
                                            <p:strVal val="#ppt_w"/>
                                          </p:val>
                                        </p:tav>
                                      </p:tavLst>
                                    </p:anim>
                                    <p:anim calcmode="lin" valueType="num">
                                      <p:cBhvr>
                                        <p:cTn id="27"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73487" y="5009882"/>
            <a:ext cx="11333409" cy="1477328"/>
          </a:xfrm>
          <a:prstGeom prst="rect">
            <a:avLst/>
          </a:prstGeom>
          <a:noFill/>
        </p:spPr>
        <p:txBody>
          <a:bodyPr wrap="square" rtlCol="0">
            <a:spAutoFit/>
          </a:bodyPr>
          <a:lstStyle/>
          <a:p>
            <a:pPr algn="ctr"/>
            <a:r>
              <a:rPr lang="es-MX" b="1" dirty="0" smtClean="0">
                <a:ln>
                  <a:solidFill>
                    <a:schemeClr val="tx1"/>
                  </a:solidFill>
                </a:ln>
                <a:solidFill>
                  <a:srgbClr val="FFFF00"/>
                </a:solidFill>
                <a:latin typeface="Tahoma" panose="020B0604030504040204" pitchFamily="34" charset="0"/>
                <a:ea typeface="Tahoma" panose="020B0604030504040204" pitchFamily="34" charset="0"/>
                <a:cs typeface="Tahoma" panose="020B0604030504040204" pitchFamily="34" charset="0"/>
              </a:rPr>
              <a:t>Después de unos días,  las enfermeras del hospital, no podían creer el cambio que veían en la niña. Ya no necesitaba oxígeno, estaba respirando bien, por su cuenta, la hinchazón que presentaba había bajado mucho. Estaba mejorando y aferrándose a la vida con todas sus fuerzas. Janine le hablaba y le decía que era una luchadora, como la profetisa Débora, así es que ese nombre fue el que se eligió para ella.</a:t>
            </a:r>
            <a:endParaRPr lang="es-MX" b="1" dirty="0">
              <a:ln>
                <a:solidFill>
                  <a:schemeClr val="tx1"/>
                </a:solidFill>
              </a:ln>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487" y="204173"/>
            <a:ext cx="3026440" cy="4174644"/>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0253" y="294968"/>
            <a:ext cx="3127074" cy="4174644"/>
          </a:xfrm>
          <a:prstGeom prst="rect">
            <a:avLst/>
          </a:prstGeom>
        </p:spPr>
      </p:pic>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47653" y="294968"/>
            <a:ext cx="4952426" cy="3716511"/>
          </a:xfrm>
          <a:prstGeom prst="rect">
            <a:avLst/>
          </a:prstGeom>
        </p:spPr>
      </p:pic>
      <p:sp>
        <p:nvSpPr>
          <p:cNvPr id="7" name="CuadroTexto 6"/>
          <p:cNvSpPr txBox="1"/>
          <p:nvPr/>
        </p:nvSpPr>
        <p:spPr>
          <a:xfrm>
            <a:off x="7237915" y="4237149"/>
            <a:ext cx="4662164" cy="338554"/>
          </a:xfrm>
          <a:prstGeom prst="rect">
            <a:avLst/>
          </a:prstGeom>
          <a:noFill/>
        </p:spPr>
        <p:txBody>
          <a:bodyPr wrap="square" rtlCol="0">
            <a:spAutoFit/>
          </a:bodyPr>
          <a:lstStyle/>
          <a:p>
            <a:r>
              <a:rPr lang="es-MX" sz="1600" dirty="0" smtClean="0">
                <a:solidFill>
                  <a:srgbClr val="FFC000"/>
                </a:solidFill>
                <a:effectLst>
                  <a:outerShdw blurRad="50800" dist="38100" dir="2700000" algn="t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rPr>
              <a:t>Observar la diferencia de tamaño  de las manos</a:t>
            </a:r>
            <a:endParaRPr lang="es-MX" sz="1600" dirty="0">
              <a:solidFill>
                <a:srgbClr val="FFC000"/>
              </a:solidFill>
              <a:effectLst>
                <a:outerShdw blurRad="50800" dist="38100" dir="2700000" algn="tl" rotWithShape="0">
                  <a:prstClr val="black">
                    <a:alpha val="40000"/>
                  </a:prst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9" name="CuadroTexto 8"/>
          <p:cNvSpPr txBox="1"/>
          <p:nvPr/>
        </p:nvSpPr>
        <p:spPr>
          <a:xfrm>
            <a:off x="3399927" y="4469611"/>
            <a:ext cx="3657696" cy="369332"/>
          </a:xfrm>
          <a:prstGeom prst="rect">
            <a:avLst/>
          </a:prstGeom>
          <a:noFill/>
        </p:spPr>
        <p:txBody>
          <a:bodyPr wrap="square" rtlCol="0">
            <a:spAutoFit/>
          </a:bodyPr>
          <a:lstStyle/>
          <a:p>
            <a:r>
              <a:rPr lang="es-MX" dirty="0" smtClean="0">
                <a:solidFill>
                  <a:srgbClr val="FFC000"/>
                </a:solidFill>
              </a:rPr>
              <a:t>Débora en una cunita para muñecas</a:t>
            </a:r>
            <a:r>
              <a:rPr lang="es-MX" dirty="0" smtClean="0"/>
              <a:t>)</a:t>
            </a:r>
            <a:endParaRPr lang="es-MX" dirty="0"/>
          </a:p>
        </p:txBody>
      </p:sp>
    </p:spTree>
    <p:extLst>
      <p:ext uri="{BB962C8B-B14F-4D97-AF65-F5344CB8AC3E}">
        <p14:creationId xmlns:p14="http://schemas.microsoft.com/office/powerpoint/2010/main" val="22180927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style.rotation</p:attrName>
                                        </p:attrNameLst>
                                      </p:cBhvr>
                                      <p:tavLst>
                                        <p:tav tm="0">
                                          <p:val>
                                            <p:fltVal val="720"/>
                                          </p:val>
                                        </p:tav>
                                        <p:tav tm="100000">
                                          <p:val>
                                            <p:fltVal val="0"/>
                                          </p:val>
                                        </p:tav>
                                      </p:tavLst>
                                    </p:anim>
                                    <p:anim calcmode="lin" valueType="num">
                                      <p:cBhvr>
                                        <p:cTn id="9" dur="2000" fill="hold"/>
                                        <p:tgtEl>
                                          <p:spTgt spid="3"/>
                                        </p:tgtEl>
                                        <p:attrNameLst>
                                          <p:attrName>ppt_h</p:attrName>
                                        </p:attrNameLst>
                                      </p:cBhvr>
                                      <p:tavLst>
                                        <p:tav tm="0">
                                          <p:val>
                                            <p:fltVal val="0"/>
                                          </p:val>
                                        </p:tav>
                                        <p:tav tm="100000">
                                          <p:val>
                                            <p:strVal val="#ppt_h"/>
                                          </p:val>
                                        </p:tav>
                                      </p:tavLst>
                                    </p:anim>
                                    <p:anim calcmode="lin" valueType="num">
                                      <p:cBhvr>
                                        <p:cTn id="10" dur="2000" fill="hold"/>
                                        <p:tgtEl>
                                          <p:spTgt spid="3"/>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anim calcmode="lin" valueType="num">
                                      <p:cBhvr>
                                        <p:cTn id="14" dur="2000" fill="hold"/>
                                        <p:tgtEl>
                                          <p:spTgt spid="4"/>
                                        </p:tgtEl>
                                        <p:attrNameLst>
                                          <p:attrName>style.rotation</p:attrName>
                                        </p:attrNameLst>
                                      </p:cBhvr>
                                      <p:tavLst>
                                        <p:tav tm="0">
                                          <p:val>
                                            <p:fltVal val="720"/>
                                          </p:val>
                                        </p:tav>
                                        <p:tav tm="100000">
                                          <p:val>
                                            <p:fltVal val="0"/>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 calcmode="lin" valueType="num">
                                      <p:cBhvr>
                                        <p:cTn id="16" dur="2000" fill="hold"/>
                                        <p:tgtEl>
                                          <p:spTgt spid="4"/>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anim calcmode="lin" valueType="num">
                                      <p:cBhvr>
                                        <p:cTn id="20" dur="2000" fill="hold"/>
                                        <p:tgtEl>
                                          <p:spTgt spid="5"/>
                                        </p:tgtEl>
                                        <p:attrNameLst>
                                          <p:attrName>style.rotation</p:attrName>
                                        </p:attrNameLst>
                                      </p:cBhvr>
                                      <p:tavLst>
                                        <p:tav tm="0">
                                          <p:val>
                                            <p:fltVal val="720"/>
                                          </p:val>
                                        </p:tav>
                                        <p:tav tm="100000">
                                          <p:val>
                                            <p:fltVal val="0"/>
                                          </p:val>
                                        </p:tav>
                                      </p:tavLst>
                                    </p:anim>
                                    <p:anim calcmode="lin" valueType="num">
                                      <p:cBhvr>
                                        <p:cTn id="21" dur="2000" fill="hold"/>
                                        <p:tgtEl>
                                          <p:spTgt spid="5"/>
                                        </p:tgtEl>
                                        <p:attrNameLst>
                                          <p:attrName>ppt_h</p:attrName>
                                        </p:attrNameLst>
                                      </p:cBhvr>
                                      <p:tavLst>
                                        <p:tav tm="0">
                                          <p:val>
                                            <p:fltVal val="0"/>
                                          </p:val>
                                        </p:tav>
                                        <p:tav tm="100000">
                                          <p:val>
                                            <p:strVal val="#ppt_h"/>
                                          </p:val>
                                        </p:tav>
                                      </p:tavLst>
                                    </p:anim>
                                    <p:anim calcmode="lin" valueType="num">
                                      <p:cBhvr>
                                        <p:cTn id="22" dur="2000" fill="hold"/>
                                        <p:tgtEl>
                                          <p:spTgt spid="5"/>
                                        </p:tgtEl>
                                        <p:attrNameLst>
                                          <p:attrName>ppt_w</p:attrName>
                                        </p:attrNameLst>
                                      </p:cBhvr>
                                      <p:tavLst>
                                        <p:tav tm="0">
                                          <p:val>
                                            <p:fltVal val="0"/>
                                          </p:val>
                                        </p:tav>
                                        <p:tav tm="100000">
                                          <p:val>
                                            <p:strVal val="#ppt_w"/>
                                          </p:val>
                                        </p:tav>
                                      </p:tavLst>
                                    </p:anim>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1000"/>
                                        <p:tgtEl>
                                          <p:spTgt spid="9"/>
                                        </p:tgtEl>
                                      </p:cBhvr>
                                    </p:animEffect>
                                  </p:childTnLst>
                                </p:cTn>
                              </p:par>
                            </p:childTnLst>
                          </p:cTn>
                        </p:par>
                        <p:par>
                          <p:cTn id="27" fill="hold">
                            <p:stCondLst>
                              <p:cond delay="3000"/>
                            </p:stCondLst>
                            <p:childTnLst>
                              <p:par>
                                <p:cTn id="28" presetID="22" presetClass="entr" presetSubtype="8"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1000"/>
                                        <p:tgtEl>
                                          <p:spTgt spid="7"/>
                                        </p:tgtEl>
                                      </p:cBhvr>
                                    </p:animEffect>
                                  </p:childTnLst>
                                </p:cTn>
                              </p:par>
                            </p:childTnLst>
                          </p:cTn>
                        </p:par>
                        <p:par>
                          <p:cTn id="31" fill="hold">
                            <p:stCondLst>
                              <p:cond delay="4000"/>
                            </p:stCondLst>
                            <p:childTnLst>
                              <p:par>
                                <p:cTn id="32" presetID="10" presetClass="entr" presetSubtype="0" fill="hold" grpId="0"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fade">
                                      <p:cBhvr>
                                        <p:cTn id="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CuadroTexto 1"/>
          <p:cNvSpPr txBox="1"/>
          <p:nvPr/>
        </p:nvSpPr>
        <p:spPr>
          <a:xfrm>
            <a:off x="6130344" y="489398"/>
            <a:ext cx="5486400" cy="2246769"/>
          </a:xfrm>
          <a:prstGeom prst="rect">
            <a:avLst/>
          </a:prstGeom>
          <a:noFill/>
        </p:spPr>
        <p:txBody>
          <a:bodyPr wrap="square" rtlCol="0">
            <a:spAutoFit/>
          </a:bodyPr>
          <a:lstStyle/>
          <a:p>
            <a:pPr algn="ctr"/>
            <a:r>
              <a:rPr lang="es-MX" sz="2000" dirty="0" smtClean="0">
                <a:solidFill>
                  <a:srgbClr val="FFFFCC"/>
                </a:solidFill>
                <a:latin typeface="Tahoma" panose="020B0604030504040204" pitchFamily="34" charset="0"/>
                <a:ea typeface="Tahoma" panose="020B0604030504040204" pitchFamily="34" charset="0"/>
                <a:cs typeface="Tahoma" panose="020B0604030504040204" pitchFamily="34" charset="0"/>
              </a:rPr>
              <a:t>El día 7 de Febrero de este 2014, Débora cumplió su primer añito de vida. Ella aún no camina, solo gatea, pero esta pequeña es un milagro que los que la rodean pueden ver con sus propios ojos todos los días. Si usted no cree en milagros, dice Janine, ¡creerá al ver a Débora!</a:t>
            </a:r>
            <a:endParaRPr lang="es-MX" sz="2000" dirty="0">
              <a:solidFill>
                <a:srgbClr val="FFFFCC"/>
              </a:solidFill>
              <a:latin typeface="Tahoma" panose="020B0604030504040204" pitchFamily="34" charset="0"/>
              <a:ea typeface="Tahoma" panose="020B0604030504040204" pitchFamily="34" charset="0"/>
              <a:cs typeface="Tahoma" panose="020B060403050404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9941" y="631063"/>
            <a:ext cx="4327088" cy="555595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5613003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500" fill="hold"/>
                                        <p:tgtEl>
                                          <p:spTgt spid="3"/>
                                        </p:tgtEl>
                                        <p:attrNameLst>
                                          <p:attrName>ppt_w</p:attrName>
                                        </p:attrNameLst>
                                      </p:cBhvr>
                                      <p:tavLst>
                                        <p:tav tm="0">
                                          <p:val>
                                            <p:fltVal val="0"/>
                                          </p:val>
                                        </p:tav>
                                        <p:tav tm="100000">
                                          <p:val>
                                            <p:strVal val="#ppt_w"/>
                                          </p:val>
                                        </p:tav>
                                      </p:tavLst>
                                    </p:anim>
                                    <p:anim calcmode="lin" valueType="num">
                                      <p:cBhvr>
                                        <p:cTn id="8" dur="2500" fill="hold"/>
                                        <p:tgtEl>
                                          <p:spTgt spid="3"/>
                                        </p:tgtEl>
                                        <p:attrNameLst>
                                          <p:attrName>ppt_h</p:attrName>
                                        </p:attrNameLst>
                                      </p:cBhvr>
                                      <p:tavLst>
                                        <p:tav tm="0">
                                          <p:val>
                                            <p:fltVal val="0"/>
                                          </p:val>
                                        </p:tav>
                                        <p:tav tm="100000">
                                          <p:val>
                                            <p:strVal val="#ppt_h"/>
                                          </p:val>
                                        </p:tav>
                                      </p:tavLst>
                                    </p:anim>
                                    <p:animEffect transition="in" filter="fade">
                                      <p:cBhvr>
                                        <p:cTn id="9" dur="2500"/>
                                        <p:tgtEl>
                                          <p:spTgt spid="3"/>
                                        </p:tgtEl>
                                      </p:cBhvr>
                                    </p:animEffect>
                                    <p:anim calcmode="lin" valueType="num">
                                      <p:cBhvr>
                                        <p:cTn id="10" dur="2500" fill="hold"/>
                                        <p:tgtEl>
                                          <p:spTgt spid="3"/>
                                        </p:tgtEl>
                                        <p:attrNameLst>
                                          <p:attrName>ppt_x</p:attrName>
                                        </p:attrNameLst>
                                      </p:cBhvr>
                                      <p:tavLst>
                                        <p:tav tm="0">
                                          <p:val>
                                            <p:fltVal val="0.5"/>
                                          </p:val>
                                        </p:tav>
                                        <p:tav tm="100000">
                                          <p:val>
                                            <p:strVal val="#ppt_x"/>
                                          </p:val>
                                        </p:tav>
                                      </p:tavLst>
                                    </p:anim>
                                    <p:anim calcmode="lin" valueType="num">
                                      <p:cBhvr>
                                        <p:cTn id="11" dur="25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2500"/>
                            </p:stCondLst>
                            <p:childTnLst>
                              <p:par>
                                <p:cTn id="13" presetID="50" presetClass="entr" presetSubtype="0" decel="10000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ppt_w</p:attrName>
                                        </p:attrNameLst>
                                      </p:cBhvr>
                                      <p:tavLst>
                                        <p:tav tm="0">
                                          <p:val>
                                            <p:strVal val="#ppt_w+.3"/>
                                          </p:val>
                                        </p:tav>
                                        <p:tav tm="100000">
                                          <p:val>
                                            <p:strVal val="#ppt_w"/>
                                          </p:val>
                                        </p:tav>
                                      </p:tavLst>
                                    </p:anim>
                                    <p:anim calcmode="lin" valueType="num">
                                      <p:cBhvr>
                                        <p:cTn id="16" dur="2000" fill="hold"/>
                                        <p:tgtEl>
                                          <p:spTgt spid="2"/>
                                        </p:tgtEl>
                                        <p:attrNameLst>
                                          <p:attrName>ppt_h</p:attrName>
                                        </p:attrNameLst>
                                      </p:cBhvr>
                                      <p:tavLst>
                                        <p:tav tm="0">
                                          <p:val>
                                            <p:strVal val="#ppt_h"/>
                                          </p:val>
                                        </p:tav>
                                        <p:tav tm="100000">
                                          <p:val>
                                            <p:strVal val="#ppt_h"/>
                                          </p:val>
                                        </p:tav>
                                      </p:tavLst>
                                    </p:anim>
                                    <p:animEffect transition="in" filter="fade">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pic>
        <p:nvPicPr>
          <p:cNvPr id="13" name="Imagen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14432" y="24384"/>
            <a:ext cx="1877568" cy="2505456"/>
          </a:xfrm>
          <a:prstGeom prst="rect">
            <a:avLst/>
          </a:prstGeom>
          <a:effectLst>
            <a:softEdge rad="317500"/>
          </a:effectLst>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32374" y="82214"/>
            <a:ext cx="1682496" cy="2529840"/>
          </a:xfrm>
          <a:prstGeom prst="rect">
            <a:avLst/>
          </a:prstGeom>
          <a:effectLst>
            <a:softEdge rad="317500"/>
          </a:effectLst>
        </p:spPr>
      </p:pic>
      <p:sp>
        <p:nvSpPr>
          <p:cNvPr id="2" name="CuadroTexto 1"/>
          <p:cNvSpPr txBox="1"/>
          <p:nvPr/>
        </p:nvSpPr>
        <p:spPr>
          <a:xfrm>
            <a:off x="180305" y="237658"/>
            <a:ext cx="3284112" cy="3139321"/>
          </a:xfrm>
          <a:prstGeom prst="rect">
            <a:avLst/>
          </a:prstGeom>
          <a:noFill/>
        </p:spPr>
        <p:txBody>
          <a:bodyPr wrap="square" rtlCol="0">
            <a:spAutoFit/>
          </a:bodyPr>
          <a:lstStyle/>
          <a:p>
            <a:pPr algn="ctr"/>
            <a:r>
              <a:rPr lang="es-MX" dirty="0" smtClean="0">
                <a:solidFill>
                  <a:srgbClr val="FFCCFF"/>
                </a:solidFill>
                <a:latin typeface="Tahoma" panose="020B0604030504040204" pitchFamily="34" charset="0"/>
                <a:ea typeface="Tahoma" panose="020B0604030504040204" pitchFamily="34" charset="0"/>
                <a:cs typeface="Tahoma" panose="020B0604030504040204" pitchFamily="34" charset="0"/>
              </a:rPr>
              <a:t>Como Débora, gran parte de los bebés del El </a:t>
            </a:r>
            <a:r>
              <a:rPr lang="es-MX" dirty="0" err="1" smtClean="0">
                <a:solidFill>
                  <a:srgbClr val="FFCCFF"/>
                </a:solidFill>
                <a:latin typeface="Tahoma" panose="020B0604030504040204" pitchFamily="34" charset="0"/>
                <a:ea typeface="Tahoma" panose="020B0604030504040204" pitchFamily="34" charset="0"/>
                <a:cs typeface="Tahoma" panose="020B0604030504040204" pitchFamily="34" charset="0"/>
              </a:rPr>
              <a:t>Roi</a:t>
            </a:r>
            <a:r>
              <a:rPr lang="es-MX" dirty="0" smtClean="0">
                <a:solidFill>
                  <a:srgbClr val="FFCCFF"/>
                </a:solidFill>
                <a:latin typeface="Tahoma" panose="020B0604030504040204" pitchFamily="34" charset="0"/>
                <a:ea typeface="Tahoma" panose="020B0604030504040204" pitchFamily="34" charset="0"/>
                <a:cs typeface="Tahoma" panose="020B0604030504040204" pitchFamily="34" charset="0"/>
              </a:rPr>
              <a:t>, han sido encontrados en condiciones deplorables, abandonados en la selva, lanzados desde un auto en movimiento, arrojados en un contenedor de  basura o a una letrina o incluso, rescatados de los brazos de sus propias madres o padres que pretendían asesinarlos. </a:t>
            </a:r>
            <a:endParaRPr lang="es-MX" dirty="0">
              <a:solidFill>
                <a:srgbClr val="FFCCFF"/>
              </a:solidFill>
              <a:latin typeface="Tahoma" panose="020B0604030504040204" pitchFamily="34" charset="0"/>
              <a:ea typeface="Tahoma" panose="020B0604030504040204" pitchFamily="34" charset="0"/>
              <a:cs typeface="Tahoma" panose="020B0604030504040204" pitchFamily="34" charset="0"/>
            </a:endParaRPr>
          </a:p>
        </p:txBody>
      </p:sp>
      <p:pic>
        <p:nvPicPr>
          <p:cNvPr id="4" name="Imagen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59347" y="199022"/>
            <a:ext cx="1664208" cy="2493264"/>
          </a:xfrm>
          <a:prstGeom prst="rect">
            <a:avLst/>
          </a:prstGeom>
          <a:effectLst>
            <a:softEdge rad="317500"/>
          </a:effectLst>
        </p:spPr>
      </p:pic>
      <p:pic>
        <p:nvPicPr>
          <p:cNvPr id="5" name="Imagen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58676" y="100502"/>
            <a:ext cx="1908048" cy="2493264"/>
          </a:xfrm>
          <a:prstGeom prst="rect">
            <a:avLst/>
          </a:prstGeom>
          <a:effectLst>
            <a:softEdge rad="317500"/>
          </a:effectLst>
        </p:spPr>
      </p:pic>
      <p:pic>
        <p:nvPicPr>
          <p:cNvPr id="8" name="Imagen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89010" y="0"/>
            <a:ext cx="1705149" cy="2554600"/>
          </a:xfrm>
          <a:prstGeom prst="rect">
            <a:avLst/>
          </a:prstGeom>
          <a:effectLst>
            <a:softEdge rad="317500"/>
          </a:effectLst>
        </p:spPr>
      </p:pic>
      <p:pic>
        <p:nvPicPr>
          <p:cNvPr id="10" name="Imagen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59581" y="1494718"/>
            <a:ext cx="1670304" cy="2505456"/>
          </a:xfrm>
          <a:prstGeom prst="rect">
            <a:avLst/>
          </a:prstGeom>
          <a:effectLst>
            <a:softEdge rad="317500"/>
          </a:effectLst>
        </p:spPr>
      </p:pic>
      <p:pic>
        <p:nvPicPr>
          <p:cNvPr id="7" name="Imagen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26125" y="1506910"/>
            <a:ext cx="2103120" cy="2493264"/>
          </a:xfrm>
          <a:prstGeom prst="rect">
            <a:avLst/>
          </a:prstGeom>
          <a:effectLst>
            <a:softEdge rad="317500"/>
          </a:effectLst>
        </p:spPr>
      </p:pic>
      <p:pic>
        <p:nvPicPr>
          <p:cNvPr id="9" name="Imagen 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100661" y="1613936"/>
            <a:ext cx="1797227" cy="2267019"/>
          </a:xfrm>
          <a:prstGeom prst="rect">
            <a:avLst/>
          </a:prstGeom>
          <a:effectLst>
            <a:softEdge rad="317500"/>
          </a:effectLst>
        </p:spPr>
      </p:pic>
      <p:pic>
        <p:nvPicPr>
          <p:cNvPr id="11" name="Imagen 1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588580" y="1395638"/>
            <a:ext cx="2285097" cy="2875948"/>
          </a:xfrm>
          <a:prstGeom prst="rect">
            <a:avLst/>
          </a:prstGeom>
          <a:effectLst>
            <a:softEdge rad="317500"/>
          </a:effectLst>
        </p:spPr>
      </p:pic>
      <p:pic>
        <p:nvPicPr>
          <p:cNvPr id="3" name="Imagen 2"/>
          <p:cNvPicPr>
            <a:picLocks noChangeAspect="1"/>
          </p:cNvPicPr>
          <p:nvPr/>
        </p:nvPicPr>
        <p:blipFill rotWithShape="1">
          <a:blip r:embed="rId12">
            <a:extLst>
              <a:ext uri="{28A0092B-C50C-407E-A947-70E740481C1C}">
                <a14:useLocalDpi xmlns:a14="http://schemas.microsoft.com/office/drawing/2010/main" val="0"/>
              </a:ext>
            </a:extLst>
          </a:blip>
          <a:srcRect b="23726"/>
          <a:stretch/>
        </p:blipFill>
        <p:spPr>
          <a:xfrm>
            <a:off x="3065447" y="3232596"/>
            <a:ext cx="9139489" cy="3665149"/>
          </a:xfrm>
          <a:prstGeom prst="rect">
            <a:avLst/>
          </a:prstGeom>
          <a:effectLst>
            <a:softEdge rad="635000"/>
          </a:effectLst>
        </p:spPr>
      </p:pic>
      <p:pic>
        <p:nvPicPr>
          <p:cNvPr id="12" name="Imagen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3595994"/>
            <a:ext cx="4363341" cy="2849720"/>
          </a:xfrm>
          <a:prstGeom prst="rect">
            <a:avLst/>
          </a:prstGeom>
          <a:effectLst>
            <a:softEdge rad="317500"/>
          </a:effectLst>
        </p:spPr>
      </p:pic>
    </p:spTree>
    <p:extLst>
      <p:ext uri="{BB962C8B-B14F-4D97-AF65-F5344CB8AC3E}">
        <p14:creationId xmlns:p14="http://schemas.microsoft.com/office/powerpoint/2010/main" val="10674968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par>
                          <p:cTn id="26" fill="hold">
                            <p:stCondLst>
                              <p:cond delay="4000"/>
                            </p:stCondLst>
                            <p:childTnLst>
                              <p:par>
                                <p:cTn id="27" presetID="6" presetClass="entr" presetSubtype="32"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circle(out)">
                                      <p:cBhvr>
                                        <p:cTn id="29" dur="2000"/>
                                        <p:tgtEl>
                                          <p:spTgt spid="10"/>
                                        </p:tgtEl>
                                      </p:cBhvr>
                                    </p:animEffect>
                                  </p:childTnLst>
                                </p:cTn>
                              </p:par>
                              <p:par>
                                <p:cTn id="30" presetID="6" presetClass="entr" presetSubtype="32"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circle(out)">
                                      <p:cBhvr>
                                        <p:cTn id="32" dur="2000"/>
                                        <p:tgtEl>
                                          <p:spTgt spid="7"/>
                                        </p:tgtEl>
                                      </p:cBhvr>
                                    </p:animEffect>
                                  </p:childTnLst>
                                </p:cTn>
                              </p:par>
                              <p:par>
                                <p:cTn id="33" presetID="6" presetClass="entr" presetSubtype="32"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circle(out)">
                                      <p:cBhvr>
                                        <p:cTn id="35" dur="2000"/>
                                        <p:tgtEl>
                                          <p:spTgt spid="9"/>
                                        </p:tgtEl>
                                      </p:cBhvr>
                                    </p:animEffect>
                                  </p:childTnLst>
                                </p:cTn>
                              </p:par>
                              <p:par>
                                <p:cTn id="36" presetID="6" presetClass="entr" presetSubtype="32"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circle(out)">
                                      <p:cBhvr>
                                        <p:cTn id="38" dur="2000"/>
                                        <p:tgtEl>
                                          <p:spTgt spid="11"/>
                                        </p:tgtEl>
                                      </p:cBhvr>
                                    </p:animEffect>
                                  </p:childTnLst>
                                </p:cTn>
                              </p:par>
                            </p:childTnLst>
                          </p:cTn>
                        </p:par>
                        <p:par>
                          <p:cTn id="39" fill="hold">
                            <p:stCondLst>
                              <p:cond delay="6000"/>
                            </p:stCondLst>
                            <p:childTnLst>
                              <p:par>
                                <p:cTn id="40" presetID="4" presetClass="entr" presetSubtype="32"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ox(out)">
                                      <p:cBhvr>
                                        <p:cTn id="42" dur="2000"/>
                                        <p:tgtEl>
                                          <p:spTgt spid="12"/>
                                        </p:tgtEl>
                                      </p:cBhvr>
                                    </p:animEffect>
                                  </p:childTnLst>
                                </p:cTn>
                              </p:par>
                              <p:par>
                                <p:cTn id="43" presetID="4" presetClass="entr" presetSubtype="32"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box(out)">
                                      <p:cBhvr>
                                        <p:cTn id="4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6817561" y="2920795"/>
            <a:ext cx="5335804" cy="3693319"/>
          </a:xfrm>
          <a:prstGeom prst="rect">
            <a:avLst/>
          </a:prstGeom>
          <a:noFill/>
        </p:spPr>
        <p:txBody>
          <a:bodyPr wrap="square" rtlCol="0">
            <a:spAutoFit/>
          </a:bodyPr>
          <a:lstStyle/>
          <a:p>
            <a:pPr algn="ctr"/>
            <a:r>
              <a:rPr lang="es-MX" b="1" dirty="0" smtClean="0">
                <a:ln>
                  <a:solidFill>
                    <a:schemeClr val="tx1"/>
                  </a:solidFill>
                </a:ln>
                <a:solidFill>
                  <a:srgbClr val="FFFF00"/>
                </a:solidFill>
                <a:latin typeface="Tahoma" panose="020B0604030504040204" pitchFamily="34" charset="0"/>
                <a:ea typeface="Tahoma" panose="020B0604030504040204" pitchFamily="34" charset="0"/>
                <a:cs typeface="Tahoma" panose="020B0604030504040204" pitchFamily="34" charset="0"/>
              </a:rPr>
              <a:t>Corazón para África es una organización cuya misión es cambiar vidas y se mantiene por donaciones, gracias a ellas, ha podido crecer y brindar refugio y atención a todos esos bebés inocentes, como también a mujeres víctimas de la enfermedad y el abandono. Voluntarios temporales o a largo plazo, acuden a trabajar en los diferentes proyectos. </a:t>
            </a:r>
            <a:r>
              <a:rPr lang="es-MX" b="1" dirty="0">
                <a:ln>
                  <a:solidFill>
                    <a:schemeClr val="tx1"/>
                  </a:solidFill>
                </a:ln>
                <a:solidFill>
                  <a:srgbClr val="FFFF00"/>
                </a:solidFill>
                <a:latin typeface="Tahoma" panose="020B0604030504040204" pitchFamily="34" charset="0"/>
                <a:ea typeface="Tahoma" panose="020B0604030504040204" pitchFamily="34" charset="0"/>
                <a:cs typeface="Tahoma" panose="020B0604030504040204" pitchFamily="34" charset="0"/>
              </a:rPr>
              <a:t>Se necesitan corazones para África, profesores de educación preescolar, granjeros, ganaderos, pastores, abuelos, sí, abuelos, porque todo niño necesita abuelos, dice Janine</a:t>
            </a:r>
            <a:r>
              <a:rPr lang="es-MX" b="1" dirty="0" smtClean="0">
                <a:ln>
                  <a:solidFill>
                    <a:schemeClr val="tx1"/>
                  </a:solidFill>
                </a:ln>
                <a:solidFill>
                  <a:srgbClr val="FFFF00"/>
                </a:solidFill>
                <a:latin typeface="Tahoma" panose="020B0604030504040204" pitchFamily="34" charset="0"/>
                <a:ea typeface="Tahoma" panose="020B0604030504040204" pitchFamily="34" charset="0"/>
                <a:cs typeface="Tahoma" panose="020B0604030504040204" pitchFamily="34" charset="0"/>
              </a:rPr>
              <a:t>.</a:t>
            </a:r>
            <a:endParaRPr lang="es-MX" b="1" dirty="0">
              <a:ln>
                <a:solidFill>
                  <a:schemeClr val="tx1"/>
                </a:solidFill>
              </a:ln>
              <a:solidFill>
                <a:srgbClr val="FFFF00"/>
              </a:solidFill>
              <a:latin typeface="Tahoma" panose="020B0604030504040204" pitchFamily="34" charset="0"/>
              <a:ea typeface="Tahoma" panose="020B0604030504040204" pitchFamily="34" charset="0"/>
              <a:cs typeface="Tahoma" panose="020B0604030504040204" pitchFamily="34"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2054" y="300285"/>
            <a:ext cx="5246818" cy="2620510"/>
          </a:xfrm>
          <a:prstGeom prst="rect">
            <a:avLst/>
          </a:prstGeom>
          <a:ln>
            <a:noFill/>
          </a:ln>
          <a:effectLst>
            <a:outerShdw blurRad="292100" dist="139700" dir="2700000" algn="tl" rotWithShape="0">
              <a:srgbClr val="333333">
                <a:alpha val="65000"/>
              </a:srgbClr>
            </a:outerShdw>
          </a:effectLst>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348" y="223693"/>
            <a:ext cx="3309356" cy="2482016"/>
          </a:xfrm>
          <a:prstGeom prst="rect">
            <a:avLst/>
          </a:prstGeom>
          <a:ln>
            <a:noFill/>
          </a:ln>
          <a:effectLst>
            <a:outerShdw blurRad="292100" dist="139700" dir="2700000" algn="tl" rotWithShape="0">
              <a:srgbClr val="333333">
                <a:alpha val="65000"/>
              </a:srgbClr>
            </a:outerShdw>
          </a:effectLst>
        </p:spPr>
      </p:pic>
      <p:pic>
        <p:nvPicPr>
          <p:cNvPr id="7" name="Imagen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74054" y="267309"/>
            <a:ext cx="3255264" cy="2438400"/>
          </a:xfrm>
          <a:prstGeom prst="rect">
            <a:avLst/>
          </a:prstGeom>
          <a:ln>
            <a:noFill/>
          </a:ln>
          <a:effectLst>
            <a:outerShdw blurRad="190500" algn="tl" rotWithShape="0">
              <a:srgbClr val="000000">
                <a:alpha val="70000"/>
              </a:srgbClr>
            </a:outerShdw>
          </a:effectLst>
        </p:spPr>
      </p:pic>
      <p:pic>
        <p:nvPicPr>
          <p:cNvPr id="3" name="Imagen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2543" y="2898601"/>
            <a:ext cx="3715513" cy="3715513"/>
          </a:xfrm>
          <a:prstGeom prst="rect">
            <a:avLst/>
          </a:prstGeom>
          <a:effectLst>
            <a:outerShdw blurRad="50800" dist="38100" dir="10800000" algn="r" rotWithShape="0">
              <a:prstClr val="black">
                <a:alpha val="40000"/>
              </a:prstClr>
            </a:outerShdw>
          </a:effectLst>
        </p:spPr>
      </p:pic>
      <p:pic>
        <p:nvPicPr>
          <p:cNvPr id="9" name="Imagen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31982" y="2981119"/>
            <a:ext cx="2726146" cy="363299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9344807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par>
                          <p:cTn id="10" fill="hold">
                            <p:stCondLst>
                              <p:cond delay="2000"/>
                            </p:stCondLst>
                            <p:childTnLst>
                              <p:par>
                                <p:cTn id="11" presetID="3" presetClass="entr" presetSubtype="5"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vertical)">
                                      <p:cBhvr>
                                        <p:cTn id="13" dur="2000"/>
                                        <p:tgtEl>
                                          <p:spTgt spid="2"/>
                                        </p:tgtEl>
                                      </p:cBhvr>
                                    </p:animEffect>
                                  </p:childTnLst>
                                </p:cTn>
                              </p:par>
                              <p:par>
                                <p:cTn id="14" presetID="21"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8)">
                                      <p:cBhvr>
                                        <p:cTn id="16" dur="2000"/>
                                        <p:tgtEl>
                                          <p:spTgt spid="6"/>
                                        </p:tgtEl>
                                      </p:cBhvr>
                                    </p:animEffect>
                                  </p:childTnLst>
                                </p:cTn>
                              </p:par>
                              <p:par>
                                <p:cTn id="17" presetID="21" presetClass="entr" presetSubtype="8"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8)">
                                      <p:cBhvr>
                                        <p:cTn id="19" dur="2000"/>
                                        <p:tgtEl>
                                          <p:spTgt spid="7"/>
                                        </p:tgtEl>
                                      </p:cBhvr>
                                    </p:animEffect>
                                  </p:childTnLst>
                                </p:cTn>
                              </p:par>
                              <p:par>
                                <p:cTn id="20" presetID="17" presetClass="entr" presetSubtype="8"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2000" fill="hold"/>
                                        <p:tgtEl>
                                          <p:spTgt spid="3"/>
                                        </p:tgtEl>
                                        <p:attrNameLst>
                                          <p:attrName>ppt_x</p:attrName>
                                        </p:attrNameLst>
                                      </p:cBhvr>
                                      <p:tavLst>
                                        <p:tav tm="0">
                                          <p:val>
                                            <p:strVal val="#ppt_x-#ppt_w/2"/>
                                          </p:val>
                                        </p:tav>
                                        <p:tav tm="100000">
                                          <p:val>
                                            <p:strVal val="#ppt_x"/>
                                          </p:val>
                                        </p:tav>
                                      </p:tavLst>
                                    </p:anim>
                                    <p:anim calcmode="lin" valueType="num">
                                      <p:cBhvr>
                                        <p:cTn id="23" dur="2000" fill="hold"/>
                                        <p:tgtEl>
                                          <p:spTgt spid="3"/>
                                        </p:tgtEl>
                                        <p:attrNameLst>
                                          <p:attrName>ppt_y</p:attrName>
                                        </p:attrNameLst>
                                      </p:cBhvr>
                                      <p:tavLst>
                                        <p:tav tm="0">
                                          <p:val>
                                            <p:strVal val="#ppt_y"/>
                                          </p:val>
                                        </p:tav>
                                        <p:tav tm="100000">
                                          <p:val>
                                            <p:strVal val="#ppt_y"/>
                                          </p:val>
                                        </p:tav>
                                      </p:tavLst>
                                    </p:anim>
                                    <p:anim calcmode="lin" valueType="num">
                                      <p:cBhvr>
                                        <p:cTn id="24" dur="2000" fill="hold"/>
                                        <p:tgtEl>
                                          <p:spTgt spid="3"/>
                                        </p:tgtEl>
                                        <p:attrNameLst>
                                          <p:attrName>ppt_w</p:attrName>
                                        </p:attrNameLst>
                                      </p:cBhvr>
                                      <p:tavLst>
                                        <p:tav tm="0">
                                          <p:val>
                                            <p:fltVal val="0"/>
                                          </p:val>
                                        </p:tav>
                                        <p:tav tm="100000">
                                          <p:val>
                                            <p:strVal val="#ppt_w"/>
                                          </p:val>
                                        </p:tav>
                                      </p:tavLst>
                                    </p:anim>
                                    <p:anim calcmode="lin" valueType="num">
                                      <p:cBhvr>
                                        <p:cTn id="25" dur="2000" fill="hold"/>
                                        <p:tgtEl>
                                          <p:spTgt spid="3"/>
                                        </p:tgtEl>
                                        <p:attrNameLst>
                                          <p:attrName>ppt_h</p:attrName>
                                        </p:attrNameLst>
                                      </p:cBhvr>
                                      <p:tavLst>
                                        <p:tav tm="0">
                                          <p:val>
                                            <p:strVal val="#ppt_h"/>
                                          </p:val>
                                        </p:tav>
                                        <p:tav tm="100000">
                                          <p:val>
                                            <p:strVal val="#ppt_h"/>
                                          </p:val>
                                        </p:tav>
                                      </p:tavLst>
                                    </p:anim>
                                  </p:childTnLst>
                                </p:cTn>
                              </p:par>
                              <p:par>
                                <p:cTn id="26" presetID="17" presetClass="entr" presetSubtype="2"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2000" fill="hold"/>
                                        <p:tgtEl>
                                          <p:spTgt spid="9"/>
                                        </p:tgtEl>
                                        <p:attrNameLst>
                                          <p:attrName>ppt_x</p:attrName>
                                        </p:attrNameLst>
                                      </p:cBhvr>
                                      <p:tavLst>
                                        <p:tav tm="0">
                                          <p:val>
                                            <p:strVal val="#ppt_x+#ppt_w/2"/>
                                          </p:val>
                                        </p:tav>
                                        <p:tav tm="100000">
                                          <p:val>
                                            <p:strVal val="#ppt_x"/>
                                          </p:val>
                                        </p:tav>
                                      </p:tavLst>
                                    </p:anim>
                                    <p:anim calcmode="lin" valueType="num">
                                      <p:cBhvr>
                                        <p:cTn id="29" dur="2000" fill="hold"/>
                                        <p:tgtEl>
                                          <p:spTgt spid="9"/>
                                        </p:tgtEl>
                                        <p:attrNameLst>
                                          <p:attrName>ppt_y</p:attrName>
                                        </p:attrNameLst>
                                      </p:cBhvr>
                                      <p:tavLst>
                                        <p:tav tm="0">
                                          <p:val>
                                            <p:strVal val="#ppt_y"/>
                                          </p:val>
                                        </p:tav>
                                        <p:tav tm="100000">
                                          <p:val>
                                            <p:strVal val="#ppt_y"/>
                                          </p:val>
                                        </p:tav>
                                      </p:tavLst>
                                    </p:anim>
                                    <p:anim calcmode="lin" valueType="num">
                                      <p:cBhvr>
                                        <p:cTn id="30" dur="2000" fill="hold"/>
                                        <p:tgtEl>
                                          <p:spTgt spid="9"/>
                                        </p:tgtEl>
                                        <p:attrNameLst>
                                          <p:attrName>ppt_w</p:attrName>
                                        </p:attrNameLst>
                                      </p:cBhvr>
                                      <p:tavLst>
                                        <p:tav tm="0">
                                          <p:val>
                                            <p:fltVal val="0"/>
                                          </p:val>
                                        </p:tav>
                                        <p:tav tm="100000">
                                          <p:val>
                                            <p:strVal val="#ppt_w"/>
                                          </p:val>
                                        </p:tav>
                                      </p:tavLst>
                                    </p:anim>
                                    <p:anim calcmode="lin" valueType="num">
                                      <p:cBhvr>
                                        <p:cTn id="31"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9105363" y="914401"/>
            <a:ext cx="2910626" cy="4247317"/>
          </a:xfrm>
          <a:prstGeom prst="rect">
            <a:avLst/>
          </a:prstGeom>
          <a:noFill/>
        </p:spPr>
        <p:txBody>
          <a:bodyPr wrap="square" rtlCol="0">
            <a:spAutoFit/>
          </a:bodyPr>
          <a:lstStyle/>
          <a:p>
            <a:pPr algn="ctr"/>
            <a:r>
              <a:rPr lang="es-MX" dirty="0" smtClean="0">
                <a:solidFill>
                  <a:srgbClr val="FFCCFF"/>
                </a:solidFill>
              </a:rPr>
              <a:t>“</a:t>
            </a:r>
            <a:r>
              <a:rPr lang="es-MX" dirty="0" smtClean="0">
                <a:solidFill>
                  <a:srgbClr val="FFCCFF"/>
                </a:solidFill>
                <a:latin typeface="Tahoma" panose="020B0604030504040204" pitchFamily="34" charset="0"/>
                <a:ea typeface="Tahoma" panose="020B0604030504040204" pitchFamily="34" charset="0"/>
                <a:cs typeface="Tahoma" panose="020B0604030504040204" pitchFamily="34" charset="0"/>
              </a:rPr>
              <a:t>Jesús invita a todos que vean Su obra y Su gloria en </a:t>
            </a:r>
            <a:r>
              <a:rPr lang="es-MX" dirty="0" err="1" smtClean="0">
                <a:solidFill>
                  <a:srgbClr val="FFCCFF"/>
                </a:solidFill>
                <a:latin typeface="Tahoma" panose="020B0604030504040204" pitchFamily="34" charset="0"/>
                <a:ea typeface="Tahoma" panose="020B0604030504040204" pitchFamily="34" charset="0"/>
                <a:cs typeface="Tahoma" panose="020B0604030504040204" pitchFamily="34" charset="0"/>
              </a:rPr>
              <a:t>Swaziland</a:t>
            </a:r>
            <a:r>
              <a:rPr lang="es-MX" dirty="0" smtClean="0">
                <a:solidFill>
                  <a:srgbClr val="FFCCFF"/>
                </a:solidFill>
                <a:latin typeface="Tahoma" panose="020B0604030504040204" pitchFamily="34" charset="0"/>
                <a:ea typeface="Tahoma" panose="020B0604030504040204" pitchFamily="34" charset="0"/>
                <a:cs typeface="Tahoma" panose="020B0604030504040204" pitchFamily="34" charset="0"/>
              </a:rPr>
              <a:t>- dice Janine- Él nos dio un hermoso lugar para alojarnos, un techo sobre nuestras cabezas, camas blandas, comida fresca, maravillosa confraternidad y lo mejor de todo: Su misma presencia. Y Él recibe toda la gloria. Jesús está vivo y bien en Suazilandia. Amén”. </a:t>
            </a:r>
          </a:p>
          <a:p>
            <a:pPr algn="ctr"/>
            <a:r>
              <a:rPr lang="es-MX" dirty="0" smtClean="0">
                <a:solidFill>
                  <a:srgbClr val="FFCCFF"/>
                </a:solidFill>
                <a:latin typeface="Tahoma" panose="020B0604030504040204" pitchFamily="34" charset="0"/>
                <a:ea typeface="Tahoma" panose="020B0604030504040204" pitchFamily="34" charset="0"/>
                <a:cs typeface="Tahoma" panose="020B0604030504040204" pitchFamily="34" charset="0"/>
              </a:rPr>
              <a:t>Janine W. Maxwell.</a:t>
            </a:r>
            <a:endParaRPr lang="es-MX" dirty="0">
              <a:solidFill>
                <a:srgbClr val="FFCCFF"/>
              </a:solidFill>
              <a:latin typeface="Tahoma" panose="020B0604030504040204" pitchFamily="34" charset="0"/>
              <a:ea typeface="Tahoma" panose="020B0604030504040204" pitchFamily="34" charset="0"/>
              <a:cs typeface="Tahoma" panose="020B060403050404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327" y="237102"/>
            <a:ext cx="9214918" cy="6369759"/>
          </a:xfrm>
          <a:prstGeom prst="rect">
            <a:avLst/>
          </a:prstGeom>
          <a:effectLst>
            <a:softEdge rad="635000"/>
          </a:effectLst>
        </p:spPr>
      </p:pic>
    </p:spTree>
    <p:extLst>
      <p:ext uri="{BB962C8B-B14F-4D97-AF65-F5344CB8AC3E}">
        <p14:creationId xmlns:p14="http://schemas.microsoft.com/office/powerpoint/2010/main" val="30328878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347730" y="5306096"/>
            <a:ext cx="11565228" cy="1200329"/>
          </a:xfrm>
          <a:prstGeom prst="rect">
            <a:avLst/>
          </a:prstGeom>
          <a:noFill/>
        </p:spPr>
        <p:txBody>
          <a:bodyPr wrap="square" rtlCol="0">
            <a:spAutoFit/>
          </a:bodyPr>
          <a:lstStyle/>
          <a:p>
            <a:pPr algn="ctr"/>
            <a:r>
              <a:rPr lang="es-MX" b="1" dirty="0"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Janine Maxwell es graduada de la Universidad Evangélica de Springfield, MO. Ha publicado dos libros: “</a:t>
            </a:r>
            <a:r>
              <a:rPr lang="es-MX" b="1" dirty="0" err="1"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It’s</a:t>
            </a:r>
            <a:r>
              <a:rPr lang="es-MX" b="1" dirty="0"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 </a:t>
            </a:r>
            <a:r>
              <a:rPr lang="es-MX" b="1" dirty="0" err="1"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Not</a:t>
            </a:r>
            <a:r>
              <a:rPr lang="es-MX" b="1" dirty="0"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 </a:t>
            </a:r>
            <a:r>
              <a:rPr lang="es-MX" b="1" dirty="0" err="1"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Okay</a:t>
            </a:r>
            <a:r>
              <a:rPr lang="es-MX" b="1" dirty="0"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 </a:t>
            </a:r>
            <a:r>
              <a:rPr lang="es-MX" b="1" dirty="0" err="1"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With</a:t>
            </a:r>
            <a:r>
              <a:rPr lang="es-MX" b="1" dirty="0"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 Me” (No está bien conmigo), su primer libro, en donde detalla su experiencia personal, que representa la tragedia y angustia en África. Y su segundo libro es </a:t>
            </a:r>
          </a:p>
          <a:p>
            <a:pPr algn="ctr"/>
            <a:r>
              <a:rPr lang="es-MX" b="1" dirty="0"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a:t>
            </a:r>
            <a:r>
              <a:rPr lang="es-MX" b="1" dirty="0" err="1"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Is</a:t>
            </a:r>
            <a:r>
              <a:rPr lang="es-MX" b="1" dirty="0"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 </a:t>
            </a:r>
            <a:r>
              <a:rPr lang="es-MX" b="1" dirty="0" err="1"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It</a:t>
            </a:r>
            <a:r>
              <a:rPr lang="es-MX" b="1" dirty="0"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 </a:t>
            </a:r>
            <a:r>
              <a:rPr lang="es-MX" b="1" dirty="0" err="1"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Okay</a:t>
            </a:r>
            <a:r>
              <a:rPr lang="es-MX" b="1" dirty="0"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 </a:t>
            </a:r>
            <a:r>
              <a:rPr lang="es-MX" b="1" dirty="0" err="1"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With</a:t>
            </a:r>
            <a:r>
              <a:rPr lang="es-MX" b="1" dirty="0"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 </a:t>
            </a:r>
            <a:r>
              <a:rPr lang="es-MX" b="1" dirty="0" err="1"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You</a:t>
            </a:r>
            <a:r>
              <a:rPr lang="es-MX" b="1" dirty="0" smtClean="0">
                <a:ln>
                  <a:solidFill>
                    <a:schemeClr val="tx1"/>
                  </a:solidFill>
                </a:ln>
                <a:solidFill>
                  <a:srgbClr val="FFFF00"/>
                </a:solidFill>
                <a:effectLst/>
                <a:latin typeface="Tahoma" panose="020B0604030504040204" pitchFamily="34" charset="0"/>
                <a:ea typeface="Tahoma" panose="020B0604030504040204" pitchFamily="34" charset="0"/>
                <a:cs typeface="Tahoma" panose="020B0604030504040204" pitchFamily="34" charset="0"/>
              </a:rPr>
              <a:t>?” (¿Está bien con usted?). </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0960" y="-1"/>
            <a:ext cx="4239995" cy="5306097"/>
          </a:xfrm>
          <a:prstGeom prst="rect">
            <a:avLst/>
          </a:prstGeom>
          <a:effectLst>
            <a:softEdge rad="635000"/>
          </a:effectLst>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96812" y="200073"/>
            <a:ext cx="1350645" cy="2090049"/>
          </a:xfrm>
          <a:prstGeom prst="rect">
            <a:avLst/>
          </a:prstGeom>
          <a:ln>
            <a:noFill/>
          </a:ln>
          <a:effectLst>
            <a:outerShdw blurRad="292100" dist="139700" dir="2700000" algn="tl" rotWithShape="0">
              <a:srgbClr val="333333">
                <a:alpha val="65000"/>
              </a:srgbClr>
            </a:outerShdw>
          </a:effectLst>
        </p:spPr>
      </p:pic>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03662" y="2423878"/>
            <a:ext cx="1394084" cy="2148417"/>
          </a:xfrm>
          <a:prstGeom prst="rect">
            <a:avLst/>
          </a:prstGeom>
          <a:ln>
            <a:noFill/>
          </a:ln>
          <a:effectLst>
            <a:outerShdw blurRad="292100" dist="139700" dir="2700000" algn="tl" rotWithShape="0">
              <a:srgbClr val="333333">
                <a:alpha val="65000"/>
              </a:srgbClr>
            </a:outerShdw>
          </a:effectLst>
        </p:spPr>
      </p:pic>
      <p:pic>
        <p:nvPicPr>
          <p:cNvPr id="6" name="Imagen 5"/>
          <p:cNvPicPr>
            <a:picLocks noChangeAspect="1"/>
          </p:cNvPicPr>
          <p:nvPr/>
        </p:nvPicPr>
        <p:blipFill rotWithShape="1">
          <a:blip r:embed="rId6">
            <a:extLst>
              <a:ext uri="{28A0092B-C50C-407E-A947-70E740481C1C}">
                <a14:useLocalDpi xmlns:a14="http://schemas.microsoft.com/office/drawing/2010/main" val="0"/>
              </a:ext>
            </a:extLst>
          </a:blip>
          <a:srcRect t="8324"/>
          <a:stretch/>
        </p:blipFill>
        <p:spPr>
          <a:xfrm>
            <a:off x="7374575" y="186721"/>
            <a:ext cx="3880297" cy="5331538"/>
          </a:xfrm>
          <a:prstGeom prst="rect">
            <a:avLst/>
          </a:prstGeom>
          <a:effectLst>
            <a:softEdge rad="635000"/>
          </a:effectLst>
        </p:spPr>
      </p:pic>
    </p:spTree>
    <p:extLst>
      <p:ext uri="{BB962C8B-B14F-4D97-AF65-F5344CB8AC3E}">
        <p14:creationId xmlns:p14="http://schemas.microsoft.com/office/powerpoint/2010/main" val="29167005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2"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500" fill="hold"/>
                                        <p:tgtEl>
                                          <p:spTgt spid="4"/>
                                        </p:tgtEl>
                                        <p:attrNameLst>
                                          <p:attrName>ppt_x</p:attrName>
                                        </p:attrNameLst>
                                      </p:cBhvr>
                                      <p:tavLst>
                                        <p:tav tm="0">
                                          <p:val>
                                            <p:strVal val="#ppt_x"/>
                                          </p:val>
                                        </p:tav>
                                        <p:tav tm="100000">
                                          <p:val>
                                            <p:strVal val="#ppt_x"/>
                                          </p:val>
                                        </p:tav>
                                      </p:tavLst>
                                    </p:anim>
                                    <p:anim calcmode="lin" valueType="num">
                                      <p:cBhvr additive="base">
                                        <p:cTn id="12" dur="1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ppt_x"/>
                                          </p:val>
                                        </p:tav>
                                        <p:tav tm="100000">
                                          <p:val>
                                            <p:strVal val="#ppt_x"/>
                                          </p:val>
                                        </p:tav>
                                      </p:tavLst>
                                    </p:anim>
                                    <p:anim calcmode="lin" valueType="num">
                                      <p:cBhvr additive="base">
                                        <p:cTn id="16" dur="1500" fill="hold"/>
                                        <p:tgtEl>
                                          <p:spTgt spid="5"/>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000"/>
                                        <p:tgtEl>
                                          <p:spTgt spid="6"/>
                                        </p:tgtEl>
                                      </p:cBhvr>
                                    </p:animEffect>
                                  </p:childTnLst>
                                </p:cTn>
                              </p:par>
                            </p:childTnLst>
                          </p:cTn>
                        </p:par>
                        <p:par>
                          <p:cTn id="20" fill="hold">
                            <p:stCondLst>
                              <p:cond delay="4000"/>
                            </p:stCondLst>
                            <p:childTnLst>
                              <p:par>
                                <p:cTn id="21" presetID="16" presetClass="entr" presetSubtype="21"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barn(inVertical)">
                                      <p:cBhvr>
                                        <p:cTn id="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18941" y="180305"/>
            <a:ext cx="11590986" cy="2554545"/>
          </a:xfrm>
          <a:prstGeom prst="rect">
            <a:avLst/>
          </a:prstGeom>
          <a:noFill/>
        </p:spPr>
        <p:txBody>
          <a:bodyPr wrap="square" rtlCol="0">
            <a:spAutoFit/>
          </a:bodyPr>
          <a:lstStyle/>
          <a:p>
            <a:pPr algn="ctr"/>
            <a:r>
              <a:rPr lang="es-MX" sz="2000" b="1" dirty="0" smtClean="0">
                <a:ln>
                  <a:solidFill>
                    <a:schemeClr val="tx1"/>
                  </a:solidFill>
                </a:ln>
                <a:solidFill>
                  <a:schemeClr val="accent4">
                    <a:lumMod val="20000"/>
                    <a:lumOff val="80000"/>
                  </a:schemeClr>
                </a:solidFill>
                <a:latin typeface="Tahoma" panose="020B0604030504040204" pitchFamily="34" charset="0"/>
                <a:ea typeface="Tahoma" panose="020B0604030504040204" pitchFamily="34" charset="0"/>
                <a:cs typeface="Tahoma" panose="020B0604030504040204" pitchFamily="34" charset="0"/>
              </a:rPr>
              <a:t>Janine es más feliz ahora que cuando era una rica empresaria, porque de nada sirve ganar el mundo, si pierdes tu alma. No hay riqueza más grande que un corazón generoso, buena voluntad y disponibilidad hacia el prójimo. Jesús dijo: “La vida del hombre no consiste en la abundancia de bienes que posee.” También dejó este mandamiento: “Ama a tu prójimo como a ti mismo”. Cuando existe ese amor, todo viene por añadidura: la compasión, el espíritu de servicio, la confraternidad, el deseo de ser útil, la necesidad de llevar esperanza</a:t>
            </a:r>
            <a:r>
              <a:rPr lang="es-MX" sz="2000" b="1" dirty="0">
                <a:ln>
                  <a:solidFill>
                    <a:schemeClr val="tx1"/>
                  </a:solidFill>
                </a:ln>
                <a:solidFill>
                  <a:schemeClr val="accent4">
                    <a:lumMod val="20000"/>
                    <a:lumOff val="80000"/>
                  </a:schemeClr>
                </a:solidFill>
                <a:latin typeface="Tahoma" panose="020B0604030504040204" pitchFamily="34" charset="0"/>
                <a:ea typeface="Tahoma" panose="020B0604030504040204" pitchFamily="34" charset="0"/>
                <a:cs typeface="Tahoma" panose="020B0604030504040204" pitchFamily="34" charset="0"/>
              </a:rPr>
              <a:t> </a:t>
            </a:r>
            <a:r>
              <a:rPr lang="es-MX" sz="2000" b="1" dirty="0" smtClean="0">
                <a:ln>
                  <a:solidFill>
                    <a:schemeClr val="tx1"/>
                  </a:solidFill>
                </a:ln>
                <a:solidFill>
                  <a:schemeClr val="accent4">
                    <a:lumMod val="20000"/>
                    <a:lumOff val="80000"/>
                  </a:schemeClr>
                </a:solidFill>
                <a:latin typeface="Tahoma" panose="020B0604030504040204" pitchFamily="34" charset="0"/>
                <a:ea typeface="Tahoma" panose="020B0604030504040204" pitchFamily="34" charset="0"/>
                <a:cs typeface="Tahoma" panose="020B0604030504040204" pitchFamily="34" charset="0"/>
              </a:rPr>
              <a:t>a otros. Todavía existe gente buena en el mundo, llena del amor de Dios, que está dispuesta a dar y a darse por los demás.</a:t>
            </a:r>
            <a:endParaRPr lang="es-MX" sz="2000" b="1" dirty="0">
              <a:ln>
                <a:solidFill>
                  <a:schemeClr val="tx1"/>
                </a:solidFill>
              </a:ln>
              <a:solidFill>
                <a:schemeClr val="accent4">
                  <a:lumMod val="20000"/>
                  <a:lumOff val="80000"/>
                </a:schemeClr>
              </a:solidFill>
              <a:latin typeface="Tahoma" panose="020B0604030504040204" pitchFamily="34" charset="0"/>
              <a:ea typeface="Tahoma" panose="020B0604030504040204" pitchFamily="34" charset="0"/>
              <a:cs typeface="Tahoma" panose="020B0604030504040204" pitchFamily="34"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90209" y="2186074"/>
            <a:ext cx="3026536" cy="4543578"/>
          </a:xfrm>
          <a:prstGeom prst="rect">
            <a:avLst/>
          </a:prstGeom>
          <a:effectLst>
            <a:softEdge rad="635000"/>
          </a:effectLst>
        </p:spPr>
      </p:pic>
      <p:pic>
        <p:nvPicPr>
          <p:cNvPr id="6" name="Imagen 5"/>
          <p:cNvPicPr>
            <a:picLocks noChangeAspect="1"/>
          </p:cNvPicPr>
          <p:nvPr/>
        </p:nvPicPr>
        <p:blipFill>
          <a:blip r:embed="rId4"/>
          <a:stretch>
            <a:fillRect/>
          </a:stretch>
        </p:blipFill>
        <p:spPr>
          <a:xfrm>
            <a:off x="136981" y="2470014"/>
            <a:ext cx="3883989" cy="4163364"/>
          </a:xfrm>
          <a:prstGeom prst="rect">
            <a:avLst/>
          </a:prstGeom>
          <a:effectLst>
            <a:softEdge rad="635000"/>
          </a:effectLst>
        </p:spPr>
      </p:pic>
      <p:pic>
        <p:nvPicPr>
          <p:cNvPr id="7" name="Imagen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99268" y="2424607"/>
            <a:ext cx="4597759" cy="4108636"/>
          </a:xfrm>
          <a:prstGeom prst="rect">
            <a:avLst/>
          </a:prstGeom>
          <a:effectLst>
            <a:softEdge rad="635000"/>
          </a:effectLst>
        </p:spPr>
      </p:pic>
    </p:spTree>
    <p:extLst>
      <p:ext uri="{BB962C8B-B14F-4D97-AF65-F5344CB8AC3E}">
        <p14:creationId xmlns:p14="http://schemas.microsoft.com/office/powerpoint/2010/main" val="22364325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par>
                                <p:cTn id="12" presetID="5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animEffect transition="in" filter="fade">
                                      <p:cBhvr>
                                        <p:cTn id="16" dur="2000"/>
                                        <p:tgtEl>
                                          <p:spTgt spid="6"/>
                                        </p:tgtEl>
                                      </p:cBhvr>
                                    </p:animEffect>
                                  </p:childTnLst>
                                </p:cTn>
                              </p:par>
                              <p:par>
                                <p:cTn id="17" presetID="53"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fltVal val="0"/>
                                          </p:val>
                                        </p:tav>
                                        <p:tav tm="100000">
                                          <p:val>
                                            <p:strVal val="#ppt_w"/>
                                          </p:val>
                                        </p:tav>
                                      </p:tavLst>
                                    </p:anim>
                                    <p:anim calcmode="lin" valueType="num">
                                      <p:cBhvr>
                                        <p:cTn id="20" dur="2000" fill="hold"/>
                                        <p:tgtEl>
                                          <p:spTgt spid="7"/>
                                        </p:tgtEl>
                                        <p:attrNameLst>
                                          <p:attrName>ppt_h</p:attrName>
                                        </p:attrNameLst>
                                      </p:cBhvr>
                                      <p:tavLst>
                                        <p:tav tm="0">
                                          <p:val>
                                            <p:fltVal val="0"/>
                                          </p:val>
                                        </p:tav>
                                        <p:tav tm="100000">
                                          <p:val>
                                            <p:strVal val="#ppt_h"/>
                                          </p:val>
                                        </p:tav>
                                      </p:tavLst>
                                    </p:anim>
                                    <p:animEffect transition="in" filter="fade">
                                      <p:cBhvr>
                                        <p:cTn id="21" dur="2000"/>
                                        <p:tgtEl>
                                          <p:spTgt spid="7"/>
                                        </p:tgtEl>
                                      </p:cBhvr>
                                    </p:animEffect>
                                  </p:childTnLst>
                                </p:cTn>
                              </p:par>
                              <p:par>
                                <p:cTn id="22" presetID="5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fltVal val="0"/>
                                          </p:val>
                                        </p:tav>
                                        <p:tav tm="100000">
                                          <p:val>
                                            <p:strVal val="#ppt_h"/>
                                          </p:val>
                                        </p:tav>
                                      </p:tavLst>
                                    </p:anim>
                                    <p:animEffect transition="in" filter="fade">
                                      <p:cBhvr>
                                        <p:cTn id="2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9" name="Rectángulo 8"/>
          <p:cNvSpPr/>
          <p:nvPr/>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dirty="0"/>
          </a:p>
        </p:txBody>
      </p:sp>
      <p:sp>
        <p:nvSpPr>
          <p:cNvPr id="6" name="CuadroTexto 5"/>
          <p:cNvSpPr txBox="1"/>
          <p:nvPr/>
        </p:nvSpPr>
        <p:spPr>
          <a:xfrm>
            <a:off x="257578" y="4353060"/>
            <a:ext cx="11590984" cy="646331"/>
          </a:xfrm>
          <a:prstGeom prst="rect">
            <a:avLst/>
          </a:prstGeom>
          <a:noFill/>
        </p:spPr>
        <p:txBody>
          <a:bodyPr wrap="square" rtlCol="0">
            <a:spAutoFit/>
          </a:bodyPr>
          <a:lstStyle/>
          <a:p>
            <a:pPr algn="ctr"/>
            <a:r>
              <a:rPr lang="es-MX" b="1" dirty="0">
                <a:ln>
                  <a:solidFill>
                    <a:schemeClr val="tx1"/>
                  </a:solidFill>
                </a:ln>
                <a:solidFill>
                  <a:srgbClr val="00B0F0"/>
                </a:solidFill>
                <a:latin typeface="Tahoma" panose="020B0604030504040204" pitchFamily="34" charset="0"/>
                <a:ea typeface="Tahoma" panose="020B0604030504040204" pitchFamily="34" charset="0"/>
                <a:cs typeface="Tahoma" panose="020B0604030504040204" pitchFamily="34" charset="0"/>
              </a:rPr>
              <a:t>¡Aprendan a hacer el bien! ¡Busquen la justicia y reprendan al opresor! ¡Aboguen por el huérfano y defiendan a la viuda! Isaías </a:t>
            </a:r>
            <a:r>
              <a:rPr lang="es-MX" b="1" dirty="0" smtClean="0">
                <a:ln>
                  <a:solidFill>
                    <a:schemeClr val="tx1"/>
                  </a:solidFill>
                </a:ln>
                <a:solidFill>
                  <a:srgbClr val="00B0F0"/>
                </a:solidFill>
                <a:latin typeface="Tahoma" panose="020B0604030504040204" pitchFamily="34" charset="0"/>
                <a:ea typeface="Tahoma" panose="020B0604030504040204" pitchFamily="34" charset="0"/>
                <a:cs typeface="Tahoma" panose="020B0604030504040204" pitchFamily="34" charset="0"/>
              </a:rPr>
              <a:t>1:17</a:t>
            </a:r>
            <a:endParaRPr lang="es-MX" b="1" dirty="0">
              <a:ln>
                <a:solidFill>
                  <a:schemeClr val="tx1"/>
                </a:solidFill>
              </a:ln>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7" name="CuadroTexto 6"/>
          <p:cNvSpPr txBox="1"/>
          <p:nvPr/>
        </p:nvSpPr>
        <p:spPr>
          <a:xfrm>
            <a:off x="270456" y="5276390"/>
            <a:ext cx="11681138" cy="646331"/>
          </a:xfrm>
          <a:prstGeom prst="rect">
            <a:avLst/>
          </a:prstGeom>
          <a:noFill/>
        </p:spPr>
        <p:txBody>
          <a:bodyPr wrap="square" rtlCol="0">
            <a:spAutoFit/>
          </a:bodyPr>
          <a:lstStyle/>
          <a:p>
            <a:pPr algn="ctr"/>
            <a:r>
              <a:rPr lang="es-MX" b="1" dirty="0">
                <a:ln>
                  <a:solidFill>
                    <a:schemeClr val="tx1"/>
                  </a:solidFill>
                </a:ln>
                <a:solidFill>
                  <a:srgbClr val="FF99FF"/>
                </a:solidFill>
                <a:latin typeface="Tahoma" panose="020B0604030504040204" pitchFamily="34" charset="0"/>
                <a:ea typeface="Tahoma" panose="020B0604030504040204" pitchFamily="34" charset="0"/>
                <a:cs typeface="Tahoma" panose="020B0604030504040204" pitchFamily="34" charset="0"/>
              </a:rPr>
              <a:t>En todo os he enseñado que, trabajando así, se debe ayudar a los necesitados, y recordar las palabras del Señor Jesús, que dijo: Más bienaventurado es dar que recibir. Hechos 20:35</a:t>
            </a:r>
          </a:p>
        </p:txBody>
      </p:sp>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19008" y="6259392"/>
            <a:ext cx="1429554" cy="427783"/>
          </a:xfrm>
          <a:prstGeom prst="rect">
            <a:avLst/>
          </a:prstGeom>
        </p:spPr>
      </p:pic>
      <p:sp>
        <p:nvSpPr>
          <p:cNvPr id="11" name="CuadroTexto 10"/>
          <p:cNvSpPr txBox="1"/>
          <p:nvPr/>
        </p:nvSpPr>
        <p:spPr>
          <a:xfrm>
            <a:off x="2975020" y="669701"/>
            <a:ext cx="5911403" cy="523220"/>
          </a:xfrm>
          <a:prstGeom prst="rect">
            <a:avLst/>
          </a:prstGeom>
          <a:noFill/>
        </p:spPr>
        <p:txBody>
          <a:bodyPr wrap="square" rtlCol="0">
            <a:spAutoFit/>
          </a:bodyPr>
          <a:lstStyle/>
          <a:p>
            <a:r>
              <a:rPr lang="es-MX" sz="2800" b="1" dirty="0">
                <a:ln>
                  <a:solidFill>
                    <a:schemeClr val="tx1"/>
                  </a:solidFill>
                </a:ln>
                <a:solidFill>
                  <a:srgbClr val="FFFF00"/>
                </a:solidFill>
                <a:effectLst>
                  <a:glow rad="228600">
                    <a:schemeClr val="accent4">
                      <a:satMod val="175000"/>
                      <a:alpha val="40000"/>
                    </a:schemeClr>
                  </a:glow>
                </a:effectLst>
                <a:latin typeface="Tahoma" panose="020B0604030504040204" pitchFamily="34" charset="0"/>
                <a:ea typeface="Tahoma" panose="020B0604030504040204" pitchFamily="34" charset="0"/>
                <a:cs typeface="Tahoma" panose="020B0604030504040204" pitchFamily="34" charset="0"/>
              </a:rPr>
              <a:t>Visita: </a:t>
            </a:r>
            <a:r>
              <a:rPr lang="es-MX" sz="2800" b="1" dirty="0" smtClean="0">
                <a:ln>
                  <a:solidFill>
                    <a:schemeClr val="tx1"/>
                  </a:solidFill>
                </a:ln>
                <a:solidFill>
                  <a:srgbClr val="FFFF00"/>
                </a:solidFill>
                <a:effectLst>
                  <a:glow rad="228600">
                    <a:schemeClr val="accent4">
                      <a:satMod val="175000"/>
                      <a:alpha val="40000"/>
                    </a:schemeClr>
                  </a:glow>
                </a:effectLst>
                <a:latin typeface="Tahoma" panose="020B0604030504040204" pitchFamily="34" charset="0"/>
                <a:ea typeface="Tahoma" panose="020B0604030504040204" pitchFamily="34" charset="0"/>
                <a:cs typeface="Tahoma" panose="020B0604030504040204" pitchFamily="34" charset="0"/>
                <a:hlinkClick r:id="rId4"/>
              </a:rPr>
              <a:t>www.heartforafrica.org</a:t>
            </a:r>
            <a:r>
              <a:rPr lang="es-MX" sz="2800" b="1" dirty="0" smtClean="0">
                <a:ln>
                  <a:solidFill>
                    <a:schemeClr val="tx1"/>
                  </a:solidFill>
                </a:ln>
                <a:solidFill>
                  <a:srgbClr val="FFFF00"/>
                </a:solidFill>
                <a:effectLst>
                  <a:glow rad="228600">
                    <a:schemeClr val="accent4">
                      <a:satMod val="175000"/>
                      <a:alpha val="40000"/>
                    </a:schemeClr>
                  </a:glow>
                </a:effectLst>
                <a:latin typeface="Tahoma" panose="020B0604030504040204" pitchFamily="34" charset="0"/>
                <a:ea typeface="Tahoma" panose="020B0604030504040204" pitchFamily="34" charset="0"/>
                <a:cs typeface="Tahoma" panose="020B0604030504040204" pitchFamily="34" charset="0"/>
              </a:rPr>
              <a:t>   </a:t>
            </a:r>
            <a:endParaRPr lang="es-MX" sz="2800" b="1" dirty="0">
              <a:ln>
                <a:solidFill>
                  <a:schemeClr val="tx1"/>
                </a:solidFill>
              </a:ln>
              <a:solidFill>
                <a:srgbClr val="FFFF00"/>
              </a:solidFill>
              <a:effectLst>
                <a:glow rad="228600">
                  <a:schemeClr val="accent4">
                    <a:satMod val="175000"/>
                    <a:alpha val="40000"/>
                  </a:schemeClr>
                </a:glow>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6547677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plus(in)">
                                      <p:cBhvr>
                                        <p:cTn id="7" dur="2000"/>
                                        <p:tgtEl>
                                          <p:spTgt spid="9"/>
                                        </p:tgtEl>
                                      </p:cBhvr>
                                    </p:animEffect>
                                  </p:childTnLst>
                                </p:cTn>
                              </p:par>
                            </p:childTnLst>
                          </p:cTn>
                        </p:par>
                        <p:par>
                          <p:cTn id="8" fill="hold">
                            <p:stCondLst>
                              <p:cond delay="2000"/>
                            </p:stCondLst>
                            <p:childTnLst>
                              <p:par>
                                <p:cTn id="9" presetID="2" presetClass="entr" presetSubtype="1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2000" fill="hold"/>
                                        <p:tgtEl>
                                          <p:spTgt spid="6"/>
                                        </p:tgtEl>
                                        <p:attrNameLst>
                                          <p:attrName>ppt_x</p:attrName>
                                        </p:attrNameLst>
                                      </p:cBhvr>
                                      <p:tavLst>
                                        <p:tav tm="0">
                                          <p:val>
                                            <p:strVal val="0-#ppt_w/2"/>
                                          </p:val>
                                        </p:tav>
                                        <p:tav tm="100000">
                                          <p:val>
                                            <p:strVal val="#ppt_x"/>
                                          </p:val>
                                        </p:tav>
                                      </p:tavLst>
                                    </p:anim>
                                    <p:anim calcmode="lin" valueType="num">
                                      <p:cBhvr additive="base">
                                        <p:cTn id="12" dur="2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1+#ppt_h/2"/>
                                          </p:val>
                                        </p:tav>
                                        <p:tav tm="100000">
                                          <p:val>
                                            <p:strVal val="#ppt_y"/>
                                          </p:val>
                                        </p:tav>
                                      </p:tavLst>
                                    </p:anim>
                                  </p:childTnLst>
                                </p:cTn>
                              </p:par>
                            </p:childTnLst>
                          </p:cTn>
                        </p:par>
                        <p:par>
                          <p:cTn id="17" fill="hold">
                            <p:stCondLst>
                              <p:cond delay="4000"/>
                            </p:stCondLst>
                            <p:childTnLst>
                              <p:par>
                                <p:cTn id="18" presetID="2" presetClass="entr" presetSubtype="4"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3000" fill="hold"/>
                                        <p:tgtEl>
                                          <p:spTgt spid="10"/>
                                        </p:tgtEl>
                                        <p:attrNameLst>
                                          <p:attrName>ppt_x</p:attrName>
                                        </p:attrNameLst>
                                      </p:cBhvr>
                                      <p:tavLst>
                                        <p:tav tm="0">
                                          <p:val>
                                            <p:strVal val="#ppt_x"/>
                                          </p:val>
                                        </p:tav>
                                        <p:tav tm="100000">
                                          <p:val>
                                            <p:strVal val="#ppt_x"/>
                                          </p:val>
                                        </p:tav>
                                      </p:tavLst>
                                    </p:anim>
                                    <p:anim calcmode="lin" valueType="num">
                                      <p:cBhvr additive="base">
                                        <p:cTn id="21" dur="3000" fill="hold"/>
                                        <p:tgtEl>
                                          <p:spTgt spid="10"/>
                                        </p:tgtEl>
                                        <p:attrNameLst>
                                          <p:attrName>ppt_y</p:attrName>
                                        </p:attrNameLst>
                                      </p:cBhvr>
                                      <p:tavLst>
                                        <p:tav tm="0">
                                          <p:val>
                                            <p:strVal val="1+#ppt_h/2"/>
                                          </p:val>
                                        </p:tav>
                                        <p:tav tm="100000">
                                          <p:val>
                                            <p:strVal val="#ppt_y"/>
                                          </p:val>
                                        </p:tav>
                                      </p:tavLst>
                                    </p:anim>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6" grpId="0"/>
      <p:bldP spid="7"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p15:prstTrans prst="pageCurlDoubl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1284</TotalTime>
  <Words>1942</Words>
  <Application>Microsoft Office PowerPoint</Application>
  <PresentationFormat>Panorámica</PresentationFormat>
  <Paragraphs>67</Paragraphs>
  <Slides>22</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22</vt:i4>
      </vt:variant>
    </vt:vector>
  </HeadingPairs>
  <TitlesOfParts>
    <vt:vector size="29" baseType="lpstr">
      <vt:lpstr>Arial</vt:lpstr>
      <vt:lpstr>Tahoma</vt:lpstr>
      <vt:lpstr>Calibri</vt:lpstr>
      <vt:lpstr>Berlin Sans FB Demi</vt:lpstr>
      <vt:lpstr>Calibri Light</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angiecopihue</dc:creator>
  <cp:lastModifiedBy>angélica garcía</cp:lastModifiedBy>
  <cp:revision>69</cp:revision>
  <dcterms:created xsi:type="dcterms:W3CDTF">2014-04-21T00:05:21Z</dcterms:created>
  <dcterms:modified xsi:type="dcterms:W3CDTF">2014-04-29T00:26:25Z</dcterms:modified>
</cp:coreProperties>
</file>