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431" r:id="rId3"/>
    <p:sldId id="444" r:id="rId4"/>
    <p:sldId id="434" r:id="rId5"/>
    <p:sldId id="430" r:id="rId6"/>
    <p:sldId id="436" r:id="rId7"/>
    <p:sldId id="435" r:id="rId8"/>
    <p:sldId id="433" r:id="rId9"/>
    <p:sldId id="437" r:id="rId10"/>
    <p:sldId id="438" r:id="rId11"/>
    <p:sldId id="432" r:id="rId12"/>
    <p:sldId id="445" r:id="rId13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xVB+aaQJNI3ivYUshLpFg==" hashData="/usT2ai/+ylHUZgJuDoczCnLBn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0000"/>
    <a:srgbClr val="800000"/>
    <a:srgbClr val="698ED9"/>
    <a:srgbClr val="5C85D6"/>
    <a:srgbClr val="4170CF"/>
    <a:srgbClr val="ECF1F8"/>
    <a:srgbClr val="605F2F"/>
    <a:srgbClr val="666633"/>
    <a:srgbClr val="649600"/>
    <a:srgbClr val="001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49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04/03/2016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04/03/2016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04/03/2016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04/03/2016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04/03/2016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04/03/2016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04/03/2016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498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Fondos para Montajes\Arboles blanco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" b="187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0" y="1"/>
            <a:ext cx="9144000" cy="1131549"/>
            <a:chOff x="0" y="1"/>
            <a:chExt cx="9144000" cy="1131549"/>
          </a:xfrm>
        </p:grpSpPr>
        <p:sp>
          <p:nvSpPr>
            <p:cNvPr id="3" name="2 Rectángulo"/>
            <p:cNvSpPr/>
            <p:nvPr/>
          </p:nvSpPr>
          <p:spPr>
            <a:xfrm>
              <a:off x="0" y="1"/>
              <a:ext cx="9144000" cy="1131549"/>
            </a:xfrm>
            <a:prstGeom prst="rect">
              <a:avLst/>
            </a:prstGeom>
            <a:solidFill>
              <a:srgbClr val="465723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" name="1 Rectángulo"/>
            <p:cNvSpPr/>
            <p:nvPr/>
          </p:nvSpPr>
          <p:spPr>
            <a:xfrm>
              <a:off x="148363" y="196734"/>
              <a:ext cx="8847294" cy="7386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pPr algn="ctr"/>
              <a:r>
                <a:rPr lang="es-ES" sz="4200" b="1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glow rad="38100">
                      <a:srgbClr val="001E00"/>
                    </a:glow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Arial Narrow" panose="020B0606020202030204" pitchFamily="34" charset="0"/>
                </a:rPr>
                <a:t>Conflictos e Inconformidad = Infelicidad</a:t>
              </a:r>
              <a:endParaRPr lang="es-ES" sz="42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glow rad="38100">
                    <a:srgbClr val="001E00"/>
                  </a:glow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ial Narrow" panose="020B0606020202030204" pitchFamily="34" charset="0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0" y="4083960"/>
            <a:ext cx="9144000" cy="1050333"/>
            <a:chOff x="0" y="4083960"/>
            <a:chExt cx="9144000" cy="1050333"/>
          </a:xfrm>
        </p:grpSpPr>
        <p:sp>
          <p:nvSpPr>
            <p:cNvPr id="5" name="4 Rectángulo"/>
            <p:cNvSpPr/>
            <p:nvPr/>
          </p:nvSpPr>
          <p:spPr>
            <a:xfrm>
              <a:off x="0" y="4083960"/>
              <a:ext cx="9144000" cy="1050333"/>
            </a:xfrm>
            <a:prstGeom prst="rect">
              <a:avLst/>
            </a:prstGeom>
            <a:solidFill>
              <a:srgbClr val="465723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4" name="3 Rectángulo"/>
            <p:cNvSpPr/>
            <p:nvPr/>
          </p:nvSpPr>
          <p:spPr>
            <a:xfrm>
              <a:off x="147136" y="4250133"/>
              <a:ext cx="885723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glow rad="101600">
                      <a:srgbClr val="001E00"/>
                    </a:glow>
                  </a:effectLst>
                  <a:latin typeface="+mj-lt"/>
                </a:rPr>
                <a:t>Debido a que existe una estrecha relación entre los estados emocionales y las conductas, los sentimientos impactan de sobre manera nuestras acciones.</a:t>
              </a:r>
            </a:p>
          </p:txBody>
        </p:sp>
      </p:grpSp>
      <p:pic>
        <p:nvPicPr>
          <p:cNvPr id="8" name="Brian Withycombe - Wonderful tonight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6300240" y="0"/>
            <a:ext cx="2843760" cy="5145087"/>
            <a:chOff x="6300240" y="0"/>
            <a:chExt cx="2843760" cy="5145087"/>
          </a:xfrm>
        </p:grpSpPr>
        <p:sp>
          <p:nvSpPr>
            <p:cNvPr id="3" name="2 Rectángulo"/>
            <p:cNvSpPr/>
            <p:nvPr/>
          </p:nvSpPr>
          <p:spPr>
            <a:xfrm>
              <a:off x="6300240" y="0"/>
              <a:ext cx="2843760" cy="5145087"/>
            </a:xfrm>
            <a:prstGeom prst="rect">
              <a:avLst/>
            </a:prstGeom>
            <a:solidFill>
              <a:srgbClr val="C08E00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" name="1 Rectángulo"/>
            <p:cNvSpPr/>
            <p:nvPr/>
          </p:nvSpPr>
          <p:spPr>
            <a:xfrm>
              <a:off x="6444260" y="566612"/>
              <a:ext cx="2555720" cy="40934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63500" dist="38100" dir="2700000" algn="tl">
                      <a:srgbClr val="000000"/>
                    </a:outerShdw>
                  </a:effectLst>
                  <a:latin typeface="+mj-lt"/>
                </a:rPr>
                <a:t>Si bien no existe una manera exacta de medir la infelicidad, sí se puede relacionar directamente con factores como el estrés y otras emociones negativas que provocan cambios en las conductas y acciones de la personas actualmente.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Fondos para Montajes\Arboles chamizos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5508130" y="0"/>
            <a:ext cx="3635870" cy="5145087"/>
            <a:chOff x="5508130" y="0"/>
            <a:chExt cx="3635870" cy="5145087"/>
          </a:xfrm>
        </p:grpSpPr>
        <p:sp>
          <p:nvSpPr>
            <p:cNvPr id="3" name="2 Rectángulo"/>
            <p:cNvSpPr/>
            <p:nvPr/>
          </p:nvSpPr>
          <p:spPr>
            <a:xfrm>
              <a:off x="5508130" y="0"/>
              <a:ext cx="3635870" cy="514508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" name="1 Rectángulo"/>
            <p:cNvSpPr/>
            <p:nvPr/>
          </p:nvSpPr>
          <p:spPr>
            <a:xfrm>
              <a:off x="5580140" y="224295"/>
              <a:ext cx="3499615" cy="47089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Ante el incremento de personas que, por ejemplo, sufren depresión, algunas estadísticas de institutos de salud de Estados Unidos han alertado respecto a ciertos factores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que </a:t>
              </a:r>
              <a:r>
                <a:rPr lang="es-CO" sz="2000" b="1" dirty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provocan infelicidad,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manifestados </a:t>
              </a:r>
              <a:r>
                <a:rPr lang="es-CO" sz="2000" b="1" dirty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en encuestas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aplicadas.</a:t>
              </a:r>
            </a:p>
            <a:p>
              <a:pPr algn="ctr"/>
              <a:endPara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endParaRPr>
            </a:p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Con la intención de identificarlos y tratar de erradicarlos, recomiendan atender los siguientes aspectos para mejorar el clima social: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Fondos para Montajes\Amarillo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5940190" y="0"/>
            <a:ext cx="3203810" cy="5145087"/>
            <a:chOff x="5940190" y="0"/>
            <a:chExt cx="3203810" cy="5145087"/>
          </a:xfrm>
        </p:grpSpPr>
        <p:sp>
          <p:nvSpPr>
            <p:cNvPr id="14" name="13 Rectángulo"/>
            <p:cNvSpPr/>
            <p:nvPr/>
          </p:nvSpPr>
          <p:spPr>
            <a:xfrm>
              <a:off x="5940190" y="0"/>
              <a:ext cx="3203810" cy="5145087"/>
            </a:xfrm>
            <a:prstGeom prst="rect">
              <a:avLst/>
            </a:prstGeom>
            <a:solidFill>
              <a:srgbClr val="C08E00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" name="1 Rectángulo"/>
            <p:cNvSpPr/>
            <p:nvPr/>
          </p:nvSpPr>
          <p:spPr>
            <a:xfrm>
              <a:off x="6079575" y="238555"/>
              <a:ext cx="2952410" cy="47089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1. Pasar demasiado tiempo frente al televisor. De acuerdo con un análisis de la Universidad de Chicago, las personas que se consideran más felices, dedican 30% menos tiempo a esta actividad. Lo ideal es disminuir y destinar este tiempo a otros pasatiempos que involucren a los amigos y actividades organizadas socialmente.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Fondos para Montajes\Arboles con reflect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5940190" y="0"/>
            <a:ext cx="3203810" cy="5145087"/>
            <a:chOff x="5940190" y="0"/>
            <a:chExt cx="3203810" cy="5145087"/>
          </a:xfrm>
        </p:grpSpPr>
        <p:sp>
          <p:nvSpPr>
            <p:cNvPr id="3" name="2 Rectángulo"/>
            <p:cNvSpPr/>
            <p:nvPr/>
          </p:nvSpPr>
          <p:spPr>
            <a:xfrm>
              <a:off x="5940190" y="0"/>
              <a:ext cx="3203810" cy="514508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" name="1 Rectángulo"/>
            <p:cNvSpPr/>
            <p:nvPr/>
          </p:nvSpPr>
          <p:spPr>
            <a:xfrm>
              <a:off x="6074586" y="393230"/>
              <a:ext cx="2923534" cy="44012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2. Relaciones conflictivas. Las personas infelices pueden tener más dificultad para resolver cuestiones o problemas inmediatos de su proyecto a futuro, lo que impacta a relaciones sociales y familiares. Por lo </a:t>
              </a:r>
              <a:r>
                <a:rPr lang="es-CO" sz="2000" b="1" dirty="0" smtClean="0">
                  <a:solidFill>
                    <a:schemeClr val="bg1"/>
                  </a:solidFill>
                  <a:latin typeface="+mj-lt"/>
                </a:rPr>
                <a:t>tanto </a:t>
              </a:r>
              <a:r>
                <a:rPr lang="es-CO" sz="2000" b="1" dirty="0">
                  <a:solidFill>
                    <a:schemeClr val="bg1"/>
                  </a:solidFill>
                  <a:latin typeface="+mj-lt"/>
                </a:rPr>
                <a:t>deben ampliar su círculo de amigos y conocer gente nueva, incluso puede ser a través de las redes sociales.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Fondos para Montajes\Arboles con nieve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5796169" y="0"/>
            <a:ext cx="3310373" cy="5145087"/>
            <a:chOff x="5796169" y="0"/>
            <a:chExt cx="3310373" cy="5145087"/>
          </a:xfrm>
        </p:grpSpPr>
        <p:sp>
          <p:nvSpPr>
            <p:cNvPr id="3" name="2 Rectángulo"/>
            <p:cNvSpPr/>
            <p:nvPr/>
          </p:nvSpPr>
          <p:spPr>
            <a:xfrm>
              <a:off x="5796169" y="0"/>
              <a:ext cx="3310373" cy="5145087"/>
            </a:xfrm>
            <a:prstGeom prst="rect">
              <a:avLst/>
            </a:prstGeom>
            <a:solidFill>
              <a:srgbClr val="494824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" name="1 Rectángulo"/>
            <p:cNvSpPr/>
            <p:nvPr/>
          </p:nvSpPr>
          <p:spPr>
            <a:xfrm>
              <a:off x="5920940" y="224295"/>
              <a:ext cx="3082170" cy="47089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3. Estrés incontrolable. El medio ambiente juega un papel importante en la búsqueda de la felicidad. Sentirse seguro y cómodo genera alegría y satisfacción. Por el contrario, un ambiente excesivamente estresante promueve la ansiedad y la inseguridad. Lo recomendable es hallar actividades o disciplinas que permitan la relajación, como el ejercicio.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Fondos para Montajes\Arboles bosque amaril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5508130" y="0"/>
            <a:ext cx="3635870" cy="5145087"/>
            <a:chOff x="5508130" y="0"/>
            <a:chExt cx="3635870" cy="5145087"/>
          </a:xfrm>
        </p:grpSpPr>
        <p:sp>
          <p:nvSpPr>
            <p:cNvPr id="3" name="2 Rectángulo"/>
            <p:cNvSpPr/>
            <p:nvPr/>
          </p:nvSpPr>
          <p:spPr>
            <a:xfrm>
              <a:off x="5508130" y="0"/>
              <a:ext cx="3635870" cy="5145087"/>
            </a:xfrm>
            <a:prstGeom prst="rect">
              <a:avLst/>
            </a:prstGeom>
            <a:solidFill>
              <a:srgbClr val="DEA400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" name="1 Rectángulo"/>
            <p:cNvSpPr/>
            <p:nvPr/>
          </p:nvSpPr>
          <p:spPr>
            <a:xfrm>
              <a:off x="5642525" y="229285"/>
              <a:ext cx="3365220" cy="47089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4. Falta de sueño y descanso. Aparte de estrés en el trabajo, no dormir lo suficiente fue un factor superior de descontento entre las personas encuestadas. Los cerebros de las personas con insomnio son más sensibles a los efectos del cortisol, una hormona del estrés. Un buen descanso de calidad permite a las personas comenzar su día con mejor estado de ánimo y ser más productivos en sus actividades.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5148080" y="-1587"/>
            <a:ext cx="3995920" cy="5145087"/>
            <a:chOff x="5148080" y="-1587"/>
            <a:chExt cx="3995920" cy="5145087"/>
          </a:xfrm>
        </p:grpSpPr>
        <p:sp>
          <p:nvSpPr>
            <p:cNvPr id="3" name="2 Rectángulo"/>
            <p:cNvSpPr/>
            <p:nvPr/>
          </p:nvSpPr>
          <p:spPr>
            <a:xfrm>
              <a:off x="5148080" y="-1587"/>
              <a:ext cx="3995920" cy="5145087"/>
            </a:xfrm>
            <a:prstGeom prst="rect">
              <a:avLst/>
            </a:prstGeom>
            <a:solidFill>
              <a:srgbClr val="A40000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4" name="3 Rectángulo"/>
            <p:cNvSpPr/>
            <p:nvPr/>
          </p:nvSpPr>
          <p:spPr>
            <a:xfrm>
              <a:off x="5292100" y="248180"/>
              <a:ext cx="3600500" cy="47089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5. Inconformidad. Ante el actual estilo de vida, las personas que se sienten infelices, constantemente definen su estado de felicidad mediante la acumulación de sus posesiones, </a:t>
              </a:r>
              <a:r>
                <a:rPr lang="es-CO" sz="2000" b="1" dirty="0" smtClean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las </a:t>
              </a:r>
              <a:r>
                <a:rPr lang="es-CO" sz="2000" b="1" dirty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cuales nunca parecen ser suficientes. La riqueza efímera no brinda placer y se puede volver en una patología. Por lo cual, se debe aprender a aceptar y vivir con lo que se tiene, sin dejar de lado la necesidad intrínseca de superación.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0 bola jp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6156220" y="0"/>
            <a:ext cx="2987780" cy="5145087"/>
            <a:chOff x="6156220" y="0"/>
            <a:chExt cx="2987780" cy="5145087"/>
          </a:xfrm>
        </p:grpSpPr>
        <p:sp>
          <p:nvSpPr>
            <p:cNvPr id="3" name="2 Rectángulo"/>
            <p:cNvSpPr/>
            <p:nvPr/>
          </p:nvSpPr>
          <p:spPr>
            <a:xfrm>
              <a:off x="6156220" y="0"/>
              <a:ext cx="2987780" cy="5145087"/>
            </a:xfrm>
            <a:prstGeom prst="rect">
              <a:avLst/>
            </a:prstGeom>
            <a:solidFill>
              <a:srgbClr val="698ED9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2" name="1 Rectángulo"/>
            <p:cNvSpPr/>
            <p:nvPr/>
          </p:nvSpPr>
          <p:spPr>
            <a:xfrm>
              <a:off x="6261740" y="224295"/>
              <a:ext cx="2769890" cy="47089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outerShdw blurRad="63500" dist="38100" dir="2700000" algn="tl" rotWithShape="0">
                      <a:prstClr val="black"/>
                    </a:outerShdw>
                  </a:effectLst>
                  <a:latin typeface="+mj-lt"/>
                </a:rPr>
                <a:t>Por lo anterior, recuerda que la felicidad se debe ejercitar todos los días, para lo cual la mejor manera de alcanzarla es intentar integrarse de manera más constante a círculos sociales sanos emocionalmente y dedicarle más tiempo a actividades que permitan relajarse y mantenerse en buena forma física y emocional.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Fondos para Montajes\Arboles blancos06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55113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732300" y="0"/>
            <a:ext cx="2411700" cy="5145087"/>
          </a:xfrm>
          <a:prstGeom prst="rect">
            <a:avLst/>
          </a:prstGeom>
          <a:solidFill>
            <a:srgbClr val="ECF1F8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" name="1 CuadroTexto"/>
          <p:cNvSpPr txBox="1"/>
          <p:nvPr/>
        </p:nvSpPr>
        <p:spPr>
          <a:xfrm>
            <a:off x="6874146" y="1223656"/>
            <a:ext cx="210923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Texto:</a:t>
            </a:r>
          </a:p>
          <a:p>
            <a:pPr algn="ctr"/>
            <a:r>
              <a:rPr lang="es-CO" sz="1400" b="1" i="1" dirty="0" smtClean="0">
                <a:latin typeface="+mj-lt"/>
              </a:rPr>
              <a:t>J. Manuel Reyes</a:t>
            </a: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</a:t>
            </a:r>
          </a:p>
          <a:p>
            <a:pPr algn="ctr"/>
            <a:r>
              <a:rPr lang="es-CO" sz="1400" b="1" dirty="0" err="1" smtClean="0">
                <a:latin typeface="+mj-lt"/>
              </a:rPr>
              <a:t>Wonderful</a:t>
            </a:r>
            <a:r>
              <a:rPr lang="es-CO" sz="1400" b="1" dirty="0" smtClean="0">
                <a:latin typeface="+mj-lt"/>
              </a:rPr>
              <a:t> </a:t>
            </a:r>
            <a:r>
              <a:rPr lang="es-CO" sz="1400" b="1" dirty="0" err="1" smtClean="0">
                <a:latin typeface="+mj-lt"/>
              </a:rPr>
              <a:t>tonight</a:t>
            </a:r>
            <a:endParaRPr lang="es-CO" sz="1400" b="1" dirty="0" smtClean="0">
              <a:latin typeface="+mj-lt"/>
            </a:endParaRPr>
          </a:p>
          <a:p>
            <a:pPr algn="ctr"/>
            <a:r>
              <a:rPr lang="es-CO" sz="1400" b="1" dirty="0">
                <a:latin typeface="+mj-lt"/>
              </a:rPr>
              <a:t>-</a:t>
            </a:r>
            <a:r>
              <a:rPr lang="es-CO" sz="1400" b="1" i="1" dirty="0">
                <a:latin typeface="+mj-lt"/>
              </a:rPr>
              <a:t>Brian </a:t>
            </a:r>
            <a:r>
              <a:rPr lang="es-CO" sz="1400" b="1" i="1" dirty="0" err="1" smtClean="0">
                <a:latin typeface="+mj-lt"/>
              </a:rPr>
              <a:t>Withycombe</a:t>
            </a:r>
            <a:r>
              <a:rPr lang="es-CO" sz="1400" b="1" i="1" dirty="0" smtClean="0">
                <a:latin typeface="+mj-lt"/>
              </a:rPr>
              <a:t>-</a:t>
            </a:r>
            <a:endParaRPr lang="es-CO" sz="1400" b="1" i="1" dirty="0" smtClean="0">
              <a:latin typeface="+mj-lt"/>
            </a:endParaRPr>
          </a:p>
          <a:p>
            <a:pPr algn="ctr"/>
            <a:endParaRPr lang="es-CO" sz="1400" b="1" dirty="0" smtClean="0">
              <a:latin typeface="+mj-lt"/>
            </a:endParaRP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4787</TotalTime>
  <Words>547</Words>
  <Application>Microsoft Office PowerPoint</Application>
  <PresentationFormat>Presentación en pantalla (16:9)</PresentationFormat>
  <Paragraphs>29</Paragraphs>
  <Slides>11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284</cp:revision>
  <dcterms:created xsi:type="dcterms:W3CDTF">2013-05-29T02:56:16Z</dcterms:created>
  <dcterms:modified xsi:type="dcterms:W3CDTF">2016-03-04T22:26:13Z</dcterms:modified>
</cp:coreProperties>
</file>