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381" r:id="rId3"/>
    <p:sldId id="336" r:id="rId4"/>
    <p:sldId id="384" r:id="rId5"/>
    <p:sldId id="325" r:id="rId6"/>
    <p:sldId id="386" r:id="rId7"/>
    <p:sldId id="380" r:id="rId8"/>
    <p:sldId id="387" r:id="rId9"/>
    <p:sldId id="375" r:id="rId10"/>
    <p:sldId id="376" r:id="rId11"/>
    <p:sldId id="388" r:id="rId1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k9P7noI1BEbQT8+qLO3zYg==" hashData="OvS270Dy5vdmAveoBQcPpcWXhe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889"/>
    <a:srgbClr val="B43C00"/>
    <a:srgbClr val="9A4D00"/>
    <a:srgbClr val="C40041"/>
    <a:srgbClr val="DE0000"/>
    <a:srgbClr val="BC0000"/>
    <a:srgbClr val="FA3C00"/>
    <a:srgbClr val="D23200"/>
    <a:srgbClr val="FFB219"/>
    <a:srgbClr val="EE9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71" d="100"/>
          <a:sy n="71" d="100"/>
        </p:scale>
        <p:origin x="-90" y="-4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01/10/2014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01/10/2014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01/10/2014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01/10/2014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01/10/2014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01/10/2014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01/10/2014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01/10/2014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01/10/2014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01/10/2014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01/10/2014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01/10/2014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11A6ED6-F678-4CC0-9FD4-265FD4CFE5FE}"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2043558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01/10/2014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C432BE0-8C62-4B11-873A-397F456EB20E}"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1.jpg"/>
          <p:cNvPicPr>
            <a:picLocks noChangeAspect="1" noChangeArrowheads="1"/>
          </p:cNvPicPr>
          <p:nvPr/>
        </p:nvPicPr>
        <p:blipFill rotWithShape="1">
          <a:blip r:embed="rId5">
            <a:extLst>
              <a:ext uri="{28A0092B-C50C-407E-A947-70E740481C1C}">
                <a14:useLocalDpi xmlns:a14="http://schemas.microsoft.com/office/drawing/2010/main" val="0"/>
              </a:ext>
            </a:extLst>
          </a:blip>
          <a:srcRect l="1417" t="2304" r="1433" b="2682"/>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2906282" y="2551110"/>
            <a:ext cx="5419725" cy="2232310"/>
            <a:chOff x="2906282" y="2571750"/>
            <a:chExt cx="5419725" cy="2232310"/>
          </a:xfrm>
        </p:grpSpPr>
        <p:pic>
          <p:nvPicPr>
            <p:cNvPr id="11283" name="Picture 19" descr="http://r18.cooltext.com/rendered/cooltext174009755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6282" y="3861084"/>
              <a:ext cx="5419725" cy="9429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r14.cooltext.com/rendered/cooltext1740524102.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20644" y="2571750"/>
              <a:ext cx="4191000" cy="94297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Huseyn Abdullayev - Memories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729293308"/>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animEffect transition="in" filter="fade">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417" t="2806" r="1652" b="3553"/>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8892" y="51400"/>
            <a:ext cx="6120850" cy="2970044"/>
          </a:xfrm>
          <a:prstGeom prst="rect">
            <a:avLst/>
          </a:prstGeom>
        </p:spPr>
        <p:txBody>
          <a:bodyPr wrap="square">
            <a:spAutoFit/>
          </a:bodyPr>
          <a:lstStyle/>
          <a:p>
            <a:pPr algn="ctr"/>
            <a:r>
              <a:rPr lang="es-CO" sz="1700" b="1" dirty="0" smtClean="0">
                <a:solidFill>
                  <a:schemeClr val="bg1"/>
                </a:solidFill>
                <a:effectLst>
                  <a:outerShdw blurRad="38100" dist="38100" dir="2700000" algn="tl">
                    <a:srgbClr val="000000"/>
                  </a:outerShdw>
                </a:effectLst>
                <a:latin typeface="+mn-lt"/>
              </a:rPr>
              <a:t>CONFIANDO MÁS EN UNO MISMO Y ENFRENTÁNDONOS A NUESTROS MIEDOS.</a:t>
            </a:r>
          </a:p>
          <a:p>
            <a:pPr algn="ctr"/>
            <a:endParaRPr lang="es-CO" sz="1700" b="1" u="sng" dirty="0">
              <a:solidFill>
                <a:schemeClr val="bg1"/>
              </a:solidFill>
              <a:effectLst>
                <a:outerShdw blurRad="38100" dist="38100" dir="2700000" algn="tl">
                  <a:srgbClr val="000000"/>
                </a:outerShdw>
              </a:effectLst>
              <a:latin typeface="+mn-lt"/>
            </a:endParaRPr>
          </a:p>
          <a:p>
            <a:pPr algn="ctr"/>
            <a:r>
              <a:rPr lang="es-CO" sz="1700" b="1" dirty="0">
                <a:solidFill>
                  <a:schemeClr val="bg1"/>
                </a:solidFill>
                <a:effectLst>
                  <a:outerShdw blurRad="38100" dist="38100" dir="2700000" algn="tl">
                    <a:srgbClr val="000000"/>
                  </a:outerShdw>
                </a:effectLst>
                <a:latin typeface="+mn-lt"/>
              </a:rPr>
              <a:t>Imaginemos una situación que activa uno de nuestros miedos, y por lo tanto, nuestra desconfianza para poder resolver la situación con éxito. La ausencia de fe en nosotros mismos impide que accedamos a nuestro coraje, y como consecuencia, evitamos la situación y no nos enfrentamos a ella. Esta inacción nos lleva luego a sentir cobardía, arrepentimiento e incluso tristeza, sentimientos que alimentan a su vez al miedo y a la </a:t>
            </a:r>
            <a:r>
              <a:rPr lang="es-CO" sz="1700" b="1" dirty="0" smtClean="0">
                <a:solidFill>
                  <a:schemeClr val="bg1"/>
                </a:solidFill>
                <a:effectLst>
                  <a:outerShdw blurRad="38100" dist="38100" dir="2700000" algn="tl">
                    <a:srgbClr val="000000"/>
                  </a:outerShdw>
                </a:effectLst>
                <a:latin typeface="+mn-lt"/>
              </a:rPr>
              <a:t>desconfianza…</a:t>
            </a:r>
            <a:endParaRPr lang="es-CO" sz="1700" b="1" dirty="0">
              <a:solidFill>
                <a:schemeClr val="bg1"/>
              </a:solidFill>
              <a:effectLst>
                <a:outerShdw blurRad="38100" dist="38100" dir="2700000" algn="tl">
                  <a:srgbClr val="000000"/>
                </a:outerShdw>
              </a:effectLst>
              <a:latin typeface="+mn-lt"/>
            </a:endParaRPr>
          </a:p>
        </p:txBody>
      </p:sp>
    </p:spTree>
    <p:extLst>
      <p:ext uri="{BB962C8B-B14F-4D97-AF65-F5344CB8AC3E}">
        <p14:creationId xmlns:p14="http://schemas.microsoft.com/office/powerpoint/2010/main" val="2146866047"/>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1000"/>
                                        <p:tgtEl>
                                          <p:spTgt spid="2"/>
                                        </p:tgtEl>
                                      </p:cBhvr>
                                    </p:animEffect>
                                    <p:set>
                                      <p:cBhvr>
                                        <p:cTn id="12"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417" t="2806" r="1652" b="3553"/>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7156" y="51400"/>
            <a:ext cx="6264870" cy="2970044"/>
          </a:xfrm>
          <a:prstGeom prst="rect">
            <a:avLst/>
          </a:prstGeom>
        </p:spPr>
        <p:txBody>
          <a:bodyPr wrap="square">
            <a:spAutoFit/>
          </a:bodyPr>
          <a:lstStyle/>
          <a:p>
            <a:pPr algn="ctr"/>
            <a:r>
              <a:rPr lang="es-CO" sz="1700" b="1" dirty="0">
                <a:solidFill>
                  <a:schemeClr val="bg1"/>
                </a:solidFill>
                <a:effectLst>
                  <a:outerShdw blurRad="38100" dist="38100" dir="2700000" algn="tl">
                    <a:srgbClr val="000000"/>
                  </a:outerShdw>
                </a:effectLst>
                <a:latin typeface="+mj-lt"/>
              </a:rPr>
              <a:t>Para salir de este círculo que se </a:t>
            </a:r>
            <a:r>
              <a:rPr lang="es-CO" sz="1700" b="1" dirty="0" smtClean="0">
                <a:solidFill>
                  <a:schemeClr val="bg1"/>
                </a:solidFill>
                <a:effectLst>
                  <a:outerShdw blurRad="38100" dist="38100" dir="2700000" algn="tl">
                    <a:srgbClr val="000000"/>
                  </a:outerShdw>
                </a:effectLst>
                <a:latin typeface="+mj-lt"/>
              </a:rPr>
              <a:t>retroalimenta, </a:t>
            </a:r>
            <a:r>
              <a:rPr lang="es-CO" sz="1700" b="1" dirty="0">
                <a:solidFill>
                  <a:schemeClr val="bg1"/>
                </a:solidFill>
                <a:effectLst>
                  <a:outerShdw blurRad="38100" dist="38100" dir="2700000" algn="tl">
                    <a:srgbClr val="000000"/>
                  </a:outerShdw>
                </a:effectLst>
                <a:latin typeface="+mj-lt"/>
              </a:rPr>
              <a:t>la clave está en la ACCIÓN. Cuando ante un miedo, y los sentimientos incómodos que éste provoca, escogemos actuar y  enfrentamos a él, la confianza en nosotros mismos crece, nos sentimos valientes, capaces y con fuerza para seguir enfrentándonos a ese y a otros retos. Cada vez que elegimos el riesgo nuestra confianza en nosotros mismos aumenta</a:t>
            </a:r>
            <a:r>
              <a:rPr lang="es-CO" sz="1700" b="1" dirty="0" smtClean="0">
                <a:solidFill>
                  <a:schemeClr val="bg1"/>
                </a:solidFill>
                <a:effectLst>
                  <a:outerShdw blurRad="38100" dist="38100" dir="2700000" algn="tl">
                    <a:srgbClr val="000000"/>
                  </a:outerShdw>
                </a:effectLst>
                <a:latin typeface="+mj-lt"/>
              </a:rPr>
              <a:t>.</a:t>
            </a:r>
          </a:p>
          <a:p>
            <a:pPr algn="ctr"/>
            <a:endParaRPr lang="es-CO" sz="1700" b="1" dirty="0">
              <a:solidFill>
                <a:schemeClr val="bg1"/>
              </a:solidFill>
              <a:effectLst>
                <a:outerShdw blurRad="38100" dist="38100" dir="2700000" algn="tl">
                  <a:srgbClr val="000000"/>
                </a:outerShdw>
              </a:effectLst>
              <a:latin typeface="+mj-lt"/>
            </a:endParaRPr>
          </a:p>
          <a:p>
            <a:pPr algn="ctr"/>
            <a:r>
              <a:rPr lang="es-CO" sz="1700" b="1" dirty="0">
                <a:solidFill>
                  <a:schemeClr val="bg1"/>
                </a:solidFill>
                <a:effectLst>
                  <a:outerShdw blurRad="38100" dist="38100" dir="2700000" algn="tl">
                    <a:srgbClr val="000000"/>
                  </a:outerShdw>
                </a:effectLst>
                <a:latin typeface="+mj-lt"/>
              </a:rPr>
              <a:t>No es el éxito lo que nos da confianza si no el saber que no nos quedaremos congelados ante los posibles cambios en las circunstancias. </a:t>
            </a:r>
          </a:p>
        </p:txBody>
      </p:sp>
    </p:spTree>
    <p:extLst>
      <p:ext uri="{BB962C8B-B14F-4D97-AF65-F5344CB8AC3E}">
        <p14:creationId xmlns:p14="http://schemas.microsoft.com/office/powerpoint/2010/main" val="98180838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3.jpg"/>
          <p:cNvPicPr>
            <a:picLocks noChangeAspect="1" noChangeArrowheads="1"/>
          </p:cNvPicPr>
          <p:nvPr/>
        </p:nvPicPr>
        <p:blipFill rotWithShape="1">
          <a:blip r:embed="rId3">
            <a:extLst>
              <a:ext uri="{28A0092B-C50C-407E-A947-70E740481C1C}">
                <a14:useLocalDpi xmlns:a14="http://schemas.microsoft.com/office/drawing/2010/main" val="0"/>
              </a:ext>
            </a:extLst>
          </a:blip>
          <a:srcRect l="1061" t="3046" r="1279"/>
          <a:stretch/>
        </p:blipFill>
        <p:spPr bwMode="auto">
          <a:xfrm>
            <a:off x="0" y="-1"/>
            <a:ext cx="9144000" cy="514227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178902" y="74323"/>
            <a:ext cx="3456480" cy="3893374"/>
          </a:xfrm>
          <a:prstGeom prst="rect">
            <a:avLst/>
          </a:prstGeom>
        </p:spPr>
        <p:txBody>
          <a:bodyPr wrap="square">
            <a:spAutoFit/>
          </a:bodyPr>
          <a:lstStyle/>
          <a:p>
            <a:pPr algn="ctr"/>
            <a:r>
              <a:rPr lang="es-CO" sz="1900" b="1" dirty="0">
                <a:solidFill>
                  <a:schemeClr val="bg1"/>
                </a:solidFill>
                <a:effectLst>
                  <a:outerShdw blurRad="50800" dist="38100" dir="2700000" algn="tl" rotWithShape="0">
                    <a:prstClr val="black"/>
                  </a:outerShdw>
                </a:effectLst>
                <a:latin typeface="+mj-lt"/>
              </a:rPr>
              <a:t>DISMINUYENDO NUESTRAS </a:t>
            </a:r>
            <a:r>
              <a:rPr lang="es-CO" sz="1900" b="1" dirty="0" smtClean="0">
                <a:solidFill>
                  <a:schemeClr val="bg1"/>
                </a:solidFill>
                <a:effectLst>
                  <a:outerShdw blurRad="50800" dist="38100" dir="2700000" algn="tl" rotWithShape="0">
                    <a:prstClr val="black"/>
                  </a:outerShdw>
                </a:effectLst>
                <a:latin typeface="+mj-lt"/>
              </a:rPr>
              <a:t>NECESIDADES.</a:t>
            </a:r>
          </a:p>
          <a:p>
            <a:pPr algn="ctr"/>
            <a:endParaRPr lang="es-CO" sz="1900" b="1" dirty="0">
              <a:solidFill>
                <a:schemeClr val="bg1"/>
              </a:solidFill>
              <a:effectLst>
                <a:outerShdw blurRad="50800" dist="38100" dir="2700000" algn="tl" rotWithShape="0">
                  <a:prstClr val="black"/>
                </a:outerShdw>
              </a:effectLst>
              <a:latin typeface="+mj-lt"/>
            </a:endParaRPr>
          </a:p>
          <a:p>
            <a:pPr algn="ctr"/>
            <a:r>
              <a:rPr lang="es-CO" sz="1900" b="1" dirty="0">
                <a:solidFill>
                  <a:schemeClr val="bg1"/>
                </a:solidFill>
                <a:effectLst>
                  <a:outerShdw blurRad="50800" dist="38100" dir="2700000" algn="tl" rotWithShape="0">
                    <a:prstClr val="black"/>
                  </a:outerShdw>
                </a:effectLst>
                <a:latin typeface="+mj-lt"/>
              </a:rPr>
              <a:t>En la economía actual se crean necesidades artificiales que la mantienen y la hacen crecer. Es importante ser conscientes de que éstas no son necesidades vitales y que aunque tenerlas puede ofrecer una cierta satisfacción puntual, no son necesarias para vivir y mucho menos para ser feliz.</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061" t="3046" r="1279"/>
          <a:stretch/>
        </p:blipFill>
        <p:spPr bwMode="auto">
          <a:xfrm>
            <a:off x="0" y="-1"/>
            <a:ext cx="9144000" cy="514227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40638" y="71948"/>
            <a:ext cx="3322734" cy="3893374"/>
          </a:xfrm>
          <a:prstGeom prst="rect">
            <a:avLst/>
          </a:prstGeom>
        </p:spPr>
        <p:txBody>
          <a:bodyPr wrap="square">
            <a:spAutoFit/>
          </a:bodyPr>
          <a:lstStyle/>
          <a:p>
            <a:pPr algn="ctr"/>
            <a:r>
              <a:rPr lang="es-CO" sz="1900" b="1" dirty="0">
                <a:solidFill>
                  <a:schemeClr val="bg1"/>
                </a:solidFill>
                <a:effectLst>
                  <a:outerShdw blurRad="50800" dist="38100" dir="2700000" algn="tl" rotWithShape="0">
                    <a:prstClr val="black"/>
                  </a:outerShdw>
                </a:effectLst>
                <a:latin typeface="+mj-lt"/>
              </a:rPr>
              <a:t>Además tendemos a acumular objetos materiales “por si acaso algún día los necesitamos”, que desgastan nuestra energía en </a:t>
            </a:r>
            <a:r>
              <a:rPr lang="es-CO" sz="1900" b="1" dirty="0" smtClean="0">
                <a:solidFill>
                  <a:schemeClr val="bg1"/>
                </a:solidFill>
                <a:effectLst>
                  <a:outerShdw blurRad="50800" dist="38100" dir="2700000" algn="tl" rotWithShape="0">
                    <a:prstClr val="black"/>
                  </a:outerShdw>
                </a:effectLst>
                <a:latin typeface="+mj-lt"/>
              </a:rPr>
              <a:t>mantenerlos y </a:t>
            </a:r>
            <a:r>
              <a:rPr lang="es-CO" sz="1900" b="1" dirty="0">
                <a:solidFill>
                  <a:schemeClr val="bg1"/>
                </a:solidFill>
                <a:effectLst>
                  <a:outerShdw blurRad="50800" dist="38100" dir="2700000" algn="tl" rotWithShape="0">
                    <a:prstClr val="black"/>
                  </a:outerShdw>
                </a:effectLst>
                <a:latin typeface="+mj-lt"/>
              </a:rPr>
              <a:t>buscarles </a:t>
            </a:r>
            <a:r>
              <a:rPr lang="es-CO" sz="1900" b="1" dirty="0" smtClean="0">
                <a:solidFill>
                  <a:schemeClr val="bg1"/>
                </a:solidFill>
                <a:effectLst>
                  <a:outerShdw blurRad="50800" dist="38100" dir="2700000" algn="tl" rotWithShape="0">
                    <a:prstClr val="black"/>
                  </a:outerShdw>
                </a:effectLst>
                <a:latin typeface="+mj-lt"/>
              </a:rPr>
              <a:t>sitio.</a:t>
            </a:r>
          </a:p>
          <a:p>
            <a:pPr algn="ctr"/>
            <a:endParaRPr lang="es-CO" sz="1900" b="1" dirty="0">
              <a:solidFill>
                <a:schemeClr val="bg1"/>
              </a:solidFill>
              <a:effectLst>
                <a:outerShdw blurRad="50800" dist="38100" dir="2700000" algn="tl" rotWithShape="0">
                  <a:prstClr val="black"/>
                </a:outerShdw>
              </a:effectLst>
              <a:latin typeface="+mj-lt"/>
            </a:endParaRPr>
          </a:p>
          <a:p>
            <a:pPr algn="ctr"/>
            <a:r>
              <a:rPr lang="es-CO" sz="1900" b="1" dirty="0">
                <a:solidFill>
                  <a:schemeClr val="bg1"/>
                </a:solidFill>
                <a:effectLst>
                  <a:outerShdw blurRad="50800" dist="38100" dir="2700000" algn="tl" rotWithShape="0">
                    <a:prstClr val="black"/>
                  </a:outerShdw>
                </a:effectLst>
                <a:latin typeface="+mj-lt"/>
              </a:rPr>
              <a:t>Lo que nos hace libres de todo lo material, no es el poseerlo, sino el conocimiento de que no lo necesitamos, aunque eso no quita para que en ocasiones disfrutemos de ello. </a:t>
            </a:r>
          </a:p>
        </p:txBody>
      </p:sp>
    </p:spTree>
    <p:extLst>
      <p:ext uri="{BB962C8B-B14F-4D97-AF65-F5344CB8AC3E}">
        <p14:creationId xmlns:p14="http://schemas.microsoft.com/office/powerpoint/2010/main" val="242839572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0" t="2820" r="1170" b="2471"/>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734830" y="28474"/>
            <a:ext cx="5616780" cy="3139321"/>
          </a:xfrm>
          <a:prstGeom prst="rect">
            <a:avLst/>
          </a:prstGeom>
        </p:spPr>
        <p:txBody>
          <a:bodyPr wrap="square">
            <a:spAutoFit/>
          </a:bodyPr>
          <a:lstStyle/>
          <a:p>
            <a:pPr algn="ctr"/>
            <a:r>
              <a:rPr lang="es-CO" b="1" dirty="0">
                <a:solidFill>
                  <a:schemeClr val="bg1"/>
                </a:solidFill>
                <a:effectLst>
                  <a:outerShdw blurRad="50800" dist="38100" dir="2700000" algn="tl" rotWithShape="0">
                    <a:prstClr val="black"/>
                  </a:outerShdw>
                </a:effectLst>
                <a:latin typeface="+mj-lt"/>
              </a:rPr>
              <a:t>MANTENIENDO NUESTRA MENTE ACTIVA Y ABIERTA AL CAMBIO</a:t>
            </a:r>
            <a:r>
              <a:rPr lang="es-CO" b="1" dirty="0" smtClean="0">
                <a:solidFill>
                  <a:schemeClr val="bg1"/>
                </a:solidFill>
                <a:effectLst>
                  <a:outerShdw blurRad="50800" dist="38100" dir="2700000" algn="tl" rotWithShape="0">
                    <a:prstClr val="black"/>
                  </a:outerShdw>
                </a:effectLst>
                <a:latin typeface="+mj-lt"/>
              </a:rPr>
              <a:t>.</a:t>
            </a:r>
          </a:p>
          <a:p>
            <a:pPr algn="ctr"/>
            <a:endParaRPr lang="es-CO" b="1" dirty="0">
              <a:solidFill>
                <a:schemeClr val="bg1"/>
              </a:solidFill>
              <a:effectLst>
                <a:outerShdw blurRad="50800" dist="38100" dir="2700000" algn="tl" rotWithShape="0">
                  <a:prstClr val="black"/>
                </a:outerShdw>
              </a:effectLst>
              <a:latin typeface="+mj-lt"/>
            </a:endParaRPr>
          </a:p>
          <a:p>
            <a:pPr algn="ctr"/>
            <a:r>
              <a:rPr lang="es-CO" b="1" dirty="0">
                <a:solidFill>
                  <a:schemeClr val="bg1"/>
                </a:solidFill>
                <a:effectLst>
                  <a:outerShdw blurRad="50800" dist="38100" dir="2700000" algn="tl" rotWithShape="0">
                    <a:prstClr val="black"/>
                  </a:outerShdw>
                </a:effectLst>
                <a:latin typeface="+mj-lt"/>
              </a:rPr>
              <a:t>Con el fin de ser buenos en algo y de hacerlo perfecto tendemos a especializarnos y cerrar nuestra mente a otras cosas que existen a nuestro alrededor. De esta forma, cuando algo nuevo aparece en nuestras vidas, tendemos a rechazarlo y a resistirnos a ello. No creemos que podamos aprender algo nuevo, o por lo menos no al mismo nivel en el que lo hacíamos anteriormente, y representa un reto que nos incomoda.</a:t>
            </a:r>
          </a:p>
        </p:txBody>
      </p:sp>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0" t="2820" r="1170" b="2471"/>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510" y="305245"/>
            <a:ext cx="4968690" cy="2554545"/>
          </a:xfrm>
          <a:prstGeom prst="rect">
            <a:avLst/>
          </a:prstGeom>
        </p:spPr>
        <p:txBody>
          <a:bodyPr wrap="square">
            <a:spAutoFit/>
          </a:bodyPr>
          <a:lstStyle/>
          <a:p>
            <a:pPr algn="ctr"/>
            <a:r>
              <a:rPr lang="es-CO" sz="2000" b="1" dirty="0">
                <a:solidFill>
                  <a:schemeClr val="bg1"/>
                </a:solidFill>
                <a:effectLst>
                  <a:outerShdw blurRad="50800" dist="38100" dir="2700000" algn="tl" rotWithShape="0">
                    <a:prstClr val="black"/>
                  </a:outerShdw>
                </a:effectLst>
                <a:latin typeface="+mj-lt"/>
              </a:rPr>
              <a:t>Cuando no perseguimos la perfección y mantenemos nuestra mente activa con el aprendizaje </a:t>
            </a:r>
            <a:r>
              <a:rPr lang="es-CO" sz="2000" b="1" dirty="0" smtClean="0">
                <a:solidFill>
                  <a:schemeClr val="bg1"/>
                </a:solidFill>
                <a:effectLst>
                  <a:outerShdw blurRad="50800" dist="38100" dir="2700000" algn="tl" rotWithShape="0">
                    <a:prstClr val="black"/>
                  </a:outerShdw>
                </a:effectLst>
                <a:latin typeface="+mj-lt"/>
              </a:rPr>
              <a:t>continuo, </a:t>
            </a:r>
            <a:r>
              <a:rPr lang="es-CO" sz="2000" b="1" dirty="0">
                <a:solidFill>
                  <a:schemeClr val="bg1"/>
                </a:solidFill>
                <a:effectLst>
                  <a:outerShdw blurRad="50800" dist="38100" dir="2700000" algn="tl" rotWithShape="0">
                    <a:prstClr val="black"/>
                  </a:outerShdw>
                </a:effectLst>
                <a:latin typeface="+mj-lt"/>
              </a:rPr>
              <a:t>siempre tendremos la seguridad de poder adaptarnos a cualquier circunstancia. Cuando confiamos en nuestra capacidad de aprender es mucho más fácil adaptarse y aceptar cualquier situación nueva que ocurra en nuestras vidas. </a:t>
            </a:r>
          </a:p>
        </p:txBody>
      </p:sp>
    </p:spTree>
    <p:extLst>
      <p:ext uri="{BB962C8B-B14F-4D97-AF65-F5344CB8AC3E}">
        <p14:creationId xmlns:p14="http://schemas.microsoft.com/office/powerpoint/2010/main" val="201354521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0" t="3104" r="1170"/>
          <a:stretch/>
        </p:blipFill>
        <p:spPr bwMode="auto">
          <a:xfrm>
            <a:off x="0" y="0"/>
            <a:ext cx="9144000" cy="513920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034882" y="113136"/>
            <a:ext cx="3456480" cy="4247317"/>
          </a:xfrm>
          <a:prstGeom prst="rect">
            <a:avLst/>
          </a:prstGeom>
        </p:spPr>
        <p:txBody>
          <a:bodyPr wrap="square">
            <a:spAutoFit/>
          </a:bodyPr>
          <a:lstStyle/>
          <a:p>
            <a:pPr algn="ctr"/>
            <a:r>
              <a:rPr lang="es-CO" b="1" dirty="0">
                <a:solidFill>
                  <a:schemeClr val="bg1"/>
                </a:solidFill>
                <a:effectLst>
                  <a:outerShdw blurRad="50800" dist="38100" dir="2700000" algn="tl" rotWithShape="0">
                    <a:prstClr val="black"/>
                  </a:outerShdw>
                </a:effectLst>
                <a:latin typeface="+mj-lt"/>
              </a:rPr>
              <a:t>SIENDO SIEMPRE UNO MISMO</a:t>
            </a:r>
            <a:r>
              <a:rPr lang="es-CO" b="1" dirty="0" smtClean="0">
                <a:solidFill>
                  <a:schemeClr val="bg1"/>
                </a:solidFill>
                <a:effectLst>
                  <a:outerShdw blurRad="50800" dist="38100" dir="2700000" algn="tl" rotWithShape="0">
                    <a:prstClr val="black"/>
                  </a:outerShdw>
                </a:effectLst>
                <a:latin typeface="+mj-lt"/>
              </a:rPr>
              <a:t>.</a:t>
            </a:r>
          </a:p>
          <a:p>
            <a:pPr algn="ctr"/>
            <a:endParaRPr lang="es-CO" b="1" dirty="0">
              <a:solidFill>
                <a:schemeClr val="bg1"/>
              </a:solidFill>
              <a:effectLst>
                <a:outerShdw blurRad="50800" dist="38100" dir="2700000" algn="tl" rotWithShape="0">
                  <a:prstClr val="black"/>
                </a:outerShdw>
              </a:effectLst>
              <a:latin typeface="+mj-lt"/>
            </a:endParaRPr>
          </a:p>
          <a:p>
            <a:pPr algn="ctr"/>
            <a:r>
              <a:rPr lang="es-CO" b="1" dirty="0">
                <a:solidFill>
                  <a:schemeClr val="bg1"/>
                </a:solidFill>
                <a:effectLst>
                  <a:outerShdw blurRad="50800" dist="38100" dir="2700000" algn="tl" rotWithShape="0">
                    <a:prstClr val="black"/>
                  </a:outerShdw>
                </a:effectLst>
                <a:latin typeface="+mj-lt"/>
              </a:rPr>
              <a:t>Cuando pretendemos ser alguien que no somos, nos ponemos en una posición muy delicada en la que sentimos que en cualquier momento alguien se va a dar cuenta de cómo somos en realidad</a:t>
            </a:r>
            <a:r>
              <a:rPr lang="es-CO" b="1" dirty="0" smtClean="0">
                <a:solidFill>
                  <a:schemeClr val="bg1"/>
                </a:solidFill>
                <a:effectLst>
                  <a:outerShdw blurRad="50800" dist="38100" dir="2700000" algn="tl" rotWithShape="0">
                    <a:prstClr val="black"/>
                  </a:outerShdw>
                </a:effectLst>
                <a:latin typeface="+mj-lt"/>
              </a:rPr>
              <a:t>.</a:t>
            </a:r>
          </a:p>
          <a:p>
            <a:pPr algn="ctr"/>
            <a:endParaRPr lang="es-CO" b="1" dirty="0">
              <a:solidFill>
                <a:schemeClr val="bg1"/>
              </a:solidFill>
              <a:effectLst>
                <a:outerShdw blurRad="50800" dist="38100" dir="2700000" algn="tl" rotWithShape="0">
                  <a:prstClr val="black"/>
                </a:outerShdw>
              </a:effectLst>
              <a:latin typeface="+mj-lt"/>
            </a:endParaRPr>
          </a:p>
          <a:p>
            <a:pPr algn="ctr"/>
            <a:r>
              <a:rPr lang="es-CO" b="1" dirty="0">
                <a:solidFill>
                  <a:schemeClr val="bg1"/>
                </a:solidFill>
                <a:effectLst>
                  <a:outerShdw blurRad="50800" dist="38100" dir="2700000" algn="tl" rotWithShape="0">
                    <a:prstClr val="black"/>
                  </a:outerShdw>
                </a:effectLst>
                <a:latin typeface="+mj-lt"/>
              </a:rPr>
              <a:t>De ahí la importancia de mostrarnos siempre de forma auténtica y aceptarnos por quienes somos, con nuestras fortalezas y debilidades. </a:t>
            </a: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113" t="10598" r="1984" b="9343"/>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420" y="71948"/>
            <a:ext cx="3456480" cy="2585323"/>
          </a:xfrm>
          <a:prstGeom prst="rect">
            <a:avLst/>
          </a:prstGeom>
        </p:spPr>
        <p:txBody>
          <a:bodyPr wrap="square">
            <a:spAutoFit/>
          </a:bodyPr>
          <a:lstStyle/>
          <a:p>
            <a:pPr algn="ctr"/>
            <a:r>
              <a:rPr lang="es-CO" b="1" dirty="0">
                <a:solidFill>
                  <a:schemeClr val="bg1"/>
                </a:solidFill>
                <a:effectLst>
                  <a:outerShdw blurRad="50800" dist="38100" dir="2700000" algn="tl" rotWithShape="0">
                    <a:prstClr val="black"/>
                  </a:outerShdw>
                </a:effectLst>
                <a:latin typeface="+mj-lt"/>
              </a:rPr>
              <a:t>En </a:t>
            </a:r>
            <a:r>
              <a:rPr lang="es-CO" b="1" dirty="0" smtClean="0">
                <a:solidFill>
                  <a:schemeClr val="bg1"/>
                </a:solidFill>
                <a:effectLst>
                  <a:outerShdw blurRad="50800" dist="38100" dir="2700000" algn="tl" rotWithShape="0">
                    <a:prstClr val="black"/>
                  </a:outerShdw>
                </a:effectLst>
                <a:latin typeface="+mj-lt"/>
              </a:rPr>
              <a:t>conclusión,</a:t>
            </a:r>
            <a:endParaRPr lang="es-CO" b="1" dirty="0">
              <a:solidFill>
                <a:schemeClr val="bg1"/>
              </a:solidFill>
              <a:effectLst>
                <a:outerShdw blurRad="50800" dist="38100" dir="2700000" algn="tl" rotWithShape="0">
                  <a:prstClr val="black"/>
                </a:outerShdw>
              </a:effectLst>
              <a:latin typeface="+mj-lt"/>
            </a:endParaRPr>
          </a:p>
          <a:p>
            <a:pPr algn="ctr"/>
            <a:r>
              <a:rPr lang="es-CO" b="1" dirty="0">
                <a:solidFill>
                  <a:schemeClr val="bg1"/>
                </a:solidFill>
                <a:effectLst>
                  <a:outerShdw blurRad="50800" dist="38100" dir="2700000" algn="tl" rotWithShape="0">
                    <a:prstClr val="black"/>
                  </a:outerShdw>
                </a:effectLst>
                <a:latin typeface="+mj-lt"/>
              </a:rPr>
              <a:t>La verdadera seguridad reside en el conocimiento de saber que, pase lo que pase, contamos con los recursos internos necesarios que nos ayudarán a seguir adelante y a afrontar todos aquellos cambios inesperados que puedan surgir en nuestras vidas.</a:t>
            </a:r>
          </a:p>
        </p:txBody>
      </p:sp>
      <p:sp>
        <p:nvSpPr>
          <p:cNvPr id="7" name="6 CuadroTexto"/>
          <p:cNvSpPr txBox="1"/>
          <p:nvPr/>
        </p:nvSpPr>
        <p:spPr>
          <a:xfrm>
            <a:off x="558554" y="3075820"/>
            <a:ext cx="2207399" cy="1754326"/>
          </a:xfrm>
          <a:prstGeom prst="rect">
            <a:avLst/>
          </a:prstGeom>
          <a:noFill/>
        </p:spPr>
        <p:txBody>
          <a:bodyPr wrap="none" rtlCol="0">
            <a:spAutoFit/>
          </a:bodyPr>
          <a:lstStyle/>
          <a:p>
            <a:pPr algn="ctr"/>
            <a:r>
              <a:rPr lang="es-CO" sz="1200" b="1" dirty="0" smtClean="0">
                <a:latin typeface="+mj-lt"/>
              </a:rPr>
              <a:t>Texto tomado de:</a:t>
            </a:r>
          </a:p>
          <a:p>
            <a:pPr algn="ctr"/>
            <a:r>
              <a:rPr lang="es-CO" sz="1200" b="1" i="1" dirty="0" smtClean="0">
                <a:latin typeface="+mj-lt"/>
              </a:rPr>
              <a:t>elfactorhumanoburgos.com</a:t>
            </a:r>
          </a:p>
          <a:p>
            <a:pPr algn="ctr"/>
            <a:endParaRPr lang="es-CO" sz="1200" b="1" dirty="0">
              <a:latin typeface="+mj-lt"/>
            </a:endParaRPr>
          </a:p>
          <a:p>
            <a:pPr algn="ctr"/>
            <a:r>
              <a:rPr lang="es-CO" sz="1200" b="1" dirty="0" smtClean="0">
                <a:latin typeface="+mj-lt"/>
              </a:rPr>
              <a:t>Música:</a:t>
            </a:r>
          </a:p>
          <a:p>
            <a:pPr algn="ctr"/>
            <a:r>
              <a:rPr lang="es-CO" sz="1200" b="1" dirty="0" err="1">
                <a:latin typeface="+mj-lt"/>
              </a:rPr>
              <a:t>Memories</a:t>
            </a:r>
            <a:r>
              <a:rPr lang="es-CO" sz="1200" b="1" dirty="0">
                <a:latin typeface="+mj-lt"/>
              </a:rPr>
              <a:t> - </a:t>
            </a:r>
            <a:r>
              <a:rPr lang="es-CO" sz="1200" b="1" i="1" dirty="0" err="1">
                <a:latin typeface="+mj-lt"/>
              </a:rPr>
              <a:t>Huseyn</a:t>
            </a:r>
            <a:r>
              <a:rPr lang="es-CO" sz="1200" b="1" i="1" dirty="0">
                <a:latin typeface="+mj-lt"/>
              </a:rPr>
              <a:t> </a:t>
            </a:r>
            <a:r>
              <a:rPr lang="es-CO" sz="1200" b="1" i="1" dirty="0" err="1">
                <a:latin typeface="+mj-lt"/>
              </a:rPr>
              <a:t>Abdullayev</a:t>
            </a:r>
            <a:r>
              <a:rPr lang="es-CO" sz="1200" b="1" i="1" dirty="0">
                <a:latin typeface="+mj-lt"/>
              </a:rPr>
              <a:t> </a:t>
            </a:r>
          </a:p>
          <a:p>
            <a:pPr algn="ctr"/>
            <a:endParaRPr lang="es-CO" sz="1200" b="1" dirty="0">
              <a:latin typeface="+mj-lt"/>
            </a:endParaRPr>
          </a:p>
          <a:p>
            <a:pPr algn="ctr"/>
            <a:r>
              <a:rPr lang="es-CO" sz="1200" b="1" dirty="0" smtClean="0">
                <a:latin typeface="+mj-lt"/>
              </a:rPr>
              <a:t>Realización general:</a:t>
            </a:r>
          </a:p>
          <a:p>
            <a:pPr algn="ctr"/>
            <a:r>
              <a:rPr lang="es-CO" sz="1200" b="1" i="1" dirty="0" smtClean="0">
                <a:latin typeface="+mj-lt"/>
              </a:rPr>
              <a:t>Rodrigo Valencia Cardona</a:t>
            </a:r>
          </a:p>
          <a:p>
            <a:pPr algn="ctr"/>
            <a:r>
              <a:rPr lang="es-CO" sz="1200" b="1" dirty="0" smtClean="0">
                <a:latin typeface="+mj-lt"/>
              </a:rPr>
              <a:t>Medellín-Colombia</a:t>
            </a:r>
            <a:endParaRPr lang="es-CO" sz="1200" b="1" dirty="0">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3000" fill="hold"/>
                                        <p:tgtEl>
                                          <p:spTgt spid="7"/>
                                        </p:tgtEl>
                                        <p:attrNameLst>
                                          <p:attrName>ppt_w</p:attrName>
                                        </p:attrNameLst>
                                      </p:cBhvr>
                                      <p:tavLst>
                                        <p:tav tm="0">
                                          <p:val>
                                            <p:fltVal val="0"/>
                                          </p:val>
                                        </p:tav>
                                        <p:tav tm="100000">
                                          <p:val>
                                            <p:strVal val="#ppt_w"/>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Effect transition="in" filter="fade">
                                      <p:cBhvr>
                                        <p:cTn id="14"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4129</TotalTime>
  <Words>631</Words>
  <Application>Microsoft Office PowerPoint</Application>
  <PresentationFormat>Presentación en pantalla (16:9)</PresentationFormat>
  <Paragraphs>62</Paragraphs>
  <Slides>10</Slides>
  <Notes>2</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234</cp:revision>
  <dcterms:created xsi:type="dcterms:W3CDTF">2013-05-29T02:56:16Z</dcterms:created>
  <dcterms:modified xsi:type="dcterms:W3CDTF">2014-10-02T04:37:18Z</dcterms:modified>
</cp:coreProperties>
</file>