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90" r:id="rId33"/>
    <p:sldId id="331" r:id="rId34"/>
    <p:sldId id="332" r:id="rId35"/>
    <p:sldId id="335" r:id="rId36"/>
    <p:sldId id="334" r:id="rId37"/>
    <p:sldId id="333" r:id="rId38"/>
    <p:sldId id="289" r:id="rId39"/>
    <p:sldId id="291" r:id="rId40"/>
    <p:sldId id="292" r:id="rId41"/>
    <p:sldId id="293" r:id="rId42"/>
    <p:sldId id="294" r:id="rId43"/>
    <p:sldId id="326" r:id="rId44"/>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yeYZVO1lcXuiUnW+14GxQ==" hashData="JT6IwcbnFXRl2X1O6/Mfw+/dQ6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5463"/>
    <a:srgbClr val="0094C8"/>
    <a:srgbClr val="1C4B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84" y="-552"/>
      </p:cViewPr>
      <p:guideLst>
        <p:guide orient="horz" pos="1620"/>
        <p:guide pos="2880"/>
      </p:guideLst>
    </p:cSldViewPr>
  </p:slideViewPr>
  <p:notesTextViewPr>
    <p:cViewPr>
      <p:scale>
        <a:sx n="1" d="1"/>
        <a:sy n="1" d="1"/>
      </p:scale>
      <p:origin x="0" y="0"/>
    </p:cViewPr>
  </p:notesTextViewPr>
  <p:sorterViewPr>
    <p:cViewPr>
      <p:scale>
        <a:sx n="47" d="100"/>
        <a:sy n="4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6D21B3-D5FC-4C9B-9214-41D827706A3E}" type="datetimeFigureOut">
              <a:rPr lang="es-ES" smtClean="0"/>
              <a:t>06/05/2017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45B510-B883-4EC7-829E-D6E87F7D00D1}" type="slidenum">
              <a:rPr lang="es-ES" smtClean="0"/>
              <a:t>‹Nº›</a:t>
            </a:fld>
            <a:endParaRPr lang="es-ES"/>
          </a:p>
        </p:txBody>
      </p:sp>
    </p:spTree>
    <p:extLst>
      <p:ext uri="{BB962C8B-B14F-4D97-AF65-F5344CB8AC3E}">
        <p14:creationId xmlns:p14="http://schemas.microsoft.com/office/powerpoint/2010/main" val="1154573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745B510-B883-4EC7-829E-D6E87F7D00D1}" type="slidenum">
              <a:rPr lang="es-ES" smtClean="0"/>
              <a:t>21</a:t>
            </a:fld>
            <a:endParaRPr lang="es-ES"/>
          </a:p>
        </p:txBody>
      </p:sp>
    </p:spTree>
    <p:extLst>
      <p:ext uri="{BB962C8B-B14F-4D97-AF65-F5344CB8AC3E}">
        <p14:creationId xmlns:p14="http://schemas.microsoft.com/office/powerpoint/2010/main" val="3535770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41</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2588842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788565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2155373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2608890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2345951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3971136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167544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114867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3744679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628412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E6A640-2B88-4551-BFCC-7AF4F4C821D2}" type="datetimeFigureOut">
              <a:rPr lang="es-ES" smtClean="0"/>
              <a:t>06/05/2017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2C7EFE-4062-4089-8193-7047DBA008C5}" type="slidenum">
              <a:rPr lang="es-ES" smtClean="0"/>
              <a:t>‹Nº›</a:t>
            </a:fld>
            <a:endParaRPr lang="es-ES"/>
          </a:p>
        </p:txBody>
      </p:sp>
    </p:spTree>
    <p:extLst>
      <p:ext uri="{BB962C8B-B14F-4D97-AF65-F5344CB8AC3E}">
        <p14:creationId xmlns:p14="http://schemas.microsoft.com/office/powerpoint/2010/main" val="3492901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EE6A640-2B88-4551-BFCC-7AF4F4C821D2}" type="datetimeFigureOut">
              <a:rPr lang="es-ES" smtClean="0"/>
              <a:t>06/05/2017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2C7EFE-4062-4089-8193-7047DBA008C5}" type="slidenum">
              <a:rPr lang="es-ES" smtClean="0"/>
              <a:t>‹Nº›</a:t>
            </a:fld>
            <a:endParaRPr lang="es-ES"/>
          </a:p>
        </p:txBody>
      </p:sp>
    </p:spTree>
    <p:extLst>
      <p:ext uri="{BB962C8B-B14F-4D97-AF65-F5344CB8AC3E}">
        <p14:creationId xmlns:p14="http://schemas.microsoft.com/office/powerpoint/2010/main" val="356162569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tdLSCzlgIPc" TargetMode="External"/><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wNZOgfRlyPM" TargetMode="External"/><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gU7KBLGvINU&amp;t=85s" TargetMode="External"/><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qgzkIubyvfk" TargetMode="External"/><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ZoTWMp1D7pM" TargetMode="External"/><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pWN-fHiZW3w" TargetMode="External"/><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42.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reflexion-73/de-cientifico-a-siervo-de-dios-(paloma-roby)/" TargetMode="External"/><Relationship Id="rId3" Type="http://schemas.openxmlformats.org/officeDocument/2006/relationships/image" Target="../media/image42.jpeg"/><Relationship Id="rId7" Type="http://schemas.openxmlformats.org/officeDocument/2006/relationships/hyperlink" Target="http://www.mispps.com/fechas-especiales-66/ex-satanista-habla-acerca-de-halloween-(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el-sacrificio-de-jesucristo-segun-el-antiguo-testamento-(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un-vistazo-a-la-eternidad-(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reconoce-ud-los-tiempos-que-estamos-viviendo-(paloma-roby)/" TargetMode="External"/></Relationships>
</file>

<file path=ppt/slides/_rels/slide42.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MO RECONOCER A UNA SECTA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6671" t="2526" r="7947" b="14284"/>
          <a:stretch/>
        </p:blipFill>
        <p:spPr bwMode="auto">
          <a:xfrm>
            <a:off x="0" y="771550"/>
            <a:ext cx="3419872" cy="3627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accent4">
                    <a:lumMod val="60000"/>
                    <a:lumOff val="40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accent4">
                    <a:lumMod val="60000"/>
                    <a:lumOff val="40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accent4">
                  <a:lumMod val="60000"/>
                  <a:lumOff val="40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accent4">
                    <a:lumMod val="60000"/>
                    <a:lumOff val="40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accent4">
                    <a:lumMod val="60000"/>
                    <a:lumOff val="40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accent4">
                  <a:lumMod val="60000"/>
                  <a:lumOff val="40000"/>
                </a:schemeClr>
              </a:solidFill>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112560705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MAZING GRACE.wav"/>
          </p:stSnd>
        </p:sndAc>
      </p:transition>
    </mc:Choice>
    <mc:Fallback xmlns="">
      <p:transition spd="slow">
        <p:sndAc>
          <p:stSnd loop="1">
            <p:snd r:embed="rId5" name="AMAZING GRA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1800" fill="hold"/>
                                        <p:tgtEl>
                                          <p:spTgt spid="1027"/>
                                        </p:tgtEl>
                                        <p:attrNameLst>
                                          <p:attrName>ppt_w</p:attrName>
                                        </p:attrNameLst>
                                      </p:cBhvr>
                                      <p:tavLst>
                                        <p:tav tm="0">
                                          <p:val>
                                            <p:fltVal val="0"/>
                                          </p:val>
                                        </p:tav>
                                        <p:tav tm="100000">
                                          <p:val>
                                            <p:strVal val="#ppt_w"/>
                                          </p:val>
                                        </p:tav>
                                      </p:tavLst>
                                    </p:anim>
                                    <p:anim calcmode="lin" valueType="num">
                                      <p:cBhvr>
                                        <p:cTn id="8" dur="1800" fill="hold"/>
                                        <p:tgtEl>
                                          <p:spTgt spid="1027"/>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650" fill="hold"/>
                                        <p:tgtEl>
                                          <p:spTgt spid="7"/>
                                        </p:tgtEl>
                                        <p:attrNameLst>
                                          <p:attrName>ppt_w</p:attrName>
                                        </p:attrNameLst>
                                      </p:cBhvr>
                                      <p:tavLst>
                                        <p:tav tm="0">
                                          <p:val>
                                            <p:strVal val="4/3*#ppt_w"/>
                                          </p:val>
                                        </p:tav>
                                        <p:tav tm="100000">
                                          <p:val>
                                            <p:strVal val="#ppt_w"/>
                                          </p:val>
                                        </p:tav>
                                      </p:tavLst>
                                    </p:anim>
                                    <p:anim calcmode="lin" valueType="num">
                                      <p:cBhvr>
                                        <p:cTn id="12" dur="16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571750"/>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Una </a:t>
            </a:r>
            <a:r>
              <a:rPr lang="es-ES" sz="1600" b="1" dirty="0">
                <a:solidFill>
                  <a:srgbClr val="002060"/>
                </a:solidFill>
                <a:latin typeface="Arial Black" panose="020B0A04020102020204" pitchFamily="34" charset="0"/>
              </a:rPr>
              <a:t>de las características de los últimos tiempos es la proliferación de sectas sincréticas que </a:t>
            </a:r>
            <a:r>
              <a:rPr lang="es-ES" sz="1600" b="1" dirty="0" smtClean="0">
                <a:solidFill>
                  <a:srgbClr val="002060"/>
                </a:solidFill>
                <a:latin typeface="Arial Black" panose="020B0A04020102020204" pitchFamily="34" charset="0"/>
              </a:rPr>
              <a:t>conducen </a:t>
            </a:r>
            <a:r>
              <a:rPr lang="es-ES" sz="1600" b="1" dirty="0">
                <a:solidFill>
                  <a:srgbClr val="002060"/>
                </a:solidFill>
                <a:latin typeface="Arial Black" panose="020B0A04020102020204" pitchFamily="34" charset="0"/>
              </a:rPr>
              <a:t>a muchos a la apostasía. En los últimos 40 años han aparecido grupos religiosos que por medio </a:t>
            </a:r>
            <a:r>
              <a:rPr lang="es-ES" sz="1600" b="1" dirty="0" smtClean="0">
                <a:solidFill>
                  <a:srgbClr val="002060"/>
                </a:solidFill>
                <a:latin typeface="Arial Black" panose="020B0A04020102020204" pitchFamily="34" charset="0"/>
              </a:rPr>
              <a:t>de incorrectas interpretaciones bíblicas, </a:t>
            </a:r>
            <a:r>
              <a:rPr lang="es-ES" sz="1600" b="1" dirty="0">
                <a:solidFill>
                  <a:srgbClr val="002060"/>
                </a:solidFill>
                <a:latin typeface="Arial Black" panose="020B0A04020102020204" pitchFamily="34" charset="0"/>
              </a:rPr>
              <a:t>han </a:t>
            </a:r>
            <a:r>
              <a:rPr lang="es-ES" sz="1600" b="1" dirty="0" smtClean="0">
                <a:solidFill>
                  <a:srgbClr val="002060"/>
                </a:solidFill>
                <a:latin typeface="Arial Black" panose="020B0A04020102020204" pitchFamily="34" charset="0"/>
              </a:rPr>
              <a:t>llevado </a:t>
            </a:r>
            <a:r>
              <a:rPr lang="es-ES" sz="1600" b="1" dirty="0">
                <a:solidFill>
                  <a:srgbClr val="002060"/>
                </a:solidFill>
                <a:latin typeface="Arial Black" panose="020B0A04020102020204" pitchFamily="34" charset="0"/>
              </a:rPr>
              <a:t>a muchos sinceros buscadores de Dios a crisis mentales agudas, suicidios colectivos, locura, y diversos tipos de trastornos mentales, </a:t>
            </a:r>
            <a:r>
              <a:rPr lang="es-ES" sz="1600" b="1" dirty="0" smtClean="0">
                <a:solidFill>
                  <a:srgbClr val="002060"/>
                </a:solidFill>
                <a:latin typeface="Arial Black" panose="020B0A04020102020204" pitchFamily="34" charset="0"/>
              </a:rPr>
              <a:t>inducidos </a:t>
            </a:r>
            <a:r>
              <a:rPr lang="es-ES" sz="1600" b="1" dirty="0">
                <a:solidFill>
                  <a:srgbClr val="002060"/>
                </a:solidFill>
                <a:latin typeface="Arial Black" panose="020B0A04020102020204" pitchFamily="34" charset="0"/>
              </a:rPr>
              <a:t>por </a:t>
            </a:r>
            <a:r>
              <a:rPr lang="es-ES" sz="1600" b="1" dirty="0" smtClean="0">
                <a:solidFill>
                  <a:srgbClr val="002060"/>
                </a:solidFill>
                <a:latin typeface="Arial Black" panose="020B0A04020102020204" pitchFamily="34" charset="0"/>
              </a:rPr>
              <a:t>líderes supuestamente iluminados</a:t>
            </a:r>
            <a:r>
              <a:rPr lang="es-ES" sz="1600" b="1" dirty="0">
                <a:solidFill>
                  <a:srgbClr val="002060"/>
                </a:solidFill>
                <a:latin typeface="Arial Black" panose="020B0A04020102020204" pitchFamily="34" charset="0"/>
              </a:rPr>
              <a:t>, que con poderes diabólicos, </a:t>
            </a:r>
            <a:r>
              <a:rPr lang="es-ES" sz="1600" b="1" dirty="0" smtClean="0">
                <a:solidFill>
                  <a:srgbClr val="002060"/>
                </a:solidFill>
                <a:latin typeface="Arial Black" panose="020B0A04020102020204" pitchFamily="34" charset="0"/>
              </a:rPr>
              <a:t>conducen </a:t>
            </a:r>
            <a:r>
              <a:rPr lang="es-ES" sz="1600" b="1" dirty="0">
                <a:solidFill>
                  <a:srgbClr val="002060"/>
                </a:solidFill>
                <a:latin typeface="Arial Black" panose="020B0A04020102020204" pitchFamily="34" charset="0"/>
              </a:rPr>
              <a:t>a sus seguidores a una fe </a:t>
            </a:r>
            <a:r>
              <a:rPr lang="es-ES" sz="1600" b="1" dirty="0" smtClean="0">
                <a:solidFill>
                  <a:srgbClr val="002060"/>
                </a:solidFill>
                <a:latin typeface="Arial Black" panose="020B0A04020102020204" pitchFamily="34" charset="0"/>
              </a:rPr>
              <a:t>ciega, </a:t>
            </a:r>
            <a:r>
              <a:rPr lang="es-ES" sz="1600" b="1" dirty="0">
                <a:solidFill>
                  <a:srgbClr val="002060"/>
                </a:solidFill>
                <a:latin typeface="Arial Black" panose="020B0A04020102020204" pitchFamily="34" charset="0"/>
              </a:rPr>
              <a:t>no a Dios, sino a sus propias revelaciones, </a:t>
            </a:r>
            <a:r>
              <a:rPr lang="es-ES" sz="1600" b="1" dirty="0" smtClean="0">
                <a:solidFill>
                  <a:srgbClr val="002060"/>
                </a:solidFill>
                <a:latin typeface="Arial Black" panose="020B0A04020102020204" pitchFamily="34" charset="0"/>
              </a:rPr>
              <a:t>que contradicen la revelación divina</a:t>
            </a:r>
          </a:p>
          <a:p>
            <a:pPr algn="ctr"/>
            <a:r>
              <a:rPr lang="es-ES" sz="1600" b="1" dirty="0" smtClean="0">
                <a:solidFill>
                  <a:srgbClr val="002060"/>
                </a:solidFill>
                <a:latin typeface="Arial Black" panose="020B0A04020102020204" pitchFamily="34" charset="0"/>
              </a:rPr>
              <a:t> de la Biblia.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45581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939902"/>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 Antes de abordar este tema tan actual e interesante del que toda persona debe tener conocimiento, debemos primero definir ¿Qué se entiende por secta?</a:t>
            </a:r>
          </a:p>
          <a:p>
            <a:pPr algn="ctr"/>
            <a:r>
              <a:rPr lang="es-ES" b="1" dirty="0" smtClean="0">
                <a:solidFill>
                  <a:srgbClr val="002060"/>
                </a:solidFill>
                <a:latin typeface="Arial Black" panose="020B0A04020102020204" pitchFamily="34" charset="0"/>
              </a:rPr>
              <a:t>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1408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95536" y="2874233"/>
            <a:ext cx="8352928"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su acepción más genérica, según la enciclopedia Wikipedia, una secta es el conjunto de seguidores de una doctrina religiosa o ideológica concreta. El término se usaba originalmente solo para aludir a partidos o comunidades de personas con afinidades comunes (culturales, religiosas, políticas, esotéricas, etc.), que a través de sus enseñanzas o ritos se diferenciaban de otros grupos sociales.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05993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147814"/>
            <a:ext cx="8606790" cy="1669688"/>
          </a:xfrm>
          <a:prstGeom prst="rect">
            <a:avLst/>
          </a:prstGeom>
          <a:noFill/>
        </p:spPr>
        <p:txBody>
          <a:bodyPr wrap="square" lIns="68580" tIns="34290" rIns="68580" bIns="34290" rtlCol="0">
            <a:spAutoFit/>
            <a:scene3d>
              <a:camera prst="obliqueBottomLeft"/>
              <a:lightRig rig="threePt" dir="t"/>
            </a:scene3d>
            <a:sp3d extrusionH="25400">
              <a:extrusionClr>
                <a:srgbClr val="00A1DA"/>
              </a:extrusionClr>
            </a:sp3d>
          </a:bodyPr>
          <a:lstStyle/>
          <a:p>
            <a:pPr algn="ctr"/>
            <a:r>
              <a:rPr lang="es-ES" sz="32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1.-</a:t>
            </a:r>
            <a:r>
              <a:rPr lang="es-ES" sz="3200" b="1" dirty="0" smtClean="0">
                <a:pattFill prst="dkHorz">
                  <a:fgClr>
                    <a:srgbClr val="00A1DA"/>
                  </a:fgClr>
                  <a:bgClr>
                    <a:schemeClr val="bg1"/>
                  </a:bgClr>
                </a:pattFill>
                <a:latin typeface="Arial Black" panose="020B0A04020102020204" pitchFamily="34" charset="0"/>
              </a:rPr>
              <a:t> </a:t>
            </a:r>
            <a:r>
              <a:rPr lang="es-ES" b="1" dirty="0" smtClean="0">
                <a:solidFill>
                  <a:srgbClr val="002060"/>
                </a:solidFill>
                <a:latin typeface="Arial Black" panose="020B0A04020102020204" pitchFamily="34" charset="0"/>
              </a:rPr>
              <a:t>Las sectas dicen tener UNA REVELACIÓN ESPECIAL supuestamente divina, y que solo la tiene en EXCLUSIVA ese grupo sectario, y todos aquellos que no sigan esa revelación especial contenida en su doctrina o enseñanza están equivocados,</a:t>
            </a:r>
            <a:r>
              <a:rPr lang="es-ES" b="1" dirty="0" smtClean="0">
                <a:solidFill>
                  <a:srgbClr val="FF0000"/>
                </a:solidFill>
                <a:latin typeface="Arial Black" panose="020B0A04020102020204" pitchFamily="34" charset="0"/>
              </a:rPr>
              <a:t> </a:t>
            </a:r>
            <a:r>
              <a:rPr lang="es-ES" b="1" dirty="0" smtClean="0">
                <a:solidFill>
                  <a:srgbClr val="002060"/>
                </a:solidFill>
                <a:latin typeface="Arial Black" panose="020B0A04020102020204" pitchFamily="34" charset="0"/>
              </a:rPr>
              <a:t>y</a:t>
            </a:r>
            <a:r>
              <a:rPr lang="es-ES" b="1" dirty="0" smtClean="0">
                <a:solidFill>
                  <a:srgbClr val="FF0000"/>
                </a:solidFill>
                <a:latin typeface="Arial Black" panose="020B0A04020102020204" pitchFamily="34" charset="0"/>
              </a:rPr>
              <a:t> </a:t>
            </a:r>
            <a:r>
              <a:rPr lang="es-ES" b="1" dirty="0" smtClean="0">
                <a:solidFill>
                  <a:srgbClr val="002060"/>
                </a:solidFill>
                <a:latin typeface="Arial Black" panose="020B0A04020102020204" pitchFamily="34" charset="0"/>
              </a:rPr>
              <a:t>viven en el error si no caminan en la “verdad” de dicha secta.</a:t>
            </a:r>
          </a:p>
        </p:txBody>
      </p:sp>
    </p:spTree>
    <p:extLst>
      <p:ext uri="{BB962C8B-B14F-4D97-AF65-F5344CB8AC3E}">
        <p14:creationId xmlns:p14="http://schemas.microsoft.com/office/powerpoint/2010/main" val="2210111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68925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Las sectas pueden tener aparte de su “revelación especial”, la Biblia, pero solo como un elemento auxiliar, secundario, lindando con lo decorativo, ya que su revelación especial está por encima de la autoridad de la Biblia.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98993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19822"/>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ÚNICA REVELACIÓN que Dios dejó al hombre es la Santa Biblia y ella está disponible a cualquier persona en el mundo, al menos occidental.</a:t>
            </a:r>
          </a:p>
          <a:p>
            <a:pPr algn="ctr"/>
            <a:r>
              <a:rPr lang="es-ES" b="1" dirty="0" smtClean="0">
                <a:solidFill>
                  <a:srgbClr val="002060"/>
                </a:solidFill>
                <a:latin typeface="Arial Black" panose="020B0A04020102020204" pitchFamily="34" charset="0"/>
              </a:rPr>
              <a:t>Cualquier revelación, entiéndase como profecías, visiones, sueños NO PUEDEN CONTRADECIR LAS SAGRADAS ESCRITURAS, EN TODO CASO, SOLO LAS CONFIRMA.</a:t>
            </a:r>
          </a:p>
        </p:txBody>
      </p:sp>
    </p:spTree>
    <p:extLst>
      <p:ext uri="{BB962C8B-B14F-4D97-AF65-F5344CB8AC3E}">
        <p14:creationId xmlns:p14="http://schemas.microsoft.com/office/powerpoint/2010/main" val="81488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07504" y="2931790"/>
            <a:ext cx="8964488" cy="231601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Escrito está en 2ª Pedro 1:19-21 “Tenemos TAMBIÉN LA PALABRA PROFÉTICA MÁS SEGURA, a la cual hacéis bien en estar atentos como a una antorcha que alumbra en lugar oscuro, hasta que el día esclarezca y el lucero de la mañana salga en vuestros corazones; entendiendo primero esto, que ninguna profecía de la Escritura es de interpretación privada, porque nunca la profecía fue traída por voluntad humana, SINO QUE LOS SANTOS HOMBRES DE DIOS HABLARON SIENDO INSPIRADOS POR EL ESPÍRITU SANTO.</a:t>
            </a:r>
          </a:p>
          <a:p>
            <a:pPr algn="ctr"/>
            <a:r>
              <a:rPr lang="es-ES" sz="1600" b="1" dirty="0" smtClean="0">
                <a:solidFill>
                  <a:srgbClr val="002060"/>
                </a:solidFill>
                <a:latin typeface="Arial Black" panose="020B0A04020102020204" pitchFamily="34" charset="0"/>
              </a:rPr>
              <a:t>La palabra profética más segura es la Santa Biblia.</a:t>
            </a:r>
          </a:p>
          <a:p>
            <a:pPr algn="ctr"/>
            <a:r>
              <a:rPr lang="es-ES" b="1" dirty="0" smtClean="0">
                <a:solidFill>
                  <a:srgbClr val="002060"/>
                </a:solidFill>
                <a:latin typeface="Arial Black" panose="020B0A04020102020204" pitchFamily="34" charset="0"/>
              </a:rPr>
              <a:t>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65023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410319"/>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esta presentación, abordaremos cómo reconocer a una secta en su acepción espiritual o religiosa, en la medida que abandonan los aspectos y enseñanzas fundamentales del Evangelio de Cristo, convirtiéndose en herética, es decir, que contiene, implica o defiende herejías.</a:t>
            </a:r>
          </a:p>
          <a:p>
            <a:pPr algn="ctr"/>
            <a:endParaRPr lang="es-ES" b="1" dirty="0" smtClean="0">
              <a:solidFill>
                <a:srgbClr val="FF000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50854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19822"/>
            <a:ext cx="8606790" cy="160813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2.- </a:t>
            </a:r>
            <a:r>
              <a:rPr lang="es-ES" b="1" dirty="0" smtClean="0">
                <a:solidFill>
                  <a:srgbClr val="002060"/>
                </a:solidFill>
                <a:latin typeface="Arial Black" panose="020B0A04020102020204" pitchFamily="34" charset="0"/>
              </a:rPr>
              <a:t>Por lo general la SUPUESTA REVELACIÓN ESPECIAL ha sido anunciada a un LÍDER, ya sea en sueños, visiones o audiblemente por esa supuesta divinidad. En realidad, éstas personas tienen falsas revelaciones de espíritus inmundos o demonios las cuales CONTRADICEN LA BIBLIA.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71438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365817"/>
            <a:ext cx="8606790"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La Biblia nos dice en 1ª Timoteo 4:1 “Pero el Espíritu dice claramente que en los postreros tiempos ALGUNOS APOSTATARÁN DE LA FE, ESCUCHANDO A ESPÍRITUS ENGAÑADORES Y A DOCTRINAS DE DEMONIOS; por la hipocresía de mentirosos que, teniendo cauterizada la conciencia, prohibirán casarse, y mandarán abstenerse de alimentos que Dios creó para que con acción de gracias participasen de ellos los creyentes y los que han conocido la verdad.</a:t>
            </a:r>
          </a:p>
          <a:p>
            <a:pPr algn="ctr"/>
            <a:r>
              <a:rPr lang="es-ES" sz="1600" b="1" dirty="0" smtClean="0">
                <a:solidFill>
                  <a:srgbClr val="002060"/>
                </a:solidFill>
                <a:latin typeface="Arial Black" panose="020B0A04020102020204" pitchFamily="34" charset="0"/>
              </a:rPr>
              <a:t>Porque todo lo que Dios creó es bueno, y nada es de desecharse, si se toma con acción de gracias; porque por la palabra de Dios y por la oración es santificado”.</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82812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MO RECONOCER A UNA SECT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19822"/>
            <a:ext cx="8606790" cy="160813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3.- </a:t>
            </a:r>
            <a:r>
              <a:rPr lang="es-ES" b="1" dirty="0" smtClean="0">
                <a:solidFill>
                  <a:srgbClr val="002060"/>
                </a:solidFill>
                <a:latin typeface="Arial Black" panose="020B0A04020102020204" pitchFamily="34" charset="0"/>
              </a:rPr>
              <a:t>Por otro lado, algunas sectas podrían decir que no tienen revelaciones nuevas y anti bíblicas, y suelen afirmar:</a:t>
            </a:r>
          </a:p>
          <a:p>
            <a:pPr algn="ctr"/>
            <a:r>
              <a:rPr lang="es-ES" b="1" dirty="0" smtClean="0">
                <a:solidFill>
                  <a:srgbClr val="002060"/>
                </a:solidFill>
                <a:latin typeface="Arial Black" panose="020B0A04020102020204" pitchFamily="34" charset="0"/>
              </a:rPr>
              <a:t> “Lo único que usamos es la Biblia”. Sin embargo, hacen una INTERPRETACIÓN LIBRE DE LAS SAGRADAS ESCRITURAS, para justificar sus falsas enseñanzas.</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65979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MO RECONOCER A UNA SECT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2643758"/>
            <a:ext cx="8856984" cy="2839239"/>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2ª Pedro 2:1-3, nos dice: “Pero hubo también falsos profetas entre el pueblo, como habrá entre vosotros falsos maestros, que introducirán encubiertamente herejías destructoras, y aun negarán al Señor que los rescató, atrayendo sobre sí mismos destrucción repentina. Y muchos seguirán sus disoluciones, por causa de los cuales el camino de la verdad será blasfemado, y por avaricia harán mercadería de vosotros con palabras fingidas. Sobre los tales ya de largo tiempo la condenación no se tarda, y su perdición no se duerme”.</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9613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MO RECONOCER A UNA SECT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07504" y="2787774"/>
            <a:ext cx="8894822" cy="216213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4.- </a:t>
            </a:r>
            <a:r>
              <a:rPr lang="es-ES" b="1" dirty="0" smtClean="0">
                <a:solidFill>
                  <a:srgbClr val="002060"/>
                </a:solidFill>
                <a:latin typeface="Arial Black" panose="020B0A04020102020204" pitchFamily="34" charset="0"/>
              </a:rPr>
              <a:t>La secta gira en torno a una figura central, el profeta-fundador “elegido”, “ungido” por Dios para “ENTREGAR UN MENSAJE ESPECIAL” al mundo moderno. Este MENSAJE ESPECIAL no aparece en la Biblia. Ejemplo de ello, tenemos al falso profeta José Smith, líder fundador de la secta de los Mormones; a Charles T. Russell, fundador de la secta Testigos de Jehová; y a Elena de White, falsa profeta y fundadora de la secta de los Adventistas.</a:t>
            </a:r>
          </a:p>
        </p:txBody>
      </p:sp>
    </p:spTree>
    <p:extLst>
      <p:ext uri="{BB962C8B-B14F-4D97-AF65-F5344CB8AC3E}">
        <p14:creationId xmlns:p14="http://schemas.microsoft.com/office/powerpoint/2010/main" val="358708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50" fill="hold"/>
                                        <p:tgtEl>
                                          <p:spTgt spid="4"/>
                                        </p:tgtEl>
                                        <p:attrNameLst>
                                          <p:attrName>ppt_w</p:attrName>
                                        </p:attrNameLst>
                                      </p:cBhvr>
                                      <p:tavLst>
                                        <p:tav tm="0">
                                          <p:val>
                                            <p:strVal val="4/3*#ppt_w"/>
                                          </p:val>
                                        </p:tav>
                                        <p:tav tm="100000">
                                          <p:val>
                                            <p:strVal val="#ppt_w"/>
                                          </p:val>
                                        </p:tav>
                                      </p:tavLst>
                                    </p:anim>
                                    <p:anim calcmode="lin" valueType="num">
                                      <p:cBhvr>
                                        <p:cTn id="12"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467544" y="3966255"/>
            <a:ext cx="8246684"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Mateo 7:15 dice “Guardaos de los falsos profetas, que vienen a vosotros con vestidos de ovejas, pero por dentro son lobos rapaces”.</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53500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1995686"/>
            <a:ext cx="8606790" cy="327012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5.- </a:t>
            </a:r>
            <a:r>
              <a:rPr lang="es-ES" b="1" dirty="0" smtClean="0">
                <a:solidFill>
                  <a:srgbClr val="002060"/>
                </a:solidFill>
                <a:latin typeface="Arial Black" panose="020B0A04020102020204" pitchFamily="34" charset="0"/>
              </a:rPr>
              <a:t>Una secta es un grupo muy cerrado, muchas veces con un líder severo y dictatorial que usa mucho la manipulación y el miedo como medio de control sobre sus feligreses. Incluso, en muchas ocasiones, lo que diga el líder de la secta está por encima de lo que diga la misma Biblia y al hacer esto, está rebasando la autoridad de Cristo y de las enseñanzas que Él nos dejó, así como  las de los santos profetas y patriarcas.</a:t>
            </a:r>
          </a:p>
          <a:p>
            <a:pPr algn="ctr"/>
            <a:r>
              <a:rPr lang="es-ES" b="1" dirty="0" smtClean="0">
                <a:solidFill>
                  <a:srgbClr val="002060"/>
                </a:solidFill>
                <a:latin typeface="Arial Black" panose="020B0A04020102020204" pitchFamily="34" charset="0"/>
              </a:rPr>
              <a:t>1ª Corintios 11:3 dice “Pero quiero que sepáis que Cristo es la cabeza de todo varón, y el varón es la cabeza de la mujer, y Dios la cabeza de Cristo”.</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6609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11953" y="3133679"/>
            <a:ext cx="8606790" cy="188513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effectLst>
                  <a:outerShdw blurRad="50800" dist="50800" dir="5400000" algn="ctr" rotWithShape="0">
                    <a:srgbClr val="002060"/>
                  </a:outerShdw>
                </a:effectLst>
                <a:latin typeface="Arial Black" panose="020B0A04020102020204" pitchFamily="34" charset="0"/>
              </a:rPr>
              <a:t> </a:t>
            </a: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6.- </a:t>
            </a:r>
            <a:r>
              <a:rPr lang="es-ES" b="1" dirty="0" smtClean="0">
                <a:solidFill>
                  <a:srgbClr val="002060"/>
                </a:solidFill>
                <a:latin typeface="Arial Black" panose="020B0A04020102020204" pitchFamily="34" charset="0"/>
              </a:rPr>
              <a:t>Las sectas dicen por lo general que en ellos solo se encuentra la salvación y si una persona no se une a ellos, simplemente está bajo condenación. Esto hace que las sectas tengan a través de su líder máximo, el carácter de mesiánico </a:t>
            </a:r>
          </a:p>
          <a:p>
            <a:pPr algn="ctr"/>
            <a:r>
              <a:rPr lang="es-ES" b="1" dirty="0" smtClean="0">
                <a:solidFill>
                  <a:srgbClr val="002060"/>
                </a:solidFill>
                <a:latin typeface="Arial Black" panose="020B0A04020102020204" pitchFamily="34" charset="0"/>
              </a:rPr>
              <a:t>o iluminado.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024448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785" t="9622" r="5080" b="13347"/>
          <a:stretch/>
        </p:blipFill>
        <p:spPr bwMode="auto">
          <a:xfrm>
            <a:off x="611560" y="267494"/>
            <a:ext cx="7891272" cy="224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2889667"/>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NINGUNA RELIGIÓN O FILOSOFÍA PUEDE DAR SALVACIÓN DEL ALMA. Escrito está en Juan 14:6, cuando Jesús dijo “Yo soy el camino, y la verdad, y la vida; nadie viene al Padre, sino por mí”.</a:t>
            </a:r>
          </a:p>
          <a:p>
            <a:pPr algn="ctr"/>
            <a:r>
              <a:rPr lang="es-ES" b="1" dirty="0" smtClean="0">
                <a:solidFill>
                  <a:srgbClr val="002060"/>
                </a:solidFill>
                <a:latin typeface="Arial Black" panose="020B0A04020102020204" pitchFamily="34" charset="0"/>
              </a:rPr>
              <a:t>Romanos 10:9-10 dice “Que si confesares con tu boca que Jesús es el Señor, y creyeres en tu corazón que Dios le levantó de los muertos, SERÁS SALVO, porque con el CORAZÓN SE CREE para justicia y CON LA BOCA SE CONFIESA PARA SALVACIÓN”.</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78717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800" fill="hold"/>
                                        <p:tgtEl>
                                          <p:spTgt spid="2050"/>
                                        </p:tgtEl>
                                        <p:attrNameLst>
                                          <p:attrName>ppt_w</p:attrName>
                                        </p:attrNameLst>
                                      </p:cBhvr>
                                      <p:tavLst>
                                        <p:tav tm="0">
                                          <p:val>
                                            <p:fltVal val="0"/>
                                          </p:val>
                                        </p:tav>
                                        <p:tav tm="100000">
                                          <p:val>
                                            <p:strVal val="#ppt_w"/>
                                          </p:val>
                                        </p:tav>
                                      </p:tavLst>
                                    </p:anim>
                                    <p:anim calcmode="lin" valueType="num">
                                      <p:cBhvr>
                                        <p:cTn id="16" dur="18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514" t="3000" r="4214" b="37582"/>
          <a:stretch/>
        </p:blipFill>
        <p:spPr bwMode="auto">
          <a:xfrm>
            <a:off x="683568" y="51470"/>
            <a:ext cx="7776864" cy="2020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1995686"/>
            <a:ext cx="8606790" cy="327012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7.- </a:t>
            </a:r>
            <a:r>
              <a:rPr lang="es-ES" b="1" dirty="0" smtClean="0">
                <a:solidFill>
                  <a:srgbClr val="002060"/>
                </a:solidFill>
                <a:latin typeface="Arial Black" panose="020B0A04020102020204" pitchFamily="34" charset="0"/>
              </a:rPr>
              <a:t>Las sectas conciben a Jesucristo solamente como un hombre sabio y un maestro, mas niegan la divinidad de Él. Escrito está en Romanos 9:5 “de quienes son los patriarcas, y de los cuales, según la carne, vino Cristo, EL CUAL ES DIOS sobre todas las cosas, bendito por los siglos. Amén”.</a:t>
            </a:r>
          </a:p>
          <a:p>
            <a:pPr algn="ctr"/>
            <a:r>
              <a:rPr lang="es-ES" b="1" dirty="0" smtClean="0">
                <a:solidFill>
                  <a:srgbClr val="002060"/>
                </a:solidFill>
                <a:latin typeface="Arial Black" panose="020B0A04020102020204" pitchFamily="34" charset="0"/>
              </a:rPr>
              <a:t>Colosenses 2:8-9 “Mirad que nadie os engañe por medio de filosofías y huecas sutilezas, según las tradiciones de los hombres, conforme a los rudimentos del mundo, y no según Cristo.</a:t>
            </a:r>
          </a:p>
          <a:p>
            <a:pPr algn="ctr"/>
            <a:r>
              <a:rPr lang="es-ES" b="1" dirty="0" smtClean="0">
                <a:solidFill>
                  <a:srgbClr val="002060"/>
                </a:solidFill>
                <a:latin typeface="Arial Black" panose="020B0A04020102020204" pitchFamily="34" charset="0"/>
              </a:rPr>
              <a:t>PORQUE EN ÉL HABITA CORPORALMENTE TODA LA PLENITUD DE LA DEIDAD”.</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29128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85775"/>
            <a:ext cx="8606790" cy="188513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8.- </a:t>
            </a:r>
            <a:r>
              <a:rPr lang="es-ES" b="1" dirty="0" smtClean="0">
                <a:solidFill>
                  <a:srgbClr val="002060"/>
                </a:solidFill>
                <a:latin typeface="Arial Black" panose="020B0A04020102020204" pitchFamily="34" charset="0"/>
              </a:rPr>
              <a:t>Algunas sectas niegan la unidad trinitaria de Padre, Hijo y Espíritu Santo. 1ª Juan </a:t>
            </a:r>
            <a:r>
              <a:rPr lang="es-ES" b="1" smtClean="0">
                <a:solidFill>
                  <a:srgbClr val="002060"/>
                </a:solidFill>
                <a:latin typeface="Arial Black" panose="020B0A04020102020204" pitchFamily="34" charset="0"/>
              </a:rPr>
              <a:t>5:7 dice </a:t>
            </a:r>
            <a:r>
              <a:rPr lang="es-ES" b="1" dirty="0" smtClean="0">
                <a:solidFill>
                  <a:srgbClr val="002060"/>
                </a:solidFill>
                <a:latin typeface="Arial Black" panose="020B0A04020102020204" pitchFamily="34" charset="0"/>
              </a:rPr>
              <a:t>“Porque tres son los que dan testimonio en el cielo: el Padre, el Verbo y el Espíritu Santo; </a:t>
            </a:r>
          </a:p>
          <a:p>
            <a:pPr algn="ctr"/>
            <a:r>
              <a:rPr lang="es-ES" b="1" dirty="0" smtClean="0">
                <a:solidFill>
                  <a:srgbClr val="002060"/>
                </a:solidFill>
                <a:latin typeface="Arial Black" panose="020B0A04020102020204" pitchFamily="34" charset="0"/>
              </a:rPr>
              <a:t>Y ESTOS TRES SON UNO”.</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014573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MO RECONOCER A UNA SECTA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507854"/>
            <a:ext cx="8606790" cy="133113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9.- </a:t>
            </a:r>
            <a:r>
              <a:rPr lang="es-ES" b="1" dirty="0" smtClean="0">
                <a:solidFill>
                  <a:srgbClr val="002060"/>
                </a:solidFill>
                <a:latin typeface="Arial Black" panose="020B0A04020102020204" pitchFamily="34" charset="0"/>
              </a:rPr>
              <a:t>Algunas sectas sostienen erróneamente que Jesucristo no resucitó de manera corporal, sino solamente en espíritu, y que sufrió un breve tiempo en el infierno, lo cual es contrario a lo </a:t>
            </a:r>
          </a:p>
          <a:p>
            <a:pPr algn="ctr"/>
            <a:r>
              <a:rPr lang="es-ES" b="1" dirty="0" smtClean="0">
                <a:solidFill>
                  <a:srgbClr val="002060"/>
                </a:solidFill>
                <a:latin typeface="Arial Black" panose="020B0A04020102020204" pitchFamily="34" charset="0"/>
              </a:rPr>
              <a:t>que enseña la Biblia.</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12" y="267494"/>
            <a:ext cx="9040813" cy="297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173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50" fill="hold"/>
                                        <p:tgtEl>
                                          <p:spTgt spid="6"/>
                                        </p:tgtEl>
                                        <p:attrNameLst>
                                          <p:attrName>ppt_w</p:attrName>
                                        </p:attrNameLst>
                                      </p:cBhvr>
                                      <p:tavLst>
                                        <p:tav tm="0">
                                          <p:val>
                                            <p:strVal val="4/3*#ppt_w"/>
                                          </p:val>
                                        </p:tav>
                                        <p:tav tm="100000">
                                          <p:val>
                                            <p:strVal val="#ppt_w"/>
                                          </p:val>
                                        </p:tav>
                                      </p:tavLst>
                                    </p:anim>
                                    <p:anim calcmode="lin" valueType="num">
                                      <p:cBhvr>
                                        <p:cTn id="16"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211710"/>
            <a:ext cx="8712968" cy="3116238"/>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Biblia dice que Jesucristo resucitó con un cuerpo. Mateo 20:25, 27 dice: “Le dijeron, pues, los otros discípulos: Al Señor hemos visto. Él les dijo: Si no viere en sus manos la señal de los clavos, y metiere mi dedo en el lugar de los clavos, y metiere mi mano en su costado, no creeré……Luego Jesús dijo a Tomás: Pon aquí tu dedo, y mira mis manos; y acerca tu mano, y métela en mi costado; y no seas incrédulo, sino creyente”.</a:t>
            </a:r>
          </a:p>
          <a:p>
            <a:pPr algn="ctr"/>
            <a:r>
              <a:rPr lang="es-ES" b="1" dirty="0" smtClean="0">
                <a:solidFill>
                  <a:srgbClr val="002060"/>
                </a:solidFill>
                <a:latin typeface="Arial Black" panose="020B0A04020102020204" pitchFamily="34" charset="0"/>
              </a:rPr>
              <a:t>Si Jesucristo hubiera resucitado en espíritu, Tomás no hubiera podido introducir su dedo en el lugar de los clavos, ni su mano en el costado de Jesús.</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41302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323528" y="3219822"/>
            <a:ext cx="8606790" cy="160813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10.-</a:t>
            </a:r>
            <a:r>
              <a:rPr lang="es-ES"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 </a:t>
            </a:r>
            <a:r>
              <a:rPr lang="es-ES" b="1" dirty="0" smtClean="0">
                <a:solidFill>
                  <a:srgbClr val="002060"/>
                </a:solidFill>
                <a:latin typeface="Arial Black" panose="020B0A04020102020204" pitchFamily="34" charset="0"/>
              </a:rPr>
              <a:t>Las sectas por lo general niegan al menos algunas de estas verdades fundamentales del cristianismo, directa o indirectamente (como la obra de Cristo en la cruz, la autoridad de las Escrituras, la salvación por gracia a través de la fe, la doctrina del castigo eterno en el infierno, etc.)</a:t>
            </a:r>
            <a:endParaRPr lang="es-PE" b="1" dirty="0">
              <a:solidFill>
                <a:schemeClr val="bg1"/>
              </a:solidFill>
              <a:latin typeface="Arial Black" panose="020B0A04020102020204" pitchFamily="34"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00" y="411510"/>
            <a:ext cx="929235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6259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anim calcmode="lin" valueType="num">
                                      <p:cBhvr>
                                        <p:cTn id="15" dur="1800" fill="hold"/>
                                        <p:tgtEl>
                                          <p:spTgt spid="2051"/>
                                        </p:tgtEl>
                                        <p:attrNameLst>
                                          <p:attrName>ppt_w</p:attrName>
                                        </p:attrNameLst>
                                      </p:cBhvr>
                                      <p:tavLst>
                                        <p:tav tm="0">
                                          <p:val>
                                            <p:fltVal val="0"/>
                                          </p:val>
                                        </p:tav>
                                        <p:tav tm="100000">
                                          <p:val>
                                            <p:strVal val="#ppt_w"/>
                                          </p:val>
                                        </p:tav>
                                      </p:tavLst>
                                    </p:anim>
                                    <p:anim calcmode="lin" valueType="num">
                                      <p:cBhvr>
                                        <p:cTn id="16" dur="1800" fill="hold"/>
                                        <p:tgtEl>
                                          <p:spTgt spid="20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MO RECONOCER A UNA SECTA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CuadroTexto 1"/>
          <p:cNvSpPr txBox="1"/>
          <p:nvPr/>
        </p:nvSpPr>
        <p:spPr>
          <a:xfrm>
            <a:off x="251520" y="3147814"/>
            <a:ext cx="8606790" cy="160813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11.- </a:t>
            </a:r>
            <a:r>
              <a:rPr lang="es-ES" b="1" dirty="0" smtClean="0">
                <a:solidFill>
                  <a:srgbClr val="002060"/>
                </a:solidFill>
                <a:latin typeface="Arial Black" panose="020B0A04020102020204" pitchFamily="34" charset="0"/>
              </a:rPr>
              <a:t>Las sectas enseñan un sistema de “salvación por obras”, </a:t>
            </a:r>
          </a:p>
          <a:p>
            <a:pPr algn="ctr"/>
            <a:r>
              <a:rPr lang="es-ES" b="1" dirty="0" smtClean="0">
                <a:solidFill>
                  <a:srgbClr val="002060"/>
                </a:solidFill>
                <a:latin typeface="Arial Black" panose="020B0A04020102020204" pitchFamily="34" charset="0"/>
              </a:rPr>
              <a:t>por el cual los miembros, en última instancia, deben salvarse a sí mismos, haciendo buenas obras. Pero la Biblia dice que la salvación no es por obras, sino por la Gracia de Dios a través de </a:t>
            </a:r>
          </a:p>
          <a:p>
            <a:pPr algn="ctr"/>
            <a:r>
              <a:rPr lang="es-ES" b="1" dirty="0" smtClean="0">
                <a:solidFill>
                  <a:srgbClr val="002060"/>
                </a:solidFill>
                <a:latin typeface="Arial Black" panose="020B0A04020102020204" pitchFamily="34" charset="0"/>
              </a:rPr>
              <a:t>la fe en Jesucristo.</a:t>
            </a: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1054"/>
          <a:stretch/>
        </p:blipFill>
        <p:spPr bwMode="auto">
          <a:xfrm>
            <a:off x="1187624" y="555526"/>
            <a:ext cx="6834187" cy="2358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084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650" fill="hold"/>
                                        <p:tgtEl>
                                          <p:spTgt spid="6"/>
                                        </p:tgtEl>
                                        <p:attrNameLst>
                                          <p:attrName>ppt_w</p:attrName>
                                        </p:attrNameLst>
                                      </p:cBhvr>
                                      <p:tavLst>
                                        <p:tav tm="0">
                                          <p:val>
                                            <p:strVal val="4/3*#ppt_w"/>
                                          </p:val>
                                        </p:tav>
                                        <p:tav tm="100000">
                                          <p:val>
                                            <p:strVal val="#ppt_w"/>
                                          </p:val>
                                        </p:tav>
                                      </p:tavLst>
                                    </p:anim>
                                    <p:anim calcmode="lin" valueType="num">
                                      <p:cBhvr>
                                        <p:cTn id="16" dur="165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363838"/>
            <a:ext cx="8606790" cy="188513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12.- </a:t>
            </a:r>
            <a:r>
              <a:rPr lang="es-ES" b="1" dirty="0" smtClean="0">
                <a:solidFill>
                  <a:srgbClr val="002060"/>
                </a:solidFill>
                <a:latin typeface="Arial Black" panose="020B0A04020102020204" pitchFamily="34" charset="0"/>
              </a:rPr>
              <a:t>Muchas sectas combinan sus prácticas con el espiritismo y ocultismo (como pueden ser los grupos espirituales ligados al Budismo, Hinduismo, Yoga, Metafísica, Masones, </a:t>
            </a:r>
            <a:r>
              <a:rPr lang="es-ES" b="1" dirty="0" err="1">
                <a:solidFill>
                  <a:srgbClr val="002060"/>
                </a:solidFill>
                <a:latin typeface="Arial Black" panose="020B0A04020102020204" pitchFamily="34" charset="0"/>
              </a:rPr>
              <a:t>I</a:t>
            </a:r>
            <a:r>
              <a:rPr lang="es-ES" b="1" dirty="0" err="1" smtClean="0">
                <a:solidFill>
                  <a:srgbClr val="002060"/>
                </a:solidFill>
                <a:latin typeface="Arial Black" panose="020B0A04020102020204" pitchFamily="34" charset="0"/>
              </a:rPr>
              <a:t>lluminatis</a:t>
            </a:r>
            <a:r>
              <a:rPr lang="es-ES" b="1" dirty="0" smtClean="0">
                <a:solidFill>
                  <a:srgbClr val="002060"/>
                </a:solidFill>
                <a:latin typeface="Arial Black" panose="020B0A04020102020204" pitchFamily="34" charset="0"/>
              </a:rPr>
              <a:t>, Rosacruces, Nueva Era, Santería, Palo </a:t>
            </a:r>
            <a:r>
              <a:rPr lang="es-ES" b="1" dirty="0" err="1">
                <a:solidFill>
                  <a:srgbClr val="002060"/>
                </a:solidFill>
                <a:latin typeface="Arial Black" panose="020B0A04020102020204" pitchFamily="34" charset="0"/>
              </a:rPr>
              <a:t>M</a:t>
            </a:r>
            <a:r>
              <a:rPr lang="es-ES" b="1" dirty="0" err="1" smtClean="0">
                <a:solidFill>
                  <a:srgbClr val="002060"/>
                </a:solidFill>
                <a:latin typeface="Arial Black" panose="020B0A04020102020204" pitchFamily="34" charset="0"/>
              </a:rPr>
              <a:t>ayombe</a:t>
            </a:r>
            <a:r>
              <a:rPr lang="es-ES" b="1" dirty="0" smtClean="0">
                <a:solidFill>
                  <a:srgbClr val="002060"/>
                </a:solidFill>
                <a:latin typeface="Arial Black" panose="020B0A04020102020204" pitchFamily="34" charset="0"/>
              </a:rPr>
              <a:t>, Vudú, </a:t>
            </a:r>
          </a:p>
          <a:p>
            <a:pPr algn="ctr"/>
            <a:r>
              <a:rPr lang="es-ES" b="1" dirty="0" smtClean="0">
                <a:solidFill>
                  <a:srgbClr val="002060"/>
                </a:solidFill>
                <a:latin typeface="Arial Black" panose="020B0A04020102020204" pitchFamily="34" charset="0"/>
              </a:rPr>
              <a:t>Yoruba, etc.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32172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258369"/>
            <a:ext cx="8606790" cy="188513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2800" b="1" dirty="0" smtClean="0">
                <a:pattFill prst="dkHorz">
                  <a:fgClr>
                    <a:srgbClr val="00A1DA"/>
                  </a:fgClr>
                  <a:bgClr>
                    <a:schemeClr val="bg1"/>
                  </a:bgClr>
                </a:pattFill>
                <a:effectLst>
                  <a:outerShdw blurRad="50800" dist="50800" dir="5400000" algn="ctr" rotWithShape="0">
                    <a:srgbClr val="002060"/>
                  </a:outerShdw>
                </a:effectLst>
                <a:latin typeface="Arial Black" panose="020B0A04020102020204" pitchFamily="34" charset="0"/>
              </a:rPr>
              <a:t>13.- </a:t>
            </a:r>
            <a:r>
              <a:rPr lang="es-ES" b="1" dirty="0" smtClean="0">
                <a:solidFill>
                  <a:srgbClr val="002060"/>
                </a:solidFill>
                <a:latin typeface="Arial Black" panose="020B0A04020102020204" pitchFamily="34" charset="0"/>
              </a:rPr>
              <a:t>Las sectas tienen por costumbre FIJAR FECHAS EXACTAS para el fin del mundo y con ese argumento, el líder espiritual les obliga a desconectarse de sus familias y amigos, y aquel que no se someta a las directivas del líder es castigado. En ese sentido, los feligreses captados pierden toda noción de su realidad inmediata.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60216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003798"/>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Amado lector, si usted pertenece a una secta, cuyo perfil</a:t>
            </a:r>
          </a:p>
          <a:p>
            <a:pPr algn="ctr"/>
            <a:r>
              <a:rPr lang="es-ES" b="1" dirty="0">
                <a:solidFill>
                  <a:srgbClr val="002060"/>
                </a:solidFill>
                <a:latin typeface="Arial Black" panose="020B0A04020102020204" pitchFamily="34" charset="0"/>
              </a:rPr>
              <a:t>e</a:t>
            </a:r>
            <a:r>
              <a:rPr lang="es-ES" b="1" dirty="0" smtClean="0">
                <a:solidFill>
                  <a:srgbClr val="002060"/>
                </a:solidFill>
                <a:latin typeface="Arial Black" panose="020B0A04020102020204" pitchFamily="34" charset="0"/>
              </a:rPr>
              <a:t>s el que hemos descrito en esta presentación, le exhortamos</a:t>
            </a:r>
          </a:p>
          <a:p>
            <a:pPr algn="ctr"/>
            <a:r>
              <a:rPr lang="es-ES" b="1" dirty="0" smtClean="0">
                <a:solidFill>
                  <a:srgbClr val="002060"/>
                </a:solidFill>
                <a:latin typeface="Arial Black" panose="020B0A04020102020204" pitchFamily="34" charset="0"/>
              </a:rPr>
              <a:t>en el amor de Jesucristo que se aleje cuanto antes de ella, ya que está en juego el destino eterno de su alma.</a:t>
            </a:r>
          </a:p>
          <a:p>
            <a:pPr algn="ctr"/>
            <a:r>
              <a:rPr lang="es-ES" b="1" dirty="0" smtClean="0">
                <a:solidFill>
                  <a:srgbClr val="002060"/>
                </a:solidFill>
                <a:latin typeface="Arial Black" panose="020B0A04020102020204" pitchFamily="34" charset="0"/>
              </a:rPr>
              <a:t>A continuación, le invitamos a que Ud. pueda recibir a Jesucristo en su corazón para que le transforme en una nueva criatura.</a:t>
            </a:r>
          </a:p>
        </p:txBody>
      </p:sp>
    </p:spTree>
    <p:extLst>
      <p:ext uri="{BB962C8B-B14F-4D97-AF65-F5344CB8AC3E}">
        <p14:creationId xmlns:p14="http://schemas.microsoft.com/office/powerpoint/2010/main" val="1526242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123478"/>
            <a:ext cx="8683283" cy="4070343"/>
          </a:xfrm>
          <a:prstGeom prst="rect">
            <a:avLst/>
          </a:prstGeom>
          <a:noFill/>
        </p:spPr>
        <p:txBody>
          <a:bodyPr wrap="square" lIns="68577" tIns="34289" rIns="68577" bIns="34289" rtlCol="0">
            <a:spAutoFit/>
            <a:scene3d>
              <a:camera prst="obliqueBottomLeft"/>
              <a:lightRig rig="threePt" dir="t"/>
            </a:scene3d>
            <a:sp3d extrusionH="31750">
              <a:extrusionClr>
                <a:srgbClr val="00B0F0"/>
              </a:extrusionClr>
            </a:sp3d>
          </a:bodyPr>
          <a:lstStyle/>
          <a:p>
            <a:pPr algn="ctr"/>
            <a:r>
              <a:rPr lang="es-ES" sz="2000" dirty="0" smtClean="0">
                <a:solidFill>
                  <a:srgbClr val="002A7E"/>
                </a:solidFill>
                <a:effectLst>
                  <a:glow rad="38100">
                    <a:schemeClr val="accent5">
                      <a:lumMod val="60000"/>
                      <a:lumOff val="40000"/>
                    </a:schemeClr>
                  </a:glow>
                </a:effectLst>
                <a:latin typeface="Berlin Sans FB Demi" panose="020E0802020502020306" pitchFamily="34" charset="0"/>
              </a:rPr>
              <a:t>Amado </a:t>
            </a:r>
            <a:r>
              <a:rPr lang="es-ES" sz="2000" dirty="0">
                <a:solidFill>
                  <a:srgbClr val="002A7E"/>
                </a:solidFill>
                <a:effectLst>
                  <a:glow rad="38100">
                    <a:schemeClr val="accent5">
                      <a:lumMod val="60000"/>
                      <a:lumOff val="40000"/>
                    </a:schemeClr>
                  </a:glow>
                </a:effectLst>
                <a:latin typeface="Berlin Sans FB Demi" panose="020E0802020502020306" pitchFamily="34" charset="0"/>
              </a:rPr>
              <a:t>Dios, me doy cuenta que soy un pecador, pues te he ofendido con mis actos y pensamientos en muchas oportunidades. Señor me arrepiento de todas mis faltas, rebeldías y transgresiones, porque muchas veces lo </a:t>
            </a:r>
            <a:endParaRPr lang="es-ES" sz="2000" dirty="0" smtClean="0">
              <a:solidFill>
                <a:srgbClr val="002A7E"/>
              </a:solidFill>
              <a:effectLst>
                <a:glow rad="38100">
                  <a:schemeClr val="accent5">
                    <a:lumMod val="60000"/>
                    <a:lumOff val="40000"/>
                  </a:schemeClr>
                </a:glow>
              </a:effectLst>
              <a:latin typeface="Berlin Sans FB Demi" panose="020E0802020502020306" pitchFamily="34" charset="0"/>
            </a:endParaRPr>
          </a:p>
          <a:p>
            <a:pPr algn="ctr"/>
            <a:r>
              <a:rPr lang="es-ES" sz="2000" dirty="0" smtClean="0">
                <a:solidFill>
                  <a:srgbClr val="002A7E"/>
                </a:solidFill>
                <a:effectLst>
                  <a:glow rad="38100">
                    <a:schemeClr val="accent5">
                      <a:lumMod val="60000"/>
                      <a:lumOff val="40000"/>
                    </a:schemeClr>
                  </a:glow>
                </a:effectLst>
                <a:latin typeface="Berlin Sans FB Demi" panose="020E0802020502020306" pitchFamily="34" charset="0"/>
              </a:rPr>
              <a:t>hice </a:t>
            </a:r>
            <a:r>
              <a:rPr lang="es-ES" sz="2000" dirty="0">
                <a:solidFill>
                  <a:srgbClr val="002A7E"/>
                </a:solidFill>
                <a:effectLst>
                  <a:glow rad="38100">
                    <a:schemeClr val="accent5">
                      <a:lumMod val="60000"/>
                      <a:lumOff val="40000"/>
                    </a:schemeClr>
                  </a:glow>
                </a:effectLst>
                <a:latin typeface="Berlin Sans FB Demi" panose="020E0802020502020306" pitchFamily="34" charset="0"/>
              </a:rPr>
              <a:t>sin conocer tu Palabra.</a:t>
            </a:r>
          </a:p>
          <a:p>
            <a:pPr algn="ctr"/>
            <a:r>
              <a:rPr lang="es-ES" sz="2000" dirty="0">
                <a:solidFill>
                  <a:srgbClr val="002A7E"/>
                </a:solidFill>
                <a:effectLst>
                  <a:glow rad="38100">
                    <a:schemeClr val="accent5">
                      <a:lumMod val="60000"/>
                      <a:lumOff val="40000"/>
                    </a:schemeClr>
                  </a:glow>
                </a:effectLst>
                <a:latin typeface="Berlin Sans FB Demi" panose="020E0802020502020306" pitchFamily="34" charset="0"/>
              </a:rPr>
              <a:t>Te pido que me limpies con tu preciosa sangre y confieso con mi boca que Jesucristo es el Señor y creo en mi corazón que Dios le levantó de los muertos.</a:t>
            </a:r>
          </a:p>
          <a:p>
            <a:pPr algn="ctr"/>
            <a:r>
              <a:rPr lang="es-ES" sz="2000" b="1" dirty="0">
                <a:solidFill>
                  <a:srgbClr val="002A7E"/>
                </a:solidFill>
                <a:effectLst>
                  <a:glow rad="38100">
                    <a:schemeClr val="accent5">
                      <a:lumMod val="60000"/>
                      <a:lumOff val="40000"/>
                    </a:schemeClr>
                  </a:glow>
                </a:effectLst>
                <a:latin typeface="Berlin Sans FB Demi" panose="020E0802020502020306" pitchFamily="34" charset="0"/>
              </a:rPr>
              <a:t>Amado Dios, acepto a Jesucristo como mi Señor y Salvador personal. Inscribe mi nombre en el libro de la vida y ayúdame a serte fiel, leyendo tu Palabra, orando y </a:t>
            </a:r>
            <a:r>
              <a:rPr lang="es-ES" sz="2000" b="1" dirty="0" smtClean="0">
                <a:solidFill>
                  <a:srgbClr val="002A7E"/>
                </a:solidFill>
                <a:effectLst>
                  <a:glow rad="38100">
                    <a:schemeClr val="accent5">
                      <a:lumMod val="60000"/>
                      <a:lumOff val="40000"/>
                    </a:schemeClr>
                  </a:glow>
                </a:effectLst>
                <a:latin typeface="Berlin Sans FB Demi" panose="020E0802020502020306" pitchFamily="34" charset="0"/>
              </a:rPr>
              <a:t>congregándome </a:t>
            </a:r>
            <a:r>
              <a:rPr lang="es-ES" sz="2000" b="1" dirty="0">
                <a:solidFill>
                  <a:srgbClr val="002A7E"/>
                </a:solidFill>
                <a:effectLst>
                  <a:glow rad="38100">
                    <a:schemeClr val="accent5">
                      <a:lumMod val="60000"/>
                      <a:lumOff val="40000"/>
                    </a:schemeClr>
                  </a:glow>
                </a:effectLst>
                <a:latin typeface="Berlin Sans FB Demi" panose="020E0802020502020306" pitchFamily="34" charset="0"/>
              </a:rPr>
              <a:t>en una iglesia donde se predique un evangelio completo de sana doctrina. </a:t>
            </a:r>
          </a:p>
          <a:p>
            <a:pPr algn="ctr"/>
            <a:r>
              <a:rPr lang="es-ES" sz="2000" b="1" dirty="0">
                <a:solidFill>
                  <a:srgbClr val="002A7E"/>
                </a:solidFill>
                <a:effectLst>
                  <a:glow rad="38100">
                    <a:schemeClr val="accent5">
                      <a:lumMod val="60000"/>
                      <a:lumOff val="40000"/>
                    </a:schemeClr>
                  </a:glow>
                </a:effectLst>
                <a:latin typeface="Berlin Sans FB Demi" panose="020E0802020502020306" pitchFamily="34" charset="0"/>
              </a:rPr>
              <a:t>Todo esto te lo pido de corazón, en el Nombre de Jesús. Amén.</a:t>
            </a:r>
          </a:p>
          <a:p>
            <a:pPr algn="ctr"/>
            <a:endParaRPr lang="es-PE" sz="2000" b="1" dirty="0">
              <a:solidFill>
                <a:srgbClr val="002A7E"/>
              </a:solidFill>
              <a:effectLst>
                <a:glow rad="38100">
                  <a:schemeClr val="accent5">
                    <a:lumMod val="60000"/>
                    <a:lumOff val="40000"/>
                  </a:schemeClr>
                </a:glow>
              </a:effectLst>
              <a:latin typeface="Berlin Sans FB Demi" panose="020E0802020502020306" pitchFamily="34" charset="0"/>
            </a:endParaRPr>
          </a:p>
        </p:txBody>
      </p:sp>
    </p:spTree>
    <p:extLst>
      <p:ext uri="{BB962C8B-B14F-4D97-AF65-F5344CB8AC3E}">
        <p14:creationId xmlns:p14="http://schemas.microsoft.com/office/powerpoint/2010/main" val="2938241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011910"/>
            <a:ext cx="8606790" cy="90024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Seguidamente les dejamos un cuadro explicativo de las creencias de algunas sectas, así como seis vídeos donde se aborda el trasfondo de algunas de ellas.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85566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1995686"/>
            <a:ext cx="8606790" cy="373179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just"/>
            <a:r>
              <a:rPr lang="es-ES" sz="1400" b="1" dirty="0" smtClean="0">
                <a:solidFill>
                  <a:srgbClr val="002060"/>
                </a:solidFill>
                <a:latin typeface="Arial Black" panose="020B0A04020102020204" pitchFamily="34" charset="0"/>
              </a:rPr>
              <a:t>(1) Hay </a:t>
            </a:r>
            <a:r>
              <a:rPr lang="es-ES" sz="1400" b="1" dirty="0">
                <a:solidFill>
                  <a:srgbClr val="002060"/>
                </a:solidFill>
                <a:latin typeface="Arial Black" panose="020B0A04020102020204" pitchFamily="34" charset="0"/>
              </a:rPr>
              <a:t>contradicciones entre los adventistas, por un lado algunos de ellos dicen que Jesucristo es el Arcángel Miguel (eso mismo dicen los Testigos de Jehová) </a:t>
            </a:r>
            <a:r>
              <a:rPr lang="es-ES" sz="1400" b="1" dirty="0" smtClean="0">
                <a:solidFill>
                  <a:srgbClr val="002060"/>
                </a:solidFill>
                <a:latin typeface="Arial Black" panose="020B0A04020102020204" pitchFamily="34" charset="0"/>
              </a:rPr>
              <a:t>y </a:t>
            </a:r>
            <a:r>
              <a:rPr lang="es-ES" sz="1400" b="1" dirty="0">
                <a:solidFill>
                  <a:srgbClr val="002060"/>
                </a:solidFill>
                <a:latin typeface="Arial Black" panose="020B0A04020102020204" pitchFamily="34" charset="0"/>
              </a:rPr>
              <a:t>otros dicen que Jesús es Dios</a:t>
            </a:r>
            <a:r>
              <a:rPr lang="es-ES" sz="1400" b="1" dirty="0" smtClean="0">
                <a:solidFill>
                  <a:srgbClr val="002060"/>
                </a:solidFill>
                <a:latin typeface="Arial Black" panose="020B0A04020102020204" pitchFamily="34" charset="0"/>
              </a:rPr>
              <a:t>.</a:t>
            </a:r>
          </a:p>
          <a:p>
            <a:pPr algn="just"/>
            <a:r>
              <a:rPr lang="es-ES" sz="1400" b="1" dirty="0" smtClean="0">
                <a:solidFill>
                  <a:srgbClr val="002060"/>
                </a:solidFill>
                <a:latin typeface="Arial Black" panose="020B0A04020102020204" pitchFamily="34" charset="0"/>
              </a:rPr>
              <a:t>(</a:t>
            </a:r>
            <a:r>
              <a:rPr lang="es-ES" sz="1400" b="1" dirty="0">
                <a:solidFill>
                  <a:srgbClr val="002060"/>
                </a:solidFill>
                <a:latin typeface="Arial Black" panose="020B0A04020102020204" pitchFamily="34" charset="0"/>
              </a:rPr>
              <a:t>2</a:t>
            </a:r>
            <a:r>
              <a:rPr lang="es-ES" sz="1400" b="1" dirty="0" smtClean="0">
                <a:solidFill>
                  <a:srgbClr val="002060"/>
                </a:solidFill>
                <a:latin typeface="Arial Black" panose="020B0A04020102020204" pitchFamily="34" charset="0"/>
              </a:rPr>
              <a:t>) </a:t>
            </a:r>
            <a:r>
              <a:rPr lang="es-ES" sz="1400" b="1" dirty="0">
                <a:solidFill>
                  <a:srgbClr val="002060"/>
                </a:solidFill>
                <a:latin typeface="Arial Black" panose="020B0A04020102020204" pitchFamily="34" charset="0"/>
              </a:rPr>
              <a:t>Los mormones dicen que hay un infierno donde irán las personas que cometieron </a:t>
            </a:r>
            <a:r>
              <a:rPr lang="es-ES" sz="1400" b="1" dirty="0" smtClean="0">
                <a:solidFill>
                  <a:srgbClr val="002060"/>
                </a:solidFill>
                <a:latin typeface="Arial Black" panose="020B0A04020102020204" pitchFamily="34" charset="0"/>
              </a:rPr>
              <a:t>el </a:t>
            </a:r>
            <a:r>
              <a:rPr lang="es-ES" sz="1400" b="1" dirty="0">
                <a:solidFill>
                  <a:srgbClr val="002060"/>
                </a:solidFill>
                <a:latin typeface="Arial Black" panose="020B0A04020102020204" pitchFamily="34" charset="0"/>
              </a:rPr>
              <a:t>pecado imperdonable (blasfemia contra el Espíritu Santo). En cambio </a:t>
            </a:r>
            <a:r>
              <a:rPr lang="es-ES" sz="1400" b="1" dirty="0" smtClean="0">
                <a:solidFill>
                  <a:srgbClr val="002060"/>
                </a:solidFill>
                <a:latin typeface="Arial Black" panose="020B0A04020102020204" pitchFamily="34" charset="0"/>
              </a:rPr>
              <a:t>la </a:t>
            </a:r>
            <a:r>
              <a:rPr lang="es-ES" sz="1400" b="1" dirty="0">
                <a:solidFill>
                  <a:srgbClr val="002060"/>
                </a:solidFill>
                <a:latin typeface="Arial Black" panose="020B0A04020102020204" pitchFamily="34" charset="0"/>
              </a:rPr>
              <a:t>Biblia </a:t>
            </a:r>
            <a:r>
              <a:rPr lang="es-ES" sz="1400" b="1" dirty="0" smtClean="0">
                <a:solidFill>
                  <a:srgbClr val="002060"/>
                </a:solidFill>
                <a:latin typeface="Arial Black" panose="020B0A04020102020204" pitchFamily="34" charset="0"/>
              </a:rPr>
              <a:t>dice </a:t>
            </a:r>
            <a:r>
              <a:rPr lang="es-ES" sz="1400" b="1" dirty="0">
                <a:solidFill>
                  <a:srgbClr val="002060"/>
                </a:solidFill>
                <a:latin typeface="Arial Black" panose="020B0A04020102020204" pitchFamily="34" charset="0"/>
              </a:rPr>
              <a:t>en </a:t>
            </a:r>
            <a:r>
              <a:rPr lang="es-ES" sz="1400" b="1" dirty="0" smtClean="0">
                <a:solidFill>
                  <a:srgbClr val="002060"/>
                </a:solidFill>
                <a:latin typeface="Arial Black" panose="020B0A04020102020204" pitchFamily="34" charset="0"/>
              </a:rPr>
              <a:t>2ª </a:t>
            </a:r>
            <a:r>
              <a:rPr lang="es-ES" sz="1400" b="1" dirty="0">
                <a:solidFill>
                  <a:srgbClr val="002060"/>
                </a:solidFill>
                <a:latin typeface="Arial Black" panose="020B0A04020102020204" pitchFamily="34" charset="0"/>
              </a:rPr>
              <a:t>Tesalonicenses 1:7-9, que irán al infierno todos </a:t>
            </a:r>
            <a:r>
              <a:rPr lang="es-ES" sz="1400" b="1" dirty="0" smtClean="0">
                <a:solidFill>
                  <a:srgbClr val="002060"/>
                </a:solidFill>
                <a:latin typeface="Arial Black" panose="020B0A04020102020204" pitchFamily="34" charset="0"/>
              </a:rPr>
              <a:t>aquellos </a:t>
            </a:r>
            <a:r>
              <a:rPr lang="es-ES" sz="1400" b="1" dirty="0">
                <a:solidFill>
                  <a:srgbClr val="002060"/>
                </a:solidFill>
                <a:latin typeface="Arial Black" panose="020B0A04020102020204" pitchFamily="34" charset="0"/>
              </a:rPr>
              <a:t>que no conocieron a Dios ni obedecen el Evangelio de Nuestro Señor Jesucristo</a:t>
            </a:r>
            <a:r>
              <a:rPr lang="es-ES" sz="1400" b="1" dirty="0" smtClean="0">
                <a:solidFill>
                  <a:srgbClr val="002060"/>
                </a:solidFill>
                <a:latin typeface="Arial Black" panose="020B0A04020102020204" pitchFamily="34" charset="0"/>
              </a:rPr>
              <a:t>.</a:t>
            </a:r>
          </a:p>
          <a:p>
            <a:pPr algn="just"/>
            <a:r>
              <a:rPr lang="es-ES" sz="1400" b="1" dirty="0">
                <a:solidFill>
                  <a:srgbClr val="002060"/>
                </a:solidFill>
                <a:latin typeface="Arial Black" panose="020B0A04020102020204" pitchFamily="34" charset="0"/>
              </a:rPr>
              <a:t>(3</a:t>
            </a:r>
            <a:r>
              <a:rPr lang="es-ES" sz="1400" b="1" dirty="0" smtClean="0">
                <a:solidFill>
                  <a:srgbClr val="002060"/>
                </a:solidFill>
                <a:latin typeface="Arial Black" panose="020B0A04020102020204" pitchFamily="34" charset="0"/>
              </a:rPr>
              <a:t>) </a:t>
            </a:r>
            <a:r>
              <a:rPr lang="es-ES" sz="1400" b="1" dirty="0">
                <a:solidFill>
                  <a:srgbClr val="002060"/>
                </a:solidFill>
                <a:latin typeface="Arial Black" panose="020B0A04020102020204" pitchFamily="34" charset="0"/>
              </a:rPr>
              <a:t>Para un mormón, la Trinidad es un cargo ejercido por tres dioses separados: el Padre, el Hijo y el Espíritu Santo. La Biblia enseña que solo hay un solo Dios, con 3 personas distintas. </a:t>
            </a:r>
            <a:endParaRPr lang="es-ES" sz="1400" b="1" dirty="0" smtClean="0">
              <a:solidFill>
                <a:srgbClr val="002060"/>
              </a:solidFill>
              <a:latin typeface="Arial Black" panose="020B0A04020102020204" pitchFamily="34" charset="0"/>
            </a:endParaRPr>
          </a:p>
          <a:p>
            <a:pPr algn="just"/>
            <a:r>
              <a:rPr lang="es-ES" sz="1400" b="1" dirty="0" smtClean="0">
                <a:solidFill>
                  <a:srgbClr val="002060"/>
                </a:solidFill>
                <a:latin typeface="Arial Black" panose="020B0A04020102020204" pitchFamily="34" charset="0"/>
              </a:rPr>
              <a:t>(</a:t>
            </a:r>
            <a:r>
              <a:rPr lang="es-ES" sz="1400" b="1" dirty="0">
                <a:solidFill>
                  <a:srgbClr val="002060"/>
                </a:solidFill>
                <a:latin typeface="Arial Black" panose="020B0A04020102020204" pitchFamily="34" charset="0"/>
              </a:rPr>
              <a:t>4</a:t>
            </a:r>
            <a:r>
              <a:rPr lang="es-ES" sz="1400" b="1" dirty="0" smtClean="0">
                <a:solidFill>
                  <a:srgbClr val="002060"/>
                </a:solidFill>
                <a:latin typeface="Arial Black" panose="020B0A04020102020204" pitchFamily="34" charset="0"/>
              </a:rPr>
              <a:t>) </a:t>
            </a:r>
            <a:r>
              <a:rPr lang="es-ES" sz="1400" b="1" dirty="0">
                <a:solidFill>
                  <a:srgbClr val="002060"/>
                </a:solidFill>
                <a:latin typeface="Arial Black" panose="020B0A04020102020204" pitchFamily="34" charset="0"/>
              </a:rPr>
              <a:t>El Espíritu Santo no es una persona sino una fuerza</a:t>
            </a:r>
            <a:r>
              <a:rPr lang="es-ES" sz="1400" b="1" dirty="0" smtClean="0">
                <a:solidFill>
                  <a:srgbClr val="002060"/>
                </a:solidFill>
                <a:latin typeface="Arial Black" panose="020B0A04020102020204" pitchFamily="34" charset="0"/>
              </a:rPr>
              <a:t>.</a:t>
            </a:r>
          </a:p>
          <a:p>
            <a:pPr algn="just"/>
            <a:r>
              <a:rPr lang="es-ES" sz="1400" b="1" dirty="0" smtClean="0">
                <a:solidFill>
                  <a:srgbClr val="002060"/>
                </a:solidFill>
                <a:latin typeface="Arial Black" panose="020B0A04020102020204" pitchFamily="34" charset="0"/>
              </a:rPr>
              <a:t>(</a:t>
            </a:r>
            <a:r>
              <a:rPr lang="es-ES" sz="1400" b="1" dirty="0">
                <a:solidFill>
                  <a:srgbClr val="002060"/>
                </a:solidFill>
                <a:latin typeface="Arial Black" panose="020B0A04020102020204" pitchFamily="34" charset="0"/>
              </a:rPr>
              <a:t>5) </a:t>
            </a:r>
            <a:r>
              <a:rPr lang="es-ES" sz="1400" b="1" dirty="0" smtClean="0">
                <a:solidFill>
                  <a:srgbClr val="002060"/>
                </a:solidFill>
                <a:latin typeface="Arial Black" panose="020B0A04020102020204" pitchFamily="34" charset="0"/>
              </a:rPr>
              <a:t>El </a:t>
            </a:r>
            <a:r>
              <a:rPr lang="es-ES" sz="1400" b="1" dirty="0">
                <a:solidFill>
                  <a:srgbClr val="002060"/>
                </a:solidFill>
                <a:latin typeface="Arial Black" panose="020B0A04020102020204" pitchFamily="34" charset="0"/>
              </a:rPr>
              <a:t>Espíritu Santo es un Dios, como es un Dios, el Padre y es otro Dios, el Hijo. O </a:t>
            </a:r>
            <a:r>
              <a:rPr lang="es-ES" sz="1400" b="1" dirty="0" smtClean="0">
                <a:solidFill>
                  <a:srgbClr val="002060"/>
                </a:solidFill>
                <a:latin typeface="Arial Black" panose="020B0A04020102020204" pitchFamily="34" charset="0"/>
              </a:rPr>
              <a:t>      sea</a:t>
            </a:r>
            <a:r>
              <a:rPr lang="es-ES" sz="1400" b="1" dirty="0">
                <a:solidFill>
                  <a:srgbClr val="002060"/>
                </a:solidFill>
                <a:latin typeface="Arial Black" panose="020B0A04020102020204" pitchFamily="34" charset="0"/>
              </a:rPr>
              <a:t>, hay 3 Dioses (Enseñanzas del Profeta José Smith, compilación de José </a:t>
            </a:r>
            <a:r>
              <a:rPr lang="es-ES" sz="1400" b="1" dirty="0" err="1">
                <a:solidFill>
                  <a:srgbClr val="002060"/>
                </a:solidFill>
                <a:latin typeface="Arial Black" panose="020B0A04020102020204" pitchFamily="34" charset="0"/>
              </a:rPr>
              <a:t>Fielding</a:t>
            </a:r>
            <a:r>
              <a:rPr lang="es-ES" sz="1400" b="1" dirty="0">
                <a:solidFill>
                  <a:srgbClr val="002060"/>
                </a:solidFill>
                <a:latin typeface="Arial Black" panose="020B0A04020102020204" pitchFamily="34" charset="0"/>
              </a:rPr>
              <a:t> Smith, 1954, p. 460</a:t>
            </a:r>
          </a:p>
          <a:p>
            <a:pPr algn="just"/>
            <a:endParaRPr lang="es-ES" sz="1400" b="1" dirty="0">
              <a:solidFill>
                <a:srgbClr val="002060"/>
              </a:solidFill>
              <a:latin typeface="Arial Black" panose="020B0A04020102020204" pitchFamily="34" charset="0"/>
            </a:endParaRPr>
          </a:p>
          <a:p>
            <a:pPr marL="342900" indent="-342900" algn="just">
              <a:buAutoNum type="arabicParenBoth"/>
            </a:pPr>
            <a:endParaRPr lang="es-ES" sz="1400" b="1" dirty="0">
              <a:solidFill>
                <a:srgbClr val="002060"/>
              </a:solidFill>
              <a:latin typeface="Arial Black" panose="020B0A04020102020204" pitchFamily="34" charset="0"/>
            </a:endParaRPr>
          </a:p>
          <a:p>
            <a:pPr algn="ctr"/>
            <a:endParaRPr lang="es-PE" sz="14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18674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ELIGRO DE COCINAR CON TEFLONNN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44450">
              <a:extrusionClr>
                <a:srgbClr val="002060"/>
              </a:extrusionClr>
            </a:sp3d>
          </a:bodyPr>
          <a:lstStyle/>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DIAPOSITIVA</a:t>
            </a:r>
            <a:endParaRPr lang="es-PE"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endParaRPr>
          </a:p>
        </p:txBody>
      </p:sp>
      <p:sp>
        <p:nvSpPr>
          <p:cNvPr id="5" name="4 Rectángulo"/>
          <p:cNvSpPr/>
          <p:nvPr/>
        </p:nvSpPr>
        <p:spPr>
          <a:xfrm>
            <a:off x="1331640" y="555526"/>
            <a:ext cx="6474153" cy="1854354"/>
          </a:xfrm>
          <a:prstGeom prst="rect">
            <a:avLst/>
          </a:prstGeom>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Testigos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Jehová, Masonería y el Gobierno Mundial del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Anticristo</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8 minutos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Clic sobre el siguiente icono si desean visualizarlo.</a:t>
            </a:r>
          </a:p>
        </p:txBody>
      </p:sp>
      <p:sp>
        <p:nvSpPr>
          <p:cNvPr id="6" name="5 Rectángulo"/>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descr="Resultado de imagen de stop">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643758"/>
            <a:ext cx="2209428" cy="2209428"/>
          </a:xfrm>
          <a:prstGeom prst="rect">
            <a:avLst/>
          </a:prstGeom>
          <a:noFill/>
          <a:effectLst>
            <a:outerShdw blurRad="50800" dist="50800" dir="5400000" algn="ctr" rotWithShape="0">
              <a:srgbClr val="00206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3376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ELIGRO DE COCINAR CON TEFLONNN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44450">
              <a:extrusionClr>
                <a:srgbClr val="002060"/>
              </a:extrusionClr>
            </a:sp3d>
          </a:bodyPr>
          <a:lstStyle/>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DIAPOSITIVA</a:t>
            </a:r>
            <a:endParaRPr lang="es-PE"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endParaRPr>
          </a:p>
        </p:txBody>
      </p:sp>
      <p:sp>
        <p:nvSpPr>
          <p:cNvPr id="5" name="4 Rectángulo"/>
          <p:cNvSpPr/>
          <p:nvPr/>
        </p:nvSpPr>
        <p:spPr>
          <a:xfrm>
            <a:off x="1331640" y="555526"/>
            <a:ext cx="6474153" cy="1854354"/>
          </a:xfrm>
          <a:prstGeom prst="rect">
            <a:avLst/>
          </a:prstGeom>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EL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ORIGEN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SATÁNICO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LOS MORMONES Y TESTIGOS DE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JEHOVÁ</a:t>
            </a:r>
            <a:endPar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6 minutos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Clic sobre el siguiente icono si desean visualizarlo.</a:t>
            </a:r>
          </a:p>
        </p:txBody>
      </p:sp>
      <p:sp>
        <p:nvSpPr>
          <p:cNvPr id="6" name="5 Rectángulo"/>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descr="Resultado de imagen de stop">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643758"/>
            <a:ext cx="2209428" cy="2209428"/>
          </a:xfrm>
          <a:prstGeom prst="rect">
            <a:avLst/>
          </a:prstGeom>
          <a:noFill/>
          <a:effectLst>
            <a:outerShdw blurRad="50800" dist="50800" dir="5400000" algn="ctr" rotWithShape="0">
              <a:srgbClr val="00206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0281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ELIGRO DE COCINAR CON TEFLONNN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44450">
              <a:extrusionClr>
                <a:srgbClr val="002060"/>
              </a:extrusionClr>
            </a:sp3d>
          </a:bodyPr>
          <a:lstStyle/>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DIAPOSITIVA</a:t>
            </a:r>
            <a:endParaRPr lang="es-PE"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endParaRPr>
          </a:p>
        </p:txBody>
      </p:sp>
      <p:sp>
        <p:nvSpPr>
          <p:cNvPr id="5" name="4 Rectángulo"/>
          <p:cNvSpPr/>
          <p:nvPr/>
        </p:nvSpPr>
        <p:spPr>
          <a:xfrm>
            <a:off x="1331640" y="339502"/>
            <a:ext cx="6474153" cy="2223686"/>
          </a:xfrm>
          <a:prstGeom prst="rect">
            <a:avLst/>
          </a:prstGeom>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LOS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SECRETOS SATÁNICOS DE LOS TESTIGOS DE JEHOVÁ </a:t>
            </a:r>
            <a:endPar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Entrevista a Fritz </a:t>
            </a:r>
            <a:r>
              <a:rPr lang="es-ES" sz="2400"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Springmeier</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20 minutos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Clic sobre el siguiente icono si desean visualizarlo.</a:t>
            </a:r>
          </a:p>
        </p:txBody>
      </p:sp>
      <p:sp>
        <p:nvSpPr>
          <p:cNvPr id="6" name="5 Rectángulo"/>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descr="Resultado de imagen de stop">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643758"/>
            <a:ext cx="2209428" cy="2209428"/>
          </a:xfrm>
          <a:prstGeom prst="rect">
            <a:avLst/>
          </a:prstGeom>
          <a:noFill/>
          <a:effectLst>
            <a:outerShdw blurRad="50800" dist="50800" dir="5400000" algn="ctr" rotWithShape="0">
              <a:srgbClr val="00206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318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ELIGRO DE COCINAR CON TEFLONNN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44450">
              <a:extrusionClr>
                <a:srgbClr val="002060"/>
              </a:extrusionClr>
            </a:sp3d>
          </a:bodyPr>
          <a:lstStyle/>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DIAPOSITIVA</a:t>
            </a:r>
            <a:endParaRPr lang="es-PE"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endParaRPr>
          </a:p>
        </p:txBody>
      </p:sp>
      <p:sp>
        <p:nvSpPr>
          <p:cNvPr id="5" name="4 Rectángulo"/>
          <p:cNvSpPr/>
          <p:nvPr/>
        </p:nvSpPr>
        <p:spPr>
          <a:xfrm>
            <a:off x="1331640" y="555526"/>
            <a:ext cx="6474153" cy="1854354"/>
          </a:xfrm>
          <a:prstGeom prst="rect">
            <a:avLst/>
          </a:prstGeom>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La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Iglesia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Mormona:</a:t>
            </a:r>
          </a:p>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Magia</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Ocultismo y Poder </a:t>
            </a:r>
            <a:endPar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26 minutos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Clic sobre el siguiente icono si desean visualizarlo.</a:t>
            </a:r>
          </a:p>
        </p:txBody>
      </p:sp>
      <p:sp>
        <p:nvSpPr>
          <p:cNvPr id="6" name="5 Rectángulo"/>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descr="Resultado de imagen de stop">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643758"/>
            <a:ext cx="2209428" cy="2209428"/>
          </a:xfrm>
          <a:prstGeom prst="rect">
            <a:avLst/>
          </a:prstGeom>
          <a:noFill/>
          <a:effectLst>
            <a:outerShdw blurRad="50800" dist="50800" dir="5400000" algn="ctr" rotWithShape="0">
              <a:srgbClr val="00206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318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ELIGRO DE COCINAR CON TEFLONNN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44450">
              <a:extrusionClr>
                <a:srgbClr val="002060"/>
              </a:extrusionClr>
            </a:sp3d>
          </a:bodyPr>
          <a:lstStyle/>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DIAPOSITIVA</a:t>
            </a:r>
            <a:endParaRPr lang="es-PE"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endParaRPr>
          </a:p>
        </p:txBody>
      </p:sp>
      <p:sp>
        <p:nvSpPr>
          <p:cNvPr id="5" name="4 Rectángulo"/>
          <p:cNvSpPr/>
          <p:nvPr/>
        </p:nvSpPr>
        <p:spPr>
          <a:xfrm>
            <a:off x="1331640" y="411510"/>
            <a:ext cx="6474153" cy="2223686"/>
          </a:xfrm>
          <a:prstGeom prst="rect">
            <a:avLst/>
          </a:prstGeom>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Testimonio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Ex Sacerdote Mormón -SECRETOS Oscuros de la Iglesia Mormona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Satanismo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38 minutos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Clic sobre el siguiente icono si desean visualizarlo.</a:t>
            </a:r>
          </a:p>
        </p:txBody>
      </p:sp>
      <p:sp>
        <p:nvSpPr>
          <p:cNvPr id="6" name="5 Rectángulo"/>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descr="Resultado de imagen de stop">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643758"/>
            <a:ext cx="2209428" cy="2209428"/>
          </a:xfrm>
          <a:prstGeom prst="rect">
            <a:avLst/>
          </a:prstGeom>
          <a:noFill/>
          <a:effectLst>
            <a:outerShdw blurRad="50800" dist="50800" dir="5400000" algn="ctr" rotWithShape="0">
              <a:srgbClr val="00206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318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PELIGRO DE COCINAR CON TEFLONNN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6588224" y="4515966"/>
            <a:ext cx="2448272" cy="461665"/>
          </a:xfrm>
          <a:prstGeom prst="rect">
            <a:avLst/>
          </a:prstGeom>
          <a:noFill/>
        </p:spPr>
        <p:txBody>
          <a:bodyPr>
            <a:spAutoFit/>
            <a:scene3d>
              <a:camera prst="obliqueBottomLeft"/>
              <a:lightRig rig="threePt" dir="t"/>
            </a:scene3d>
            <a:sp3d extrusionH="44450">
              <a:extrusionClr>
                <a:srgbClr val="002060"/>
              </a:extrusionClr>
            </a:sp3d>
          </a:bodyPr>
          <a:lstStyle/>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CLIC PARA LA SIGUIENTE  </a:t>
            </a:r>
          </a:p>
          <a:p>
            <a:pPr algn="ctr" fontAlgn="auto">
              <a:spcBef>
                <a:spcPts val="0"/>
              </a:spcBef>
              <a:spcAft>
                <a:spcPts val="0"/>
              </a:spcAft>
              <a:defRPr/>
            </a:pPr>
            <a:r>
              <a:rPr lang="es-ES"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rPr>
              <a:t>DIAPOSITIVA</a:t>
            </a:r>
            <a:endParaRPr lang="es-PE" sz="1200" b="1" dirty="0">
              <a:gradFill>
                <a:gsLst>
                  <a:gs pos="417">
                    <a:srgbClr val="00B0F0"/>
                  </a:gs>
                  <a:gs pos="43000">
                    <a:srgbClr val="00B0F0">
                      <a:lumMod val="86000"/>
                    </a:srgbClr>
                  </a:gs>
                  <a:gs pos="99000">
                    <a:srgbClr val="007CBB">
                      <a:lumMod val="72000"/>
                    </a:srgbClr>
                  </a:gs>
                </a:gsLst>
                <a:lin ang="5400000" scaled="0"/>
              </a:gradFill>
              <a:latin typeface="Berlin Sans FB Demi" panose="020E0802020502020306" pitchFamily="34" charset="0"/>
              <a:cs typeface="+mn-cs"/>
            </a:endParaRPr>
          </a:p>
        </p:txBody>
      </p:sp>
      <p:sp>
        <p:nvSpPr>
          <p:cNvPr id="5" name="4 Rectángulo"/>
          <p:cNvSpPr/>
          <p:nvPr/>
        </p:nvSpPr>
        <p:spPr>
          <a:xfrm>
            <a:off x="1331640" y="411510"/>
            <a:ext cx="6474153" cy="2223686"/>
          </a:xfrm>
          <a:prstGeom prst="rect">
            <a:avLst/>
          </a:prstGeom>
        </p:spPr>
        <p:txBody>
          <a:bodyPr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Elena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G de White falsa profeta </a:t>
            </a:r>
            <a:endPar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(Historia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 los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Adventistas)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documental en </a:t>
            </a: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español</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16 minutos )</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Clic sobre el siguiente icono si desean visualizarlo.</a:t>
            </a:r>
          </a:p>
        </p:txBody>
      </p:sp>
      <p:sp>
        <p:nvSpPr>
          <p:cNvPr id="6" name="5 Rectángulo"/>
          <p:cNvSpPr/>
          <p:nvPr/>
        </p:nvSpPr>
        <p:spPr>
          <a:xfrm>
            <a:off x="3492500" y="2716213"/>
            <a:ext cx="2087563" cy="2016125"/>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descr="Resultado de imagen de stop">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643758"/>
            <a:ext cx="2209428" cy="2209428"/>
          </a:xfrm>
          <a:prstGeom prst="rect">
            <a:avLst/>
          </a:prstGeom>
          <a:noFill/>
          <a:effectLst>
            <a:outerShdw blurRad="50800" dist="50800" dir="5400000" algn="ctr" rotWithShape="0">
              <a:srgbClr val="00206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318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fltVal val="0"/>
                                          </p:val>
                                        </p:tav>
                                        <p:tav tm="100000">
                                          <p:val>
                                            <p:strVal val="#ppt_w"/>
                                          </p:val>
                                        </p:tav>
                                      </p:tavLst>
                                    </p:anim>
                                    <p:anim calcmode="lin" valueType="num">
                                      <p:cBhvr>
                                        <p:cTn id="8" dur="165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15566"/>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4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1C4B58"/>
                  </a:outerShdw>
                </a:effectLst>
                <a:latin typeface="Hobo Std" pitchFamily="34" charset="0"/>
              </a:rPr>
              <a:t>A continuación les mostramos una relación de trabajos cristianos por si alguno despierta su interés.</a:t>
            </a:r>
          </a:p>
          <a:p>
            <a:pPr algn="ctr"/>
            <a:endParaRPr lang="en-US" sz="14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1C4B58"/>
                </a:outerShdw>
              </a:effectLst>
              <a:latin typeface="Hobo Std" pitchFamily="34" charset="0"/>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5791" t="14020" r="5712" b="24267"/>
          <a:stretch/>
        </p:blipFill>
        <p:spPr bwMode="auto">
          <a:xfrm>
            <a:off x="2724911"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3148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2"/>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0"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0"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0"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2" y="1394345"/>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2"/>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2236076052"/>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7" y="-1"/>
            <a:ext cx="9141179" cy="5143501"/>
          </a:xfrm>
          <a:prstGeom prst="rect">
            <a:avLst/>
          </a:prstGeom>
          <a:noFill/>
          <a:ln>
            <a:noFill/>
          </a:ln>
        </p:spPr>
      </p:pic>
      <p:sp>
        <p:nvSpPr>
          <p:cNvPr id="6" name="5 CuadroTexto">
            <a:hlinkClick r:id="rId3"/>
          </p:cNvPr>
          <p:cNvSpPr txBox="1"/>
          <p:nvPr/>
        </p:nvSpPr>
        <p:spPr>
          <a:xfrm>
            <a:off x="424039" y="2132641"/>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0"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5"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5"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4"/>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2"/>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5" y="4011911"/>
            <a:ext cx="296852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184770765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2"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1" y="2456950"/>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4" y="3219824"/>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5" y="3219822"/>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142223953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 y="-1"/>
            <a:ext cx="9141179" cy="5143501"/>
          </a:xfrm>
          <a:prstGeom prst="rect">
            <a:avLst/>
          </a:prstGeom>
          <a:noFill/>
          <a:ln>
            <a:noFill/>
          </a:ln>
        </p:spPr>
      </p:pic>
      <p:sp>
        <p:nvSpPr>
          <p:cNvPr id="12" name="13 CuadroTexto">
            <a:hlinkClick r:id="rId4"/>
          </p:cNvPr>
          <p:cNvSpPr txBox="1"/>
          <p:nvPr/>
        </p:nvSpPr>
        <p:spPr>
          <a:xfrm>
            <a:off x="4932040"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4"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6"/>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2"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539552"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329183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2427734"/>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0" name="13 CuadroTexto">
            <a:hlinkClick r:id="rId8"/>
          </p:cNvPr>
          <p:cNvSpPr txBox="1"/>
          <p:nvPr/>
        </p:nvSpPr>
        <p:spPr>
          <a:xfrm>
            <a:off x="539552" y="393990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11" name="13 CuadroTexto">
            <a:hlinkClick r:id="rId9"/>
          </p:cNvPr>
          <p:cNvSpPr txBox="1"/>
          <p:nvPr/>
        </p:nvSpPr>
        <p:spPr>
          <a:xfrm>
            <a:off x="4932040" y="2355726"/>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10"/>
          </p:cNvPr>
          <p:cNvSpPr txBox="1"/>
          <p:nvPr/>
        </p:nvSpPr>
        <p:spPr>
          <a:xfrm>
            <a:off x="4932040" y="3147814"/>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1"/>
          </p:cNvPr>
          <p:cNvSpPr txBox="1"/>
          <p:nvPr/>
        </p:nvSpPr>
        <p:spPr>
          <a:xfrm>
            <a:off x="4932040" y="365187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520329267"/>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TotalTime>
  <Words>2955</Words>
  <Application>Microsoft Office PowerPoint</Application>
  <PresentationFormat>Presentación en pantalla (16:9)</PresentationFormat>
  <Paragraphs>176</Paragraphs>
  <Slides>42</Slides>
  <Notes>2</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6</cp:revision>
  <dcterms:created xsi:type="dcterms:W3CDTF">2017-05-05T11:34:56Z</dcterms:created>
  <dcterms:modified xsi:type="dcterms:W3CDTF">2017-05-06T00:33:29Z</dcterms:modified>
</cp:coreProperties>
</file>