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20" r:id="rId3"/>
    <p:sldId id="321" r:id="rId4"/>
    <p:sldId id="328" r:id="rId5"/>
    <p:sldId id="322" r:id="rId6"/>
    <p:sldId id="329" r:id="rId7"/>
    <p:sldId id="331" r:id="rId8"/>
    <p:sldId id="333" r:id="rId9"/>
    <p:sldId id="342" r:id="rId10"/>
    <p:sldId id="335" r:id="rId11"/>
    <p:sldId id="336" r:id="rId12"/>
    <p:sldId id="332" r:id="rId13"/>
    <p:sldId id="343" r:id="rId14"/>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b4kiqRFwyiW6FctowfLNw==" hashData="YbLphtHAo33YFCizR+8iiqvUeFzv3YU7fGLRu0JYQ/6mEEXacxUDnWdU1r4u8SYIe2JcRvZlut61nCplaS5fs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E00"/>
    <a:srgbClr val="003300"/>
    <a:srgbClr val="2A1500"/>
    <a:srgbClr val="A85400"/>
    <a:srgbClr val="663300"/>
    <a:srgbClr val="9933FF"/>
    <a:srgbClr val="540054"/>
    <a:srgbClr val="9900FF"/>
    <a:srgbClr val="CC33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861" autoAdjust="0"/>
    <p:restoredTop sz="94374" autoAdjust="0"/>
  </p:normalViewPr>
  <p:slideViewPr>
    <p:cSldViewPr>
      <p:cViewPr varScale="1">
        <p:scale>
          <a:sx n="97" d="100"/>
          <a:sy n="97" d="100"/>
        </p:scale>
        <p:origin x="468"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03/08/2017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03/08/2017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069975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03/08/2017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31027219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microsoft.com/office/2007/relationships/hdphoto" Target="../media/hdphoto1.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 Id="rId9" Type="http://schemas.microsoft.com/office/2007/relationships/hdphoto" Target="../media/hdphoto2.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2.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microsoft.com/office/2007/relationships/hdphoto" Target="../media/hdphoto2.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4.png"/><Relationship Id="rId5" Type="http://schemas.openxmlformats.org/officeDocument/2006/relationships/image" Target="../media/image7.jp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2.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g"/><Relationship Id="rId1" Type="http://schemas.openxmlformats.org/officeDocument/2006/relationships/slideLayout" Target="../slideLayouts/slideLayout2.xml"/><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2.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2.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g"/><Relationship Id="rId1" Type="http://schemas.openxmlformats.org/officeDocument/2006/relationships/slideLayout" Target="../slideLayouts/slideLayout2.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2.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lain Morisod - Nature Givrée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5164038"/>
          </a:xfrm>
          <a:prstGeom prst="rect">
            <a:avLst/>
          </a:prstGeom>
        </p:spPr>
      </p:pic>
      <p:pic>
        <p:nvPicPr>
          <p:cNvPr id="7" name="Imagen 6"/>
          <p:cNvPicPr>
            <a:picLocks noChangeAspect="1"/>
          </p:cNvPicPr>
          <p:nvPr/>
        </p:nvPicPr>
        <p:blipFill rotWithShape="1">
          <a:blip r:embed="rId6">
            <a:extLst>
              <a:ext uri="{BEBA8EAE-BF5A-486C-A8C5-ECC9F3942E4B}">
                <a14:imgProps xmlns:a14="http://schemas.microsoft.com/office/drawing/2010/main">
                  <a14:imgLayer r:embed="rId7">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t="4058" b="13217"/>
          <a:stretch/>
        </p:blipFill>
        <p:spPr>
          <a:xfrm>
            <a:off x="795200" y="3867894"/>
            <a:ext cx="7553599" cy="1296144"/>
          </a:xfrm>
          <a:prstGeom prst="rect">
            <a:avLst/>
          </a:prstGeom>
        </p:spPr>
      </p:pic>
      <p:grpSp>
        <p:nvGrpSpPr>
          <p:cNvPr id="24" name="Grupo 23"/>
          <p:cNvGrpSpPr/>
          <p:nvPr/>
        </p:nvGrpSpPr>
        <p:grpSpPr>
          <a:xfrm>
            <a:off x="899592" y="640573"/>
            <a:ext cx="7345378" cy="2802853"/>
            <a:chOff x="899592" y="640573"/>
            <a:chExt cx="7345378" cy="2802853"/>
          </a:xfrm>
        </p:grpSpPr>
        <p:grpSp>
          <p:nvGrpSpPr>
            <p:cNvPr id="18" name="Grupo 17"/>
            <p:cNvGrpSpPr/>
            <p:nvPr/>
          </p:nvGrpSpPr>
          <p:grpSpPr>
            <a:xfrm>
              <a:off x="899592" y="3219822"/>
              <a:ext cx="7345378" cy="223604"/>
              <a:chOff x="899592" y="555527"/>
              <a:chExt cx="7345378" cy="223604"/>
            </a:xfrm>
          </p:grpSpPr>
          <p:pic>
            <p:nvPicPr>
              <p:cNvPr id="19" name="Imagen 18"/>
              <p:cNvPicPr>
                <a:picLocks noChangeAspect="1"/>
              </p:cNvPicPr>
              <p:nvPr/>
            </p:nvPicPr>
            <p:blipFill>
              <a:blip r:embed="rId8" cstate="print">
                <a:duotone>
                  <a:prstClr val="black"/>
                  <a:srgbClr val="D9C3A5">
                    <a:tint val="50000"/>
                    <a:satMod val="180000"/>
                  </a:srgbClr>
                </a:duotone>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20" name="Imagen 19"/>
              <p:cNvPicPr>
                <a:picLocks noChangeAspect="1"/>
              </p:cNvPicPr>
              <p:nvPr/>
            </p:nvPicPr>
            <p:blipFill>
              <a:blip r:embed="rId8" cstate="print">
                <a:duotone>
                  <a:prstClr val="black"/>
                  <a:srgbClr val="D9C3A5">
                    <a:tint val="50000"/>
                    <a:satMod val="180000"/>
                  </a:srgbClr>
                </a:duotone>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21" name="Grupo 20"/>
            <p:cNvGrpSpPr/>
            <p:nvPr/>
          </p:nvGrpSpPr>
          <p:grpSpPr>
            <a:xfrm>
              <a:off x="909428" y="640573"/>
              <a:ext cx="7326272" cy="217499"/>
              <a:chOff x="894914" y="-123694"/>
              <a:chExt cx="7326272" cy="217499"/>
            </a:xfrm>
          </p:grpSpPr>
          <p:pic>
            <p:nvPicPr>
              <p:cNvPr id="22" name="Imagen 21"/>
              <p:cNvPicPr>
                <a:picLocks noChangeAspect="1"/>
              </p:cNvPicPr>
              <p:nvPr/>
            </p:nvPicPr>
            <p:blipFill>
              <a:blip r:embed="rId8" cstate="print">
                <a:duotone>
                  <a:prstClr val="black"/>
                  <a:srgbClr val="D9C3A5">
                    <a:tint val="50000"/>
                    <a:satMod val="180000"/>
                  </a:srgbClr>
                </a:duotone>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23" name="Imagen 22"/>
              <p:cNvPicPr>
                <a:picLocks noChangeAspect="1"/>
              </p:cNvPicPr>
              <p:nvPr/>
            </p:nvPicPr>
            <p:blipFill>
              <a:blip r:embed="rId8" cstate="print">
                <a:duotone>
                  <a:prstClr val="black"/>
                  <a:srgbClr val="D9C3A5">
                    <a:tint val="50000"/>
                    <a:satMod val="180000"/>
                  </a:srgbClr>
                </a:duotone>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5" presetClass="entr" presetSubtype="0" fill="hold" nodeType="clickEffect">
                                  <p:stCondLst>
                                    <p:cond delay="25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fltVal val="0"/>
                                          </p:val>
                                        </p:tav>
                                        <p:tav tm="100000">
                                          <p:val>
                                            <p:strVal val="#ppt_w"/>
                                          </p:val>
                                        </p:tav>
                                      </p:tavLst>
                                    </p:anim>
                                    <p:anim calcmode="lin" valueType="num">
                                      <p:cBhvr>
                                        <p:cTn id="12" dur="3000" fill="hold"/>
                                        <p:tgtEl>
                                          <p:spTgt spid="7"/>
                                        </p:tgtEl>
                                        <p:attrNameLst>
                                          <p:attrName>ppt_h</p:attrName>
                                        </p:attrNameLst>
                                      </p:cBhvr>
                                      <p:tavLst>
                                        <p:tav tm="0">
                                          <p:val>
                                            <p:fltVal val="0"/>
                                          </p:val>
                                        </p:tav>
                                        <p:tav tm="100000">
                                          <p:val>
                                            <p:strVal val="#ppt_h"/>
                                          </p:val>
                                        </p:tav>
                                      </p:tavLst>
                                    </p:anim>
                                    <p:anim calcmode="lin" valueType="num">
                                      <p:cBhvr>
                                        <p:cTn id="13"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5"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Rectángulo 4"/>
          <p:cNvSpPr/>
          <p:nvPr/>
        </p:nvSpPr>
        <p:spPr>
          <a:xfrm>
            <a:off x="59246" y="3943656"/>
            <a:ext cx="9036378" cy="1200329"/>
          </a:xfrm>
          <a:prstGeom prst="rect">
            <a:avLst/>
          </a:prstGeom>
        </p:spPr>
        <p:txBody>
          <a:bodyPr wrap="square">
            <a:spAutoFit/>
          </a:bodyPr>
          <a:lstStyle/>
          <a:p>
            <a:pPr algn="ctr"/>
            <a:r>
              <a:rPr lang="es-ES" b="1" i="1" dirty="0">
                <a:latin typeface="+mj-lt"/>
              </a:rPr>
              <a:t>Crea en Usted Mismo</a:t>
            </a:r>
            <a:r>
              <a:rPr lang="es-ES" b="1" dirty="0">
                <a:latin typeface="+mj-lt"/>
              </a:rPr>
              <a:t>.</a:t>
            </a:r>
          </a:p>
          <a:p>
            <a:pPr algn="ctr"/>
            <a:r>
              <a:rPr lang="es-ES" b="1" dirty="0">
                <a:latin typeface="+mj-lt"/>
              </a:rPr>
              <a:t>La opinión que usted tiene de usted mismo es muy importante. Si usted cree en usted mismo los demás también lo harán. Más respeto </a:t>
            </a:r>
            <a:r>
              <a:rPr lang="es-ES" b="1" dirty="0" smtClean="0">
                <a:latin typeface="+mj-lt"/>
              </a:rPr>
              <a:t>recibirá </a:t>
            </a:r>
            <a:r>
              <a:rPr lang="es-ES" b="1" dirty="0">
                <a:latin typeface="+mj-lt"/>
              </a:rPr>
              <a:t>de otras personas, mejor se sentirá acerca de usted mismo. ¡Es como un círculo de confianza!</a:t>
            </a: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2" name="Imagen 11"/>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3" name="Imagen 12"/>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1" name="Imagen 10"/>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32865"/>
          </a:xfrm>
          <a:prstGeom prst="rect">
            <a:avLst/>
          </a:prstGeom>
        </p:spPr>
      </p:pic>
      <p:sp>
        <p:nvSpPr>
          <p:cNvPr id="6" name="Rectángulo 5"/>
          <p:cNvSpPr/>
          <p:nvPr/>
        </p:nvSpPr>
        <p:spPr>
          <a:xfrm>
            <a:off x="59246" y="3932536"/>
            <a:ext cx="9036378" cy="1200329"/>
          </a:xfrm>
          <a:prstGeom prst="rect">
            <a:avLst/>
          </a:prstGeom>
        </p:spPr>
        <p:txBody>
          <a:bodyPr wrap="square">
            <a:spAutoFit/>
          </a:bodyPr>
          <a:lstStyle/>
          <a:p>
            <a:pPr algn="ctr"/>
            <a:r>
              <a:rPr lang="es-ES" b="1" i="1" dirty="0">
                <a:latin typeface="+mj-lt"/>
              </a:rPr>
              <a:t>Deje de compararse con las demás personas</a:t>
            </a:r>
            <a:r>
              <a:rPr lang="es-ES" b="1" dirty="0" smtClean="0">
                <a:latin typeface="+mj-lt"/>
              </a:rPr>
              <a:t>. Este </a:t>
            </a:r>
            <a:r>
              <a:rPr lang="es-ES" b="1" dirty="0">
                <a:latin typeface="+mj-lt"/>
              </a:rPr>
              <a:t>es un juego que usted nunca ganará. Siempre va a existir alguien en algún lugar que tenga algo que usted no tiene, como </a:t>
            </a:r>
            <a:r>
              <a:rPr lang="es-ES" b="1" dirty="0" smtClean="0">
                <a:latin typeface="+mj-lt"/>
              </a:rPr>
              <a:t>es</a:t>
            </a:r>
          </a:p>
          <a:p>
            <a:pPr algn="ctr"/>
            <a:r>
              <a:rPr lang="es-ES" b="1" dirty="0" smtClean="0">
                <a:latin typeface="+mj-lt"/>
              </a:rPr>
              <a:t> </a:t>
            </a:r>
            <a:r>
              <a:rPr lang="es-ES" b="1" dirty="0">
                <a:latin typeface="+mj-lt"/>
              </a:rPr>
              <a:t>el auto perfecto o el novio perfecto. Si usted sigue comparándose con los demás </a:t>
            </a:r>
            <a:r>
              <a:rPr lang="es-ES" b="1" dirty="0" smtClean="0">
                <a:latin typeface="+mj-lt"/>
              </a:rPr>
              <a:t>constantemente, </a:t>
            </a:r>
            <a:r>
              <a:rPr lang="es-ES" b="1" dirty="0">
                <a:latin typeface="+mj-lt"/>
              </a:rPr>
              <a:t>nunca podrá sentirse bien acerca de usted mismo.</a:t>
            </a:r>
          </a:p>
        </p:txBody>
      </p:sp>
      <p:grpSp>
        <p:nvGrpSpPr>
          <p:cNvPr id="8" name="Grupo 7"/>
          <p:cNvGrpSpPr/>
          <p:nvPr/>
        </p:nvGrpSpPr>
        <p:grpSpPr>
          <a:xfrm>
            <a:off x="899592" y="640573"/>
            <a:ext cx="7345378" cy="2802853"/>
            <a:chOff x="899592" y="640573"/>
            <a:chExt cx="7345378" cy="2802853"/>
          </a:xfrm>
        </p:grpSpPr>
        <p:grpSp>
          <p:nvGrpSpPr>
            <p:cNvPr id="9" name="Grupo 8"/>
            <p:cNvGrpSpPr/>
            <p:nvPr/>
          </p:nvGrpSpPr>
          <p:grpSpPr>
            <a:xfrm>
              <a:off x="899592" y="3219822"/>
              <a:ext cx="7345378" cy="223604"/>
              <a:chOff x="899592" y="555527"/>
              <a:chExt cx="7345378" cy="223604"/>
            </a:xfrm>
          </p:grpSpPr>
          <p:pic>
            <p:nvPicPr>
              <p:cNvPr id="13" name="Imagen 12"/>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4" name="Imagen 13"/>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10" name="Grupo 9"/>
            <p:cNvGrpSpPr/>
            <p:nvPr/>
          </p:nvGrpSpPr>
          <p:grpSpPr>
            <a:xfrm>
              <a:off x="909428" y="640573"/>
              <a:ext cx="7326272" cy="217499"/>
              <a:chOff x="894914" y="-123694"/>
              <a:chExt cx="7326272" cy="217499"/>
            </a:xfrm>
          </p:grpSpPr>
          <p:pic>
            <p:nvPicPr>
              <p:cNvPr id="11" name="Imagen 10"/>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2" name="Imagen 11"/>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lain Morisod - Nature Givrée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5133594"/>
          </a:xfrm>
          <a:prstGeom prst="rect">
            <a:avLst/>
          </a:prstGeom>
        </p:spPr>
      </p:pic>
      <p:sp>
        <p:nvSpPr>
          <p:cNvPr id="5" name="Rectángulo 4"/>
          <p:cNvSpPr/>
          <p:nvPr/>
        </p:nvSpPr>
        <p:spPr>
          <a:xfrm>
            <a:off x="59248" y="3933265"/>
            <a:ext cx="9036376" cy="1200329"/>
          </a:xfrm>
          <a:prstGeom prst="rect">
            <a:avLst/>
          </a:prstGeom>
        </p:spPr>
        <p:txBody>
          <a:bodyPr wrap="square">
            <a:spAutoFit/>
          </a:bodyPr>
          <a:lstStyle/>
          <a:p>
            <a:pPr algn="ctr"/>
            <a:r>
              <a:rPr lang="es-ES" b="1" i="1" dirty="0">
                <a:latin typeface="+mj-lt"/>
              </a:rPr>
              <a:t>Vestirse de manera apropiada</a:t>
            </a:r>
            <a:r>
              <a:rPr lang="es-ES" b="1" dirty="0" smtClean="0">
                <a:latin typeface="+mj-lt"/>
              </a:rPr>
              <a:t>. Es </a:t>
            </a:r>
            <a:r>
              <a:rPr lang="es-ES" b="1" dirty="0">
                <a:latin typeface="+mj-lt"/>
              </a:rPr>
              <a:t>muy fácil sentirse bien acerca de usted mismo cuando luce ¡¡BIEN!! Esta es una manera que usted puede utilizar para sentirse bien </a:t>
            </a:r>
            <a:r>
              <a:rPr lang="es-ES" b="1" dirty="0" smtClean="0">
                <a:latin typeface="+mj-lt"/>
              </a:rPr>
              <a:t>y </a:t>
            </a:r>
            <a:r>
              <a:rPr lang="es-ES" b="1" dirty="0">
                <a:latin typeface="+mj-lt"/>
              </a:rPr>
              <a:t>aumentar la confianza en usted mismo. El saber que está bien </a:t>
            </a:r>
            <a:r>
              <a:rPr lang="es-ES" b="1" dirty="0" smtClean="0">
                <a:latin typeface="+mj-lt"/>
              </a:rPr>
              <a:t>vestido, </a:t>
            </a:r>
            <a:r>
              <a:rPr lang="es-ES" b="1" dirty="0">
                <a:latin typeface="+mj-lt"/>
              </a:rPr>
              <a:t>lo hará automáticamente sentirse orgulloso de </a:t>
            </a:r>
            <a:r>
              <a:rPr lang="es-ES" b="1" dirty="0" smtClean="0">
                <a:latin typeface="+mj-lt"/>
              </a:rPr>
              <a:t>si </a:t>
            </a:r>
            <a:r>
              <a:rPr lang="es-ES" b="1" dirty="0">
                <a:latin typeface="+mj-lt"/>
              </a:rPr>
              <a:t>mismo.</a:t>
            </a: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2" name="Imagen 11"/>
              <p:cNvPicPr>
                <a:picLocks noChangeAspect="1"/>
              </p:cNvPicPr>
              <p:nvPr/>
            </p:nvPicPr>
            <p:blipFill>
              <a:blip r:embed="rId6" cstate="print">
                <a:duotone>
                  <a:prstClr val="black"/>
                  <a:srgbClr val="D9C3A5">
                    <a:tint val="50000"/>
                    <a:satMod val="180000"/>
                  </a:srgbClr>
                </a:duotone>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3" name="Imagen 12"/>
              <p:cNvPicPr>
                <a:picLocks noChangeAspect="1"/>
              </p:cNvPicPr>
              <p:nvPr/>
            </p:nvPicPr>
            <p:blipFill>
              <a:blip r:embed="rId6" cstate="print">
                <a:duotone>
                  <a:prstClr val="black"/>
                  <a:srgbClr val="D9C3A5">
                    <a:tint val="50000"/>
                    <a:satMod val="180000"/>
                  </a:srgbClr>
                </a:duotone>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6" cstate="print">
                <a:duotone>
                  <a:prstClr val="black"/>
                  <a:srgbClr val="D9C3A5">
                    <a:tint val="50000"/>
                    <a:satMod val="180000"/>
                  </a:srgbClr>
                </a:duotone>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1" name="Imagen 10"/>
              <p:cNvPicPr>
                <a:picLocks noChangeAspect="1"/>
              </p:cNvPicPr>
              <p:nvPr/>
            </p:nvPicPr>
            <p:blipFill>
              <a:blip r:embed="rId6" cstate="print">
                <a:duotone>
                  <a:prstClr val="black"/>
                  <a:srgbClr val="D9C3A5">
                    <a:tint val="50000"/>
                    <a:satMod val="180000"/>
                  </a:srgbClr>
                </a:duotone>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8" repeatCount="indefinite" fill="remove" display="0">
                  <p:stCondLst>
                    <p:cond delay="indefinite"/>
                  </p:stCondLst>
                  <p:endCondLst>
                    <p:cond evt="onStopAudio" delay="0">
                      <p:tgtEl>
                        <p:sldTgt/>
                      </p:tgtEl>
                    </p:cond>
                  </p:endCondLst>
                </p:cTn>
                <p:tgtEl>
                  <p:spTgt spid="3"/>
                </p:tgtEl>
              </p:cMediaNode>
            </p:audio>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32865"/>
          </a:xfrm>
          <a:prstGeom prst="rect">
            <a:avLst/>
          </a:prstGeom>
        </p:spPr>
      </p:pic>
      <p:sp>
        <p:nvSpPr>
          <p:cNvPr id="5" name="Rectángulo 4"/>
          <p:cNvSpPr/>
          <p:nvPr/>
        </p:nvSpPr>
        <p:spPr>
          <a:xfrm>
            <a:off x="59246" y="3932536"/>
            <a:ext cx="9036378" cy="1200329"/>
          </a:xfrm>
          <a:prstGeom prst="rect">
            <a:avLst/>
          </a:prstGeom>
        </p:spPr>
        <p:txBody>
          <a:bodyPr wrap="square">
            <a:spAutoFit/>
          </a:bodyPr>
          <a:lstStyle/>
          <a:p>
            <a:pPr algn="ctr"/>
            <a:r>
              <a:rPr lang="es-ES" b="1" i="1" dirty="0">
                <a:latin typeface="+mj-lt"/>
              </a:rPr>
              <a:t>Utilice Afirmaciones</a:t>
            </a:r>
            <a:r>
              <a:rPr lang="es-ES" b="1" dirty="0">
                <a:latin typeface="+mj-lt"/>
              </a:rPr>
              <a:t>.</a:t>
            </a:r>
          </a:p>
          <a:p>
            <a:pPr algn="ctr"/>
            <a:r>
              <a:rPr lang="es-ES" b="1" dirty="0">
                <a:latin typeface="+mj-lt"/>
              </a:rPr>
              <a:t>Las afirmaciones funcionan. Dígase a usted mismo que es inteligente, o talentoso. Repitiendo esto una y otra vez lo llevará con el tiempo a creerlo. Afirmaciones para aumentar la autoestima.</a:t>
            </a: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2" name="Imagen 11"/>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3" name="Imagen 12"/>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1" name="Imagen 10"/>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33594"/>
          </a:xfrm>
          <a:prstGeom prst="rect">
            <a:avLst/>
          </a:prstGeom>
        </p:spPr>
      </p:pic>
      <p:sp>
        <p:nvSpPr>
          <p:cNvPr id="13" name="Rectángulo 12"/>
          <p:cNvSpPr/>
          <p:nvPr/>
        </p:nvSpPr>
        <p:spPr>
          <a:xfrm>
            <a:off x="59246" y="3933265"/>
            <a:ext cx="9036378" cy="1200329"/>
          </a:xfrm>
          <a:prstGeom prst="rect">
            <a:avLst/>
          </a:prstGeom>
        </p:spPr>
        <p:txBody>
          <a:bodyPr wrap="square">
            <a:spAutoFit/>
          </a:bodyPr>
          <a:lstStyle/>
          <a:p>
            <a:pPr algn="ctr"/>
            <a:r>
              <a:rPr lang="es-ES" b="1" i="1" dirty="0">
                <a:latin typeface="+mj-lt"/>
              </a:rPr>
              <a:t>Intente hacer algo nuevo</a:t>
            </a:r>
            <a:r>
              <a:rPr lang="es-ES" b="1" dirty="0">
                <a:latin typeface="+mj-lt"/>
              </a:rPr>
              <a:t>.</a:t>
            </a:r>
          </a:p>
          <a:p>
            <a:pPr algn="ctr"/>
            <a:r>
              <a:rPr lang="es-ES" b="1" dirty="0">
                <a:latin typeface="+mj-lt"/>
              </a:rPr>
              <a:t>¡Usted se sorprenderá de usted mismo! La realidad es que usted nunca sabrá lo que puede lograr si no lo intenta. Puede ser que descubra que es un gran jugador de tenis, excelente pintor, etc.</a:t>
            </a: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6" name="Imagen 15"/>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7" name="Imagen 16"/>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5" name="Imagen 14"/>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1209752602"/>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Rectángulo 3"/>
          <p:cNvSpPr/>
          <p:nvPr/>
        </p:nvSpPr>
        <p:spPr>
          <a:xfrm>
            <a:off x="59245" y="3939902"/>
            <a:ext cx="9036379" cy="1200329"/>
          </a:xfrm>
          <a:prstGeom prst="rect">
            <a:avLst/>
          </a:prstGeom>
        </p:spPr>
        <p:txBody>
          <a:bodyPr wrap="square">
            <a:spAutoFit/>
          </a:bodyPr>
          <a:lstStyle/>
          <a:p>
            <a:pPr algn="ctr"/>
            <a:r>
              <a:rPr lang="es-ES" b="1" i="1" dirty="0">
                <a:latin typeface="+mj-lt"/>
              </a:rPr>
              <a:t>Limpie su Casa</a:t>
            </a:r>
            <a:r>
              <a:rPr lang="es-ES" b="1" dirty="0">
                <a:latin typeface="+mj-lt"/>
              </a:rPr>
              <a:t>.</a:t>
            </a:r>
          </a:p>
          <a:p>
            <a:pPr algn="ctr"/>
            <a:r>
              <a:rPr lang="es-ES" b="1" dirty="0">
                <a:latin typeface="+mj-lt"/>
              </a:rPr>
              <a:t>Es difícil respetarse a sí mismo si vive en un lugar desordenado y sucio. Eventualmente usted pensará que merece vivir en el desorden. Una manera que lo ayudará a sentirse bien acerca de usted </a:t>
            </a:r>
            <a:r>
              <a:rPr lang="es-ES" b="1" dirty="0" smtClean="0">
                <a:latin typeface="+mj-lt"/>
              </a:rPr>
              <a:t>mismo, </a:t>
            </a:r>
            <a:r>
              <a:rPr lang="es-ES" b="1" dirty="0">
                <a:latin typeface="+mj-lt"/>
              </a:rPr>
              <a:t>es ordenando y </a:t>
            </a:r>
            <a:r>
              <a:rPr lang="es-ES" b="1" dirty="0" smtClean="0">
                <a:latin typeface="+mj-lt"/>
              </a:rPr>
              <a:t>limpiando, </a:t>
            </a:r>
            <a:r>
              <a:rPr lang="es-ES" b="1" dirty="0">
                <a:latin typeface="+mj-lt"/>
              </a:rPr>
              <a:t>no sólo su </a:t>
            </a:r>
            <a:r>
              <a:rPr lang="es-ES" b="1" dirty="0" smtClean="0">
                <a:latin typeface="+mj-lt"/>
              </a:rPr>
              <a:t>casa, </a:t>
            </a:r>
            <a:r>
              <a:rPr lang="es-ES" b="1" dirty="0">
                <a:latin typeface="+mj-lt"/>
              </a:rPr>
              <a:t>sino también su lugar de trabajo.</a:t>
            </a: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2" name="Imagen 11"/>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3" name="Imagen 12"/>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1" name="Imagen 10"/>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1145111186"/>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Rectángulo 4"/>
          <p:cNvSpPr/>
          <p:nvPr/>
        </p:nvSpPr>
        <p:spPr>
          <a:xfrm>
            <a:off x="59246" y="3943656"/>
            <a:ext cx="9036378" cy="1200329"/>
          </a:xfrm>
          <a:prstGeom prst="rect">
            <a:avLst/>
          </a:prstGeom>
        </p:spPr>
        <p:txBody>
          <a:bodyPr wrap="square">
            <a:spAutoFit/>
          </a:bodyPr>
          <a:lstStyle/>
          <a:p>
            <a:pPr algn="ctr"/>
            <a:r>
              <a:rPr lang="es-ES" b="1" i="1" dirty="0">
                <a:latin typeface="+mj-lt"/>
              </a:rPr>
              <a:t>Aprenda a decir no</a:t>
            </a:r>
            <a:r>
              <a:rPr lang="es-ES" b="1" dirty="0" smtClean="0">
                <a:latin typeface="+mj-lt"/>
              </a:rPr>
              <a:t>. Ayudar </a:t>
            </a:r>
            <a:r>
              <a:rPr lang="es-ES" b="1" dirty="0">
                <a:latin typeface="+mj-lt"/>
              </a:rPr>
              <a:t>a las personas es muy bueno, pero poner demasiada presión y estrés en usted mismo no lo es. Si usted pone demasiado en un plato no podrá terminarlo. Si continúa con esta </a:t>
            </a:r>
            <a:r>
              <a:rPr lang="es-ES" b="1" dirty="0" smtClean="0">
                <a:latin typeface="+mj-lt"/>
              </a:rPr>
              <a:t>actitud, </a:t>
            </a:r>
            <a:r>
              <a:rPr lang="es-ES" b="1" dirty="0">
                <a:latin typeface="+mj-lt"/>
              </a:rPr>
              <a:t>lo único que logrará es fracasar y sentirse mal acerca de usted mismo. Por lo tanto, aprenda a decir NO.</a:t>
            </a:r>
          </a:p>
        </p:txBody>
      </p:sp>
    </p:spTree>
    <p:extLst>
      <p:ext uri="{BB962C8B-B14F-4D97-AF65-F5344CB8AC3E}">
        <p14:creationId xmlns:p14="http://schemas.microsoft.com/office/powerpoint/2010/main" val="1359705553"/>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33594"/>
          </a:xfrm>
          <a:prstGeom prst="rect">
            <a:avLst/>
          </a:prstGeom>
        </p:spPr>
      </p:pic>
      <p:sp>
        <p:nvSpPr>
          <p:cNvPr id="3" name="Rectángulo 2"/>
          <p:cNvSpPr/>
          <p:nvPr/>
        </p:nvSpPr>
        <p:spPr>
          <a:xfrm>
            <a:off x="48376" y="3933265"/>
            <a:ext cx="9047248" cy="1200329"/>
          </a:xfrm>
          <a:prstGeom prst="rect">
            <a:avLst/>
          </a:prstGeom>
        </p:spPr>
        <p:txBody>
          <a:bodyPr wrap="square">
            <a:spAutoFit/>
          </a:bodyPr>
          <a:lstStyle/>
          <a:p>
            <a:pPr algn="ctr"/>
            <a:r>
              <a:rPr lang="es-ES" b="1" i="1" dirty="0">
                <a:latin typeface="+mj-lt"/>
              </a:rPr>
              <a:t>Practique gratitud</a:t>
            </a:r>
            <a:r>
              <a:rPr lang="es-ES" b="1" dirty="0">
                <a:latin typeface="+mj-lt"/>
              </a:rPr>
              <a:t>.</a:t>
            </a:r>
          </a:p>
          <a:p>
            <a:pPr algn="ctr"/>
            <a:r>
              <a:rPr lang="es-ES" b="1" dirty="0">
                <a:latin typeface="+mj-lt"/>
              </a:rPr>
              <a:t>Usted se sentirá mejor cuando comience a dar gracias por todo lo que tiene, como </a:t>
            </a:r>
            <a:r>
              <a:rPr lang="es-ES" b="1" dirty="0" smtClean="0">
                <a:latin typeface="+mj-lt"/>
              </a:rPr>
              <a:t>son </a:t>
            </a:r>
            <a:r>
              <a:rPr lang="es-ES" b="1" dirty="0">
                <a:latin typeface="+mj-lt"/>
              </a:rPr>
              <a:t>un lugar donde vivir, familia, trabajo, etc. El ser agradecido lo hará sentir que usted tiene recursos disponibles y por lo tanto debe estar haciendo las cosas bien.</a:t>
            </a: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2" name="Imagen 11"/>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3" name="Imagen 12"/>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1" name="Imagen 10"/>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500368547"/>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33594"/>
          </a:xfrm>
          <a:prstGeom prst="rect">
            <a:avLst/>
          </a:prstGeom>
        </p:spPr>
      </p:pic>
      <p:sp>
        <p:nvSpPr>
          <p:cNvPr id="3" name="Rectángulo 2"/>
          <p:cNvSpPr/>
          <p:nvPr/>
        </p:nvSpPr>
        <p:spPr>
          <a:xfrm>
            <a:off x="48376" y="3933265"/>
            <a:ext cx="9047248" cy="1200329"/>
          </a:xfrm>
          <a:prstGeom prst="rect">
            <a:avLst/>
          </a:prstGeom>
        </p:spPr>
        <p:txBody>
          <a:bodyPr wrap="square">
            <a:spAutoFit/>
          </a:bodyPr>
          <a:lstStyle/>
          <a:p>
            <a:pPr algn="ctr"/>
            <a:r>
              <a:rPr lang="es-ES" b="1" i="1" dirty="0">
                <a:latin typeface="+mj-lt"/>
              </a:rPr>
              <a:t>Sea asertivo</a:t>
            </a:r>
            <a:r>
              <a:rPr lang="es-ES" b="1" dirty="0">
                <a:latin typeface="+mj-lt"/>
              </a:rPr>
              <a:t>.</a:t>
            </a:r>
          </a:p>
          <a:p>
            <a:pPr algn="ctr"/>
            <a:r>
              <a:rPr lang="es-ES" b="1" dirty="0">
                <a:latin typeface="+mj-lt"/>
              </a:rPr>
              <a:t>Si usted no se defiende a usted mismo nadie lo hará. Cuando usted es asertivo le está diciendo a las demás personas que usted es una persona que merece ser respetada. Y si sigue practicando </a:t>
            </a:r>
            <a:r>
              <a:rPr lang="es-ES" b="1" dirty="0" smtClean="0">
                <a:latin typeface="+mj-lt"/>
              </a:rPr>
              <a:t>esto, </a:t>
            </a:r>
            <a:r>
              <a:rPr lang="es-ES" b="1" dirty="0">
                <a:latin typeface="+mj-lt"/>
              </a:rPr>
              <a:t>con el tiempo usted comenzará a creerlo también.</a:t>
            </a: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2" name="Imagen 11"/>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3" name="Imagen 12"/>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1" name="Imagen 10"/>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4232872208"/>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0" name="CuadroTexto 19"/>
          <p:cNvSpPr txBox="1"/>
          <p:nvPr/>
        </p:nvSpPr>
        <p:spPr>
          <a:xfrm>
            <a:off x="1979712" y="3939903"/>
            <a:ext cx="5187381" cy="1169551"/>
          </a:xfrm>
          <a:prstGeom prst="rect">
            <a:avLst/>
          </a:prstGeom>
          <a:noFill/>
        </p:spPr>
        <p:txBody>
          <a:bodyPr wrap="none" rtlCol="0">
            <a:spAutoFit/>
          </a:bodyPr>
          <a:lstStyle/>
          <a:p>
            <a:pPr algn="ctr"/>
            <a:r>
              <a:rPr lang="es-ES" sz="1400" b="1" dirty="0" smtClean="0">
                <a:latin typeface="+mj-lt"/>
              </a:rPr>
              <a:t>Texto: </a:t>
            </a:r>
            <a:r>
              <a:rPr lang="es-ES" sz="1400" b="1" i="1" dirty="0" smtClean="0">
                <a:latin typeface="+mj-lt"/>
              </a:rPr>
              <a:t>Carla Valencia</a:t>
            </a:r>
          </a:p>
          <a:p>
            <a:pPr algn="ctr"/>
            <a:endParaRPr lang="es-ES" sz="1400" b="1" dirty="0">
              <a:latin typeface="+mj-lt"/>
            </a:endParaRPr>
          </a:p>
          <a:p>
            <a:pPr algn="ctr"/>
            <a:r>
              <a:rPr lang="es-ES" sz="1400" b="1" dirty="0" smtClean="0">
                <a:latin typeface="+mj-lt"/>
              </a:rPr>
              <a:t>Música: </a:t>
            </a:r>
            <a:r>
              <a:rPr lang="es-ES" sz="1400" b="1" dirty="0" err="1">
                <a:latin typeface="+mj-lt"/>
              </a:rPr>
              <a:t>Nature</a:t>
            </a:r>
            <a:r>
              <a:rPr lang="es-ES" sz="1400" b="1" dirty="0">
                <a:latin typeface="+mj-lt"/>
              </a:rPr>
              <a:t> </a:t>
            </a:r>
            <a:r>
              <a:rPr lang="es-ES" sz="1400" b="1" dirty="0" err="1" smtClean="0">
                <a:latin typeface="+mj-lt"/>
              </a:rPr>
              <a:t>Givrée</a:t>
            </a:r>
            <a:r>
              <a:rPr lang="es-ES" sz="1400" b="1" dirty="0" smtClean="0">
                <a:latin typeface="+mj-lt"/>
              </a:rPr>
              <a:t> - </a:t>
            </a:r>
            <a:r>
              <a:rPr lang="es-ES" sz="1400" b="1" i="1" dirty="0" smtClean="0">
                <a:latin typeface="+mj-lt"/>
              </a:rPr>
              <a:t>Alain </a:t>
            </a:r>
            <a:r>
              <a:rPr lang="es-ES" sz="1400" b="1" i="1" dirty="0" err="1" smtClean="0">
                <a:latin typeface="+mj-lt"/>
              </a:rPr>
              <a:t>Morisod</a:t>
            </a:r>
            <a:endParaRPr lang="es-ES" sz="1400" b="1" i="1" dirty="0" smtClean="0">
              <a:latin typeface="+mj-lt"/>
            </a:endParaRPr>
          </a:p>
          <a:p>
            <a:pPr algn="ctr"/>
            <a:endParaRPr lang="es-ES" sz="1400" b="1" i="1" dirty="0">
              <a:latin typeface="+mj-lt"/>
            </a:endParaRPr>
          </a:p>
          <a:p>
            <a:pPr algn="ctr"/>
            <a:r>
              <a:rPr lang="es-ES" sz="1400" b="1" dirty="0" smtClean="0">
                <a:latin typeface="+mj-lt"/>
              </a:rPr>
              <a:t>Realización general: </a:t>
            </a:r>
            <a:r>
              <a:rPr lang="es-ES" sz="1400" b="1" i="1" dirty="0" smtClean="0">
                <a:latin typeface="+mj-lt"/>
              </a:rPr>
              <a:t>Rodrigo Valencia Cardona </a:t>
            </a:r>
            <a:r>
              <a:rPr lang="es-ES" sz="1400" b="1" dirty="0" smtClean="0">
                <a:latin typeface="+mj-lt"/>
              </a:rPr>
              <a:t>- Medellín-Colombia</a:t>
            </a:r>
            <a:endParaRPr lang="es-ES" sz="1400" b="1" dirty="0">
              <a:latin typeface="+mj-lt"/>
            </a:endParaRPr>
          </a:p>
        </p:txBody>
      </p:sp>
      <p:grpSp>
        <p:nvGrpSpPr>
          <p:cNvPr id="7" name="Grupo 6"/>
          <p:cNvGrpSpPr/>
          <p:nvPr/>
        </p:nvGrpSpPr>
        <p:grpSpPr>
          <a:xfrm>
            <a:off x="899592" y="640573"/>
            <a:ext cx="7345378" cy="2802853"/>
            <a:chOff x="899592" y="640573"/>
            <a:chExt cx="7345378" cy="2802853"/>
          </a:xfrm>
        </p:grpSpPr>
        <p:grpSp>
          <p:nvGrpSpPr>
            <p:cNvPr id="8" name="Grupo 7"/>
            <p:cNvGrpSpPr/>
            <p:nvPr/>
          </p:nvGrpSpPr>
          <p:grpSpPr>
            <a:xfrm>
              <a:off x="899592" y="3219822"/>
              <a:ext cx="7345378" cy="223604"/>
              <a:chOff x="899592" y="555527"/>
              <a:chExt cx="7345378" cy="223604"/>
            </a:xfrm>
          </p:grpSpPr>
          <p:pic>
            <p:nvPicPr>
              <p:cNvPr id="12" name="Imagen 11"/>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9592" y="555527"/>
                <a:ext cx="216024" cy="223604"/>
              </a:xfrm>
              <a:prstGeom prst="rect">
                <a:avLst/>
              </a:prstGeom>
              <a:ln>
                <a:noFill/>
              </a:ln>
              <a:effectLst>
                <a:outerShdw blurRad="177800" algn="tl" rotWithShape="0">
                  <a:schemeClr val="tx1"/>
                </a:outerShdw>
              </a:effectLst>
            </p:spPr>
          </p:pic>
          <p:pic>
            <p:nvPicPr>
              <p:cNvPr id="13" name="Imagen 12"/>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028946" y="555527"/>
                <a:ext cx="216024" cy="223604"/>
              </a:xfrm>
              <a:prstGeom prst="rect">
                <a:avLst/>
              </a:prstGeom>
              <a:ln>
                <a:noFill/>
              </a:ln>
              <a:effectLst>
                <a:outerShdw blurRad="177800" algn="tl" rotWithShape="0">
                  <a:schemeClr val="tx1"/>
                </a:outerShdw>
              </a:effectLst>
            </p:spPr>
          </p:pic>
        </p:grpSp>
        <p:grpSp>
          <p:nvGrpSpPr>
            <p:cNvPr id="9" name="Grupo 8"/>
            <p:cNvGrpSpPr/>
            <p:nvPr/>
          </p:nvGrpSpPr>
          <p:grpSpPr>
            <a:xfrm>
              <a:off x="909428" y="640573"/>
              <a:ext cx="7326272" cy="217499"/>
              <a:chOff x="894914" y="-123694"/>
              <a:chExt cx="7326272" cy="217499"/>
            </a:xfrm>
          </p:grpSpPr>
          <p:pic>
            <p:nvPicPr>
              <p:cNvPr id="10" name="Imagen 9"/>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94914" y="-121012"/>
                <a:ext cx="210311" cy="214817"/>
              </a:xfrm>
              <a:prstGeom prst="rect">
                <a:avLst/>
              </a:prstGeom>
              <a:ln>
                <a:noFill/>
              </a:ln>
              <a:effectLst>
                <a:outerShdw blurRad="177800" algn="tl" rotWithShape="0">
                  <a:schemeClr val="tx1"/>
                </a:outerShdw>
              </a:effectLst>
            </p:spPr>
          </p:pic>
          <p:pic>
            <p:nvPicPr>
              <p:cNvPr id="11" name="Imagen 10"/>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536900">
                <a:off x="8010875" y="-123694"/>
                <a:ext cx="210311" cy="214817"/>
              </a:xfrm>
              <a:prstGeom prst="rect">
                <a:avLst/>
              </a:prstGeom>
              <a:ln>
                <a:noFill/>
              </a:ln>
              <a:effectLst>
                <a:outerShdw blurRad="177800" algn="tl" rotWithShape="0">
                  <a:schemeClr val="tx1"/>
                </a:outerShdw>
              </a:effectLst>
            </p:spPr>
          </p:pic>
        </p:grpSp>
      </p:gr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4="http://schemas.microsoft.com/office/powerpoint/2010/main">
    <mc:Choice Requires="p14">
      <p:transition spd="slow" p14:dur="3500">
        <p:zoom/>
      </p:transition>
    </mc:Choice>
    <mc:Fallback xmlns="">
      <p:transition spd="slow">
        <p:zo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3000" fill="hold"/>
                                        <p:tgtEl>
                                          <p:spTgt spid="20"/>
                                        </p:tgtEl>
                                        <p:attrNameLst>
                                          <p:attrName>ppt_w</p:attrName>
                                        </p:attrNameLst>
                                      </p:cBhvr>
                                      <p:tavLst>
                                        <p:tav tm="0">
                                          <p:val>
                                            <p:fltVal val="0"/>
                                          </p:val>
                                        </p:tav>
                                        <p:tav tm="100000">
                                          <p:val>
                                            <p:strVal val="#ppt_w"/>
                                          </p:val>
                                        </p:tav>
                                      </p:tavLst>
                                    </p:anim>
                                    <p:anim calcmode="lin" valueType="num">
                                      <p:cBhvr>
                                        <p:cTn id="8" dur="3000" fill="hold"/>
                                        <p:tgtEl>
                                          <p:spTgt spid="20"/>
                                        </p:tgtEl>
                                        <p:attrNameLst>
                                          <p:attrName>ppt_h</p:attrName>
                                        </p:attrNameLst>
                                      </p:cBhvr>
                                      <p:tavLst>
                                        <p:tav tm="0">
                                          <p:val>
                                            <p:fltVal val="0"/>
                                          </p:val>
                                        </p:tav>
                                        <p:tav tm="100000">
                                          <p:val>
                                            <p:strVal val="#ppt_h"/>
                                          </p:val>
                                        </p:tav>
                                      </p:tavLst>
                                    </p:anim>
                                    <p:anim calcmode="lin" valueType="num">
                                      <p:cBhvr>
                                        <p:cTn id="9"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a:solidFill>
                  <a:srgbClr val="000000"/>
                </a:solidFill>
                <a:latin typeface="Kristen ITC" panose="03050502040202030202" pitchFamily="66" charset="0"/>
                <a:cs typeface="Arial" panose="020B0604020202020204" pitchFamily="34" charset="0"/>
              </a:rPr>
              <a:t>¿Te ha gustado?</a:t>
            </a:r>
            <a:r>
              <a:rPr lang="es-ES" altLang="es-ES" sz="3600">
                <a:solidFill>
                  <a:srgbClr val="000000"/>
                </a:solidFill>
                <a:latin typeface="Kristen ITC" panose="03050502040202030202" pitchFamily="66" charset="0"/>
                <a:cs typeface="Arial" panose="020B0604020202020204" pitchFamily="34" charset="0"/>
              </a:rPr>
              <a:t> </a:t>
            </a:r>
            <a:br>
              <a:rPr lang="es-ES" altLang="es-ES" sz="3600">
                <a:solidFill>
                  <a:srgbClr val="000000"/>
                </a:solidFill>
                <a:latin typeface="Kristen ITC" panose="03050502040202030202" pitchFamily="66" charset="0"/>
                <a:cs typeface="Arial" panose="020B0604020202020204" pitchFamily="34" charset="0"/>
              </a:rPr>
            </a:br>
            <a:r>
              <a:rPr lang="es-ES" altLang="es-ES" sz="3300">
                <a:solidFill>
                  <a:srgbClr val="000000"/>
                </a:solidFill>
                <a:latin typeface="Kristen ITC" panose="03050502040202030202" pitchFamily="66" charset="0"/>
                <a:cs typeface="Arial" panose="020B0604020202020204" pitchFamily="34" charset="0"/>
              </a:rPr>
              <a:t>Puedes ver más entrando </a:t>
            </a:r>
            <a:br>
              <a:rPr lang="es-ES" altLang="es-ES" sz="3300">
                <a:solidFill>
                  <a:srgbClr val="000000"/>
                </a:solidFill>
                <a:latin typeface="Kristen ITC" panose="03050502040202030202" pitchFamily="66" charset="0"/>
                <a:cs typeface="Arial" panose="020B0604020202020204" pitchFamily="34" charset="0"/>
              </a:rPr>
            </a:br>
            <a:r>
              <a:rPr lang="es-ES" altLang="es-ES" sz="3300" b="1">
                <a:solidFill>
                  <a:srgbClr val="40F903"/>
                </a:solidFill>
                <a:latin typeface="Kristen ITC" panose="03050502040202030202" pitchFamily="66" charset="0"/>
                <a:cs typeface="Arial" panose="020B0604020202020204" pitchFamily="34" charset="0"/>
                <a:hlinkClick r:id="rId2"/>
              </a:rPr>
              <a:t>Aquí</a:t>
            </a:r>
            <a:endParaRPr lang="es-ES" altLang="es-ES" sz="33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5410375"/>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29140</TotalTime>
  <Words>516</Words>
  <Application>Microsoft Office PowerPoint</Application>
  <PresentationFormat>Presentación en pantalla (16:9)</PresentationFormat>
  <Paragraphs>23</Paragraphs>
  <Slides>12</Slides>
  <Notes>0</Notes>
  <HiddenSlides>0</HiddenSlides>
  <MMClips>2</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12</vt:i4>
      </vt:variant>
    </vt:vector>
  </HeadingPairs>
  <TitlesOfParts>
    <vt:vector size="17"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2506</cp:revision>
  <dcterms:created xsi:type="dcterms:W3CDTF">2012-12-20T15:47:10Z</dcterms:created>
  <dcterms:modified xsi:type="dcterms:W3CDTF">2017-08-04T04:05:58Z</dcterms:modified>
</cp:coreProperties>
</file>