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57" r:id="rId13"/>
    <p:sldId id="267" r:id="rId14"/>
    <p:sldId id="269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Qqoo8xGX/kFaQWp0/e7xg==" hashData="T0ouMSik4FQ53cjLoCGzRd/ccDM8p5X/f7bx6y08bRzE5XyJxxKGqvc0AvIl5K8dZXPenDn1uLmt6KDe7EFXw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EE00"/>
    <a:srgbClr val="1F0FEF"/>
    <a:srgbClr val="2AD9E2"/>
    <a:srgbClr val="660033"/>
    <a:srgbClr val="FF5050"/>
    <a:srgbClr val="2716A6"/>
    <a:srgbClr val="2A0000"/>
    <a:srgbClr val="9F2196"/>
    <a:srgbClr val="24D224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4660"/>
  </p:normalViewPr>
  <p:slideViewPr>
    <p:cSldViewPr snapToGrid="0">
      <p:cViewPr varScale="1">
        <p:scale>
          <a:sx n="71" d="100"/>
          <a:sy n="71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5345-250B-47CD-8D38-270C2C81BE32}" type="datetimeFigureOut">
              <a:rPr lang="es-ES" smtClean="0"/>
              <a:t>27/09/2015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9B21A-9DFD-45D3-A9C5-098EACE1D9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7065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5345-250B-47CD-8D38-270C2C81BE32}" type="datetimeFigureOut">
              <a:rPr lang="es-ES" smtClean="0"/>
              <a:t>27/09/2015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9B21A-9DFD-45D3-A9C5-098EACE1D9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6864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5345-250B-47CD-8D38-270C2C81BE32}" type="datetimeFigureOut">
              <a:rPr lang="es-ES" smtClean="0"/>
              <a:t>27/09/2015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9B21A-9DFD-45D3-A9C5-098EACE1D9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0568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5345-250B-47CD-8D38-270C2C81BE32}" type="datetimeFigureOut">
              <a:rPr lang="es-ES" smtClean="0"/>
              <a:t>27/09/2015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9B21A-9DFD-45D3-A9C5-098EACE1D9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7392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5345-250B-47CD-8D38-270C2C81BE32}" type="datetimeFigureOut">
              <a:rPr lang="es-ES" smtClean="0"/>
              <a:t>27/09/2015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9B21A-9DFD-45D3-A9C5-098EACE1D9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0235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5345-250B-47CD-8D38-270C2C81BE32}" type="datetimeFigureOut">
              <a:rPr lang="es-ES" smtClean="0"/>
              <a:t>27/09/2015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9B21A-9DFD-45D3-A9C5-098EACE1D9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2949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5345-250B-47CD-8D38-270C2C81BE32}" type="datetimeFigureOut">
              <a:rPr lang="es-ES" smtClean="0"/>
              <a:t>27/09/2015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9B21A-9DFD-45D3-A9C5-098EACE1D9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5255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5345-250B-47CD-8D38-270C2C81BE32}" type="datetimeFigureOut">
              <a:rPr lang="es-ES" smtClean="0"/>
              <a:t>27/09/2015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9B21A-9DFD-45D3-A9C5-098EACE1D9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1779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5345-250B-47CD-8D38-270C2C81BE32}" type="datetimeFigureOut">
              <a:rPr lang="es-ES" smtClean="0"/>
              <a:t>27/09/2015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9B21A-9DFD-45D3-A9C5-098EACE1D9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5459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5345-250B-47CD-8D38-270C2C81BE32}" type="datetimeFigureOut">
              <a:rPr lang="es-ES" smtClean="0"/>
              <a:t>27/09/2015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9B21A-9DFD-45D3-A9C5-098EACE1D9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350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5345-250B-47CD-8D38-270C2C81BE32}" type="datetimeFigureOut">
              <a:rPr lang="es-ES" smtClean="0"/>
              <a:t>27/09/2015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9B21A-9DFD-45D3-A9C5-098EACE1D9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7126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154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E5345-250B-47CD-8D38-270C2C81BE32}" type="datetimeFigureOut">
              <a:rPr lang="es-ES" smtClean="0"/>
              <a:t>27/09/2015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9B21A-9DFD-45D3-A9C5-098EACE1D9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0840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42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14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9.gif"/><Relationship Id="rId7" Type="http://schemas.openxmlformats.org/officeDocument/2006/relationships/image" Target="../media/image32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Relationship Id="rId6" Type="http://schemas.microsoft.com/office/2007/relationships/hdphoto" Target="../media/hdphoto9.wdp"/><Relationship Id="rId11" Type="http://schemas.openxmlformats.org/officeDocument/2006/relationships/image" Target="../media/image36.gif"/><Relationship Id="rId5" Type="http://schemas.openxmlformats.org/officeDocument/2006/relationships/image" Target="../media/image31.png"/><Relationship Id="rId10" Type="http://schemas.openxmlformats.org/officeDocument/2006/relationships/image" Target="../media/image35.png"/><Relationship Id="rId4" Type="http://schemas.openxmlformats.org/officeDocument/2006/relationships/image" Target="../media/image30.gif"/><Relationship Id="rId9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3.gstatic.com/images?q=tbn:ANd9GcSLz1k8IIg5QetqxGmbg9mZxA60hASbBgpPR8UeGUU6ppRRTWhpy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1" y="3690751"/>
            <a:ext cx="9144000" cy="2387600"/>
          </a:xfrm>
        </p:spPr>
        <p:txBody>
          <a:bodyPr>
            <a:noAutofit/>
          </a:bodyPr>
          <a:lstStyle/>
          <a:p>
            <a:r>
              <a:rPr lang="es-ES" sz="9600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/>
            </a:r>
            <a:br>
              <a:rPr lang="es-ES" sz="9600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</a:br>
            <a:r>
              <a:rPr lang="es-ES" sz="9600" dirty="0">
                <a:solidFill>
                  <a:srgbClr val="FFC000"/>
                </a:solidFill>
                <a:latin typeface="Monotype Corsiva" panose="03010101010201010101" pitchFamily="66" charset="0"/>
              </a:rPr>
              <a:t/>
            </a:r>
            <a:br>
              <a:rPr lang="es-ES" sz="9600" dirty="0">
                <a:solidFill>
                  <a:srgbClr val="FFC000"/>
                </a:solidFill>
                <a:latin typeface="Monotype Corsiva" panose="03010101010201010101" pitchFamily="66" charset="0"/>
              </a:rPr>
            </a:br>
            <a:r>
              <a:rPr lang="es-ES" sz="9600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/>
            </a:r>
            <a:br>
              <a:rPr lang="es-ES" sz="9600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</a:br>
            <a:r>
              <a:rPr lang="es-ES" sz="9600" dirty="0" smtClean="0">
                <a:solidFill>
                  <a:srgbClr val="FFC000"/>
                </a:solidFill>
                <a:effectLst>
                  <a:glow rad="228600">
                    <a:srgbClr val="2C2498"/>
                  </a:glow>
                </a:effectLst>
                <a:latin typeface="Monotype Corsiva" panose="03010101010201010101" pitchFamily="66" charset="0"/>
              </a:rPr>
              <a:t>Colorea Tu Vida Con Emociones Positivas</a:t>
            </a:r>
            <a:endParaRPr lang="es-ES" sz="9600" dirty="0">
              <a:solidFill>
                <a:srgbClr val="FFC000"/>
              </a:solidFill>
              <a:effectLst>
                <a:glow rad="228600">
                  <a:srgbClr val="2C2498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01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8000">
        <p:sndAc>
          <p:stSnd>
            <p:snd r:embed="rId2" name="08_SECRETS OF MY HEART   Ernesto Cortazar  .wav"/>
          </p:stSnd>
        </p:sndAc>
      </p:transition>
    </mc:Choice>
    <mc:Fallback xmlns="">
      <p:transition spd="slow" advTm="8000">
        <p:sndAc>
          <p:stSnd>
            <p:snd r:embed="rId4" name="08_SECRETS OF MY HEART   Ernesto Cortazar 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fundaciontelevisa.org/valores/wp-content/uploads/2011/11/alegria_valores_fundacion_televisa_valor.jpg"/>
          <p:cNvPicPr>
            <a:picLocks noChangeAspect="1" noChangeArrowheads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12"/>
          <a:stretch/>
        </p:blipFill>
        <p:spPr bwMode="auto">
          <a:xfrm flipH="1">
            <a:off x="6320118" y="1"/>
            <a:ext cx="5871882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779" y="164185"/>
            <a:ext cx="6683187" cy="65296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 rot="19880987">
            <a:off x="7050742" y="2720321"/>
            <a:ext cx="484990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663300"/>
                </a:solidFill>
                <a:effectLst>
                  <a:glow rad="228600">
                    <a:srgbClr val="FFFFCC"/>
                  </a:glow>
                </a:effectLst>
                <a:latin typeface="Monotype Corsiva" panose="03010101010201010101" pitchFamily="66" charset="0"/>
              </a:rPr>
              <a:t>Es </a:t>
            </a:r>
            <a:r>
              <a:rPr lang="es-ES" sz="3200" b="1" dirty="0">
                <a:solidFill>
                  <a:srgbClr val="663300"/>
                </a:solidFill>
                <a:effectLst>
                  <a:glow rad="228600">
                    <a:srgbClr val="FFFFCC"/>
                  </a:glow>
                </a:effectLst>
                <a:latin typeface="Monotype Corsiva" panose="03010101010201010101" pitchFamily="66" charset="0"/>
              </a:rPr>
              <a:t>un valor que nos permite vivir en armonía con los demás. Es la tendencia del ser humano de ver las cosas con optimismo, de tal manera que consideramos o juzgamos bajo el aspecto más favorable.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3560" y="135916"/>
            <a:ext cx="6683187" cy="6529628"/>
          </a:xfrm>
          <a:prstGeom prst="rect">
            <a:avLst/>
          </a:prstGeom>
        </p:spPr>
      </p:pic>
      <p:pic>
        <p:nvPicPr>
          <p:cNvPr id="5122" name="Picture 2" descr="http://blogs.hola.com/hongkongblues/alegr%C3%ADa%20de%20vivi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16" y="1"/>
            <a:ext cx="402647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blogs.hola.com/hongkongblues/alegr%C3%ADa%20de%20vivi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363" y="-28269"/>
            <a:ext cx="4056682" cy="685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blogs.hola.com/hongkongblues/alegr%C3%ADa%20de%20vivi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161" y="-14136"/>
            <a:ext cx="41088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 rot="19941208">
            <a:off x="7103047" y="163889"/>
            <a:ext cx="398032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800" dirty="0" smtClean="0">
                <a:solidFill>
                  <a:srgbClr val="663300"/>
                </a:solidFill>
                <a:effectLst>
                  <a:glow rad="228600">
                    <a:srgbClr val="FFFFCC"/>
                  </a:glow>
                </a:effectLst>
                <a:latin typeface="Monotype Corsiva" panose="03010101010201010101" pitchFamily="66" charset="0"/>
              </a:rPr>
              <a:t>Alegría</a:t>
            </a:r>
            <a:endParaRPr lang="es-ES" sz="8800" dirty="0">
              <a:solidFill>
                <a:srgbClr val="663300"/>
              </a:solidFill>
              <a:effectLst>
                <a:glow rad="228600">
                  <a:srgbClr val="FFFFCC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833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8000">
        <p15:prstTrans prst="wind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3936" y="121024"/>
            <a:ext cx="6064333" cy="641424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3371" y="51546"/>
            <a:ext cx="6064333" cy="641424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84094" y="1653988"/>
            <a:ext cx="34558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GRATITUD</a:t>
            </a:r>
          </a:p>
          <a:p>
            <a:endParaRPr lang="es-ES" dirty="0"/>
          </a:p>
        </p:txBody>
      </p:sp>
      <p:pic>
        <p:nvPicPr>
          <p:cNvPr id="3074" name="Picture 2" descr="http://www.ibws4u.com/wp-content/uploads/2010/11/gratitud-2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26" b="2353"/>
          <a:stretch/>
        </p:blipFill>
        <p:spPr bwMode="auto">
          <a:xfrm>
            <a:off x="0" y="0"/>
            <a:ext cx="61417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 rot="19759030">
            <a:off x="437592" y="2989691"/>
            <a:ext cx="5039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1F0FEF"/>
                </a:solidFill>
                <a:effectLst>
                  <a:glow rad="228600">
                    <a:srgbClr val="FAEE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En un acto de amor que te hace vibrar en positivo</a:t>
            </a:r>
            <a:r>
              <a:rPr lang="es-ES" sz="4000" b="1" dirty="0" smtClean="0">
                <a:solidFill>
                  <a:srgbClr val="1F0FEF"/>
                </a:solidFill>
                <a:latin typeface="Monotype Corsiva" panose="03010101010201010101" pitchFamily="66" charset="0"/>
              </a:rPr>
              <a:t>.</a:t>
            </a:r>
            <a:endParaRPr lang="es-ES" sz="4000" b="1" dirty="0">
              <a:solidFill>
                <a:srgbClr val="1F0FE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8" name="Picture 4" descr="http://static.mejorconsalud.com/wp-content/uploads/2015/02/abrazo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99" y="0"/>
            <a:ext cx="12198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 rot="19447890">
            <a:off x="-28945" y="930712"/>
            <a:ext cx="442408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800" b="1" dirty="0" smtClean="0">
                <a:solidFill>
                  <a:srgbClr val="1F0FEF"/>
                </a:soli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Gratitud</a:t>
            </a:r>
            <a:endParaRPr lang="es-ES" sz="8800" b="1" dirty="0">
              <a:solidFill>
                <a:srgbClr val="1F0FEF"/>
              </a:solidFill>
              <a:effectLst>
                <a:glow rad="228600">
                  <a:srgbClr val="FFFF00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256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6000">
        <p15:prstTrans prst="peelOff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454" l="3125" r="95625">
                        <a14:foregroundMark x1="56250" y1="49180" x2="41458" y2="47814"/>
                        <a14:foregroundMark x1="67917" y1="48087" x2="71458" y2="39344"/>
                        <a14:foregroundMark x1="72083" y1="31694" x2="71458" y2="26230"/>
                        <a14:foregroundMark x1="57083" y1="62842" x2="61042" y2="58743"/>
                        <a14:foregroundMark x1="62708" y1="71038" x2="64375" y2="62568"/>
                        <a14:backgroundMark x1="68542" y1="22951" x2="62917" y2="13388"/>
                        <a14:backgroundMark x1="61042" y1="14481" x2="60000" y2="12842"/>
                        <a14:backgroundMark x1="26875" y1="29781" x2="27083" y2="26776"/>
                        <a14:backgroundMark x1="13542" y1="39071" x2="11458" y2="40437"/>
                        <a14:backgroundMark x1="43333" y1="82787" x2="41458" y2="76503"/>
                        <a14:backgroundMark x1="20625" y1="80055" x2="18125" y2="78689"/>
                        <a14:backgroundMark x1="22708" y1="81148" x2="21250" y2="79781"/>
                        <a14:backgroundMark x1="14792" y1="79235" x2="13125" y2="80601"/>
                        <a14:backgroundMark x1="12708" y1="80055" x2="12500" y2="754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1" t="7128" r="4020" b="6024"/>
          <a:stretch/>
        </p:blipFill>
        <p:spPr>
          <a:xfrm>
            <a:off x="-206210" y="62200"/>
            <a:ext cx="7732059" cy="676244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7707361" y="2343459"/>
            <a:ext cx="35635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1F0FEF"/>
                </a:solidFill>
                <a:latin typeface="Monotype Corsiva" panose="03010101010201010101" pitchFamily="66" charset="0"/>
              </a:rPr>
              <a:t>Es </a:t>
            </a:r>
            <a:r>
              <a:rPr lang="es-ES" sz="3600" b="1" dirty="0">
                <a:solidFill>
                  <a:srgbClr val="1F0FEF"/>
                </a:solidFill>
                <a:latin typeface="Monotype Corsiva" panose="03010101010201010101" pitchFamily="66" charset="0"/>
              </a:rPr>
              <a:t>una palabra muy sencilla, con un contenido profundo que proporciona calma y </a:t>
            </a:r>
            <a:r>
              <a:rPr lang="es-ES" sz="3600" b="1" dirty="0" smtClean="0">
                <a:solidFill>
                  <a:srgbClr val="1F0FEF"/>
                </a:solidFill>
                <a:latin typeface="Monotype Corsiva" panose="03010101010201010101" pitchFamily="66" charset="0"/>
              </a:rPr>
              <a:t>tranquilidad cuando </a:t>
            </a:r>
            <a:r>
              <a:rPr lang="es-ES" sz="3600" b="1" dirty="0">
                <a:solidFill>
                  <a:srgbClr val="1F0FEF"/>
                </a:solidFill>
                <a:latin typeface="Monotype Corsiva" panose="03010101010201010101" pitchFamily="66" charset="0"/>
              </a:rPr>
              <a:t>se </a:t>
            </a:r>
            <a:r>
              <a:rPr lang="es-ES" sz="3600" b="1" dirty="0" smtClean="0">
                <a:solidFill>
                  <a:srgbClr val="1F0FEF"/>
                </a:solidFill>
                <a:latin typeface="Monotype Corsiva" panose="03010101010201010101" pitchFamily="66" charset="0"/>
              </a:rPr>
              <a:t>pronuncia.</a:t>
            </a:r>
            <a:endParaRPr lang="es-ES" sz="3600" b="1" dirty="0">
              <a:solidFill>
                <a:srgbClr val="1F0FE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454" l="3125" r="95625">
                        <a14:foregroundMark x1="56250" y1="49180" x2="41458" y2="47814"/>
                        <a14:foregroundMark x1="67917" y1="48087" x2="71458" y2="39344"/>
                        <a14:foregroundMark x1="72083" y1="31694" x2="71458" y2="26230"/>
                        <a14:foregroundMark x1="57083" y1="62842" x2="61042" y2="58743"/>
                        <a14:foregroundMark x1="62708" y1="71038" x2="64375" y2="62568"/>
                        <a14:backgroundMark x1="68542" y1="22951" x2="62917" y2="13388"/>
                        <a14:backgroundMark x1="61042" y1="14481" x2="60000" y2="12842"/>
                        <a14:backgroundMark x1="26875" y1="29781" x2="27083" y2="26776"/>
                        <a14:backgroundMark x1="13542" y1="39071" x2="11458" y2="40437"/>
                        <a14:backgroundMark x1="43333" y1="82787" x2="41458" y2="76503"/>
                        <a14:backgroundMark x1="20625" y1="80055" x2="18125" y2="78689"/>
                        <a14:backgroundMark x1="22708" y1="81148" x2="21250" y2="79781"/>
                        <a14:backgroundMark x1="14792" y1="79235" x2="13125" y2="80601"/>
                        <a14:backgroundMark x1="12708" y1="80055" x2="12500" y2="754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1" t="7128" r="4020" b="6024"/>
          <a:stretch/>
        </p:blipFill>
        <p:spPr>
          <a:xfrm>
            <a:off x="-115454" y="0"/>
            <a:ext cx="7732059" cy="6762444"/>
          </a:xfrm>
          <a:prstGeom prst="rect">
            <a:avLst/>
          </a:prstGeom>
        </p:spPr>
      </p:pic>
      <p:pic>
        <p:nvPicPr>
          <p:cNvPr id="9218" name="Picture 2" descr="http://lh3.googleusercontent.com/-M2ZGsR0qTms/VT-MsfCfWrI/AAAAAAAAk-8/i0eHUh86cUU/s640/blogger-image--2343456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06210" y="0"/>
            <a:ext cx="12398210" cy="7007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593106" y="573270"/>
            <a:ext cx="34558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b="1" dirty="0" smtClean="0">
                <a:solidFill>
                  <a:srgbClr val="1F0FEF"/>
                </a:solidFill>
                <a:effectLst>
                  <a:glow rad="228600">
                    <a:srgbClr val="2AD9E2"/>
                  </a:glow>
                </a:effectLst>
                <a:latin typeface="Monotype Corsiva" panose="03010101010201010101" pitchFamily="66" charset="0"/>
              </a:rPr>
              <a:t>Serenidad</a:t>
            </a:r>
            <a:r>
              <a:rPr lang="es-ES" sz="7200" dirty="0" smtClean="0">
                <a:solidFill>
                  <a:srgbClr val="1F0FEF"/>
                </a:solidFill>
                <a:effectLst>
                  <a:glow rad="228600">
                    <a:srgbClr val="2AD9E2"/>
                  </a:glo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7803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Tm="19000">
        <p15:prstTrans prst="crush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7" b="99792" l="6042" r="96875">
                        <a14:foregroundMark x1="86250" y1="55833" x2="84792" y2="55417"/>
                        <a14:foregroundMark x1="90417" y1="55833" x2="89583" y2="547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988" y="412376"/>
            <a:ext cx="7463118" cy="644562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 rot="19445376">
            <a:off x="287719" y="948326"/>
            <a:ext cx="656504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El </a:t>
            </a:r>
            <a:r>
              <a:rPr lang="es-ES" sz="32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término Interés </a:t>
            </a:r>
            <a:r>
              <a:rPr lang="es-ES" sz="36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tiene</a:t>
            </a:r>
            <a:r>
              <a:rPr lang="es-ES" sz="32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 tres grandes aceptaciones Por un lado, hace referencia </a:t>
            </a:r>
            <a:endParaRPr lang="es-ES" sz="3200" b="1" dirty="0" smtClean="0">
              <a:solidFill>
                <a:srgbClr val="0070C0"/>
              </a:solidFill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a </a:t>
            </a:r>
            <a:r>
              <a:rPr lang="es-ES" sz="32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la afinidad o tendencia </a:t>
            </a:r>
            <a:r>
              <a:rPr lang="es-ES" sz="32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de una</a:t>
            </a:r>
            <a:r>
              <a:rPr lang="es-ES" sz="32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 </a:t>
            </a:r>
            <a:r>
              <a:rPr lang="es-ES" sz="32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persona</a:t>
            </a:r>
          </a:p>
          <a:p>
            <a:r>
              <a:rPr lang="es-ES" sz="32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 hacia otro sujeto, cosa o situación.</a:t>
            </a:r>
            <a:br>
              <a:rPr lang="es-ES" sz="32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r>
              <a:rPr lang="es-ES" sz="32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/>
            </a:r>
            <a:br>
              <a:rPr lang="es-ES" sz="32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endParaRPr lang="es-ES" sz="3200" b="1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 rot="19388939">
            <a:off x="56699" y="498910"/>
            <a:ext cx="270939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0" dirty="0">
                <a:solidFill>
                  <a:srgbClr val="FFC000"/>
                </a:solidFill>
                <a:effectLst>
                  <a:glow rad="228600">
                    <a:srgbClr val="660033"/>
                  </a:glow>
                </a:effectLst>
                <a:latin typeface="Monotype Corsiva" panose="03010101010201010101" pitchFamily="66" charset="0"/>
              </a:rPr>
              <a:t>Interés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7" b="99792" l="6042" r="96875">
                        <a14:foregroundMark x1="86250" y1="55833" x2="84792" y2="55417"/>
                        <a14:foregroundMark x1="90417" y1="55833" x2="89583" y2="547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5388" y="564776"/>
            <a:ext cx="7072626" cy="6445624"/>
          </a:xfrm>
          <a:prstGeom prst="rect">
            <a:avLst/>
          </a:prstGeom>
        </p:spPr>
      </p:pic>
      <p:pic>
        <p:nvPicPr>
          <p:cNvPr id="8198" name="Picture 6" descr="http://www.abc.es/Media/201507/22/conde-aviones-rozas--644x36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310" y="3486313"/>
            <a:ext cx="5879690" cy="339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cdn2.letraslibres.com/cdn/farfuture/j5isVwympPTUQUok8cjL7WE_fk2rAgkbuM7ouVIboGk/mtime:1322668497/sites/default/files/imagecache/revista_articulo_588_480/inter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274" y="-7063"/>
            <a:ext cx="5879690" cy="351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www.seventeen.com.ar/wp-content/uploads/2015/08/l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556"/>
            <a:ext cx="6350386" cy="3501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cde.gestion2.e3.pe/ima/0/0/0/4/1/4115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48052"/>
            <a:ext cx="6350386" cy="3409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7457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9000">
        <p15:prstTrans prst="wind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79167E-6 -2.96296E-6 C 0.01197 -0.01805 0.03294 -0.04398 0.05794 -0.04398 C 0.09505 -0.04398 0.125 -0.0169 0.125 0.0169 C 0.125 0.02801 0.122 0.03797 0.11588 0.04699 C 0.11705 0.04699 4.79167E-6 0.18195 4.79167E-6 0.1831 C 4.79167E-6 0.18195 -0.11706 0.04699 -0.11602 0.04699 C -0.12201 0.03797 -0.125 0.02801 -0.125 0.0169 C -0.125 -0.0169 -0.09506 -0.04398 -0.05704 -0.04398 C -0.03295 -0.04398 -0.01198 -0.01805 4.79167E-6 -2.96296E-6 Z " pathEditMode="relative" rAng="0" ptsTypes="AAAAAAAA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5833E-6 -4.81481E-6 L 0.09101 -0.03402 L 0.125 -0.125 L 0.15794 -0.03402 L 0.24896 -4.81481E-6 L 0.15794 0.03403 L 0.125 0.125 L 0.09101 0.03403 L 1.45833E-6 -4.81481E-6 Z " pathEditMode="relative" rAng="0" ptsTypes="AAAAAAAAA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330" l="0" r="99504">
                        <a14:backgroundMark x1="6948" y1="32010" x2="2481" y2="10918"/>
                        <a14:backgroundMark x1="3474" y1="39206" x2="0" y2="35236"/>
                        <a14:backgroundMark x1="28784" y1="9181" x2="34243" y2="8437"/>
                        <a14:backgroundMark x1="39454" y1="10422" x2="38213" y2="9677"/>
                        <a14:backgroundMark x1="40199" y1="9429" x2="40199" y2="7692"/>
                        <a14:backgroundMark x1="94789" y1="52605" x2="94045" y2="53598"/>
                        <a14:backgroundMark x1="85112" y1="54839" x2="82382" y2="54094"/>
                        <a14:backgroundMark x1="81886" y1="69231" x2="81390" y2="655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810"/>
          <a:stretch/>
        </p:blipFill>
        <p:spPr>
          <a:xfrm>
            <a:off x="605118" y="213591"/>
            <a:ext cx="7449670" cy="6644409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8054788" y="2133617"/>
            <a:ext cx="339314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Es uno </a:t>
            </a:r>
            <a:r>
              <a:rPr lang="es-ES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de los sentimientos más positivos y constructivos que puede experimentar un ser humano.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054788" y="619606"/>
            <a:ext cx="3523129" cy="1107996"/>
          </a:xfrm>
          <a:prstGeom prst="rect">
            <a:avLst/>
          </a:prstGeom>
          <a:noFill/>
        </p:spPr>
        <p:txBody>
          <a:bodyPr wrap="square" rtlCol="0">
            <a:prstTxWarp prst="textTriangleInverted">
              <a:avLst/>
            </a:prstTxWarp>
            <a:spAutoFit/>
          </a:bodyPr>
          <a:lstStyle/>
          <a:p>
            <a:r>
              <a:rPr lang="es-ES" sz="6600" b="1" dirty="0" smtClean="0">
                <a:solidFill>
                  <a:srgbClr val="FF33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Esperanza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330" l="0" r="99504">
                        <a14:backgroundMark x1="6948" y1="32010" x2="2481" y2="10918"/>
                        <a14:backgroundMark x1="3474" y1="39206" x2="0" y2="35236"/>
                        <a14:backgroundMark x1="28784" y1="9181" x2="34243" y2="8437"/>
                        <a14:backgroundMark x1="39454" y1="10422" x2="38213" y2="9677"/>
                        <a14:backgroundMark x1="40199" y1="9429" x2="40199" y2="7692"/>
                        <a14:backgroundMark x1="94789" y1="52605" x2="94045" y2="53598"/>
                        <a14:backgroundMark x1="85112" y1="54839" x2="82382" y2="54094"/>
                        <a14:backgroundMark x1="81886" y1="69231" x2="81390" y2="655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810"/>
          <a:stretch/>
        </p:blipFill>
        <p:spPr>
          <a:xfrm>
            <a:off x="605118" y="213591"/>
            <a:ext cx="7449670" cy="6644409"/>
          </a:xfrm>
          <a:prstGeom prst="rect">
            <a:avLst/>
          </a:prstGeom>
        </p:spPr>
      </p:pic>
      <p:pic>
        <p:nvPicPr>
          <p:cNvPr id="6146" name="Picture 2" descr="https://gloriaelenavb.files.wordpress.com/2014/10/esperanza-camin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115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9000">
        <p15:prstTrans prst="peelOff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665628" y="2105677"/>
            <a:ext cx="341555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Puede  estimularte a progresar, a luchar y a no dejarte vencer……</a:t>
            </a:r>
          </a:p>
          <a:p>
            <a:pPr algn="ctr"/>
            <a:r>
              <a:rPr lang="es-ES" sz="32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ó puede llevarte a no reconocer cambios posibilidades de mejoría y al aislamiento social.</a:t>
            </a:r>
            <a:endParaRPr lang="es-ES" sz="32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5" b="100000" l="833" r="100000">
                        <a14:foregroundMark x1="82083" y1="32716" x2="82292" y2="18210"/>
                        <a14:foregroundMark x1="88125" y1="33951" x2="93333" y2="25617"/>
                        <a14:foregroundMark x1="87917" y1="28395" x2="90000" y2="18827"/>
                        <a14:foregroundMark x1="95625" y1="37654" x2="96250" y2="36111"/>
                        <a14:foregroundMark x1="95000" y1="35185" x2="91250" y2="35494"/>
                        <a14:foregroundMark x1="92708" y1="23457" x2="93750" y2="22531"/>
                        <a14:foregroundMark x1="73125" y1="28395" x2="73750" y2="20988"/>
                        <a14:foregroundMark x1="17917" y1="44136" x2="11042" y2="32407"/>
                        <a14:foregroundMark x1="9583" y1="42901" x2="6667" y2="38580"/>
                        <a14:foregroundMark x1="16458" y1="33951" x2="11250" y2="29630"/>
                        <a14:foregroundMark x1="86042" y1="74691" x2="89375" y2="72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968" y="0"/>
            <a:ext cx="9064314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5" b="100000" l="833" r="100000">
                        <a14:foregroundMark x1="82083" y1="32716" x2="82292" y2="18210"/>
                        <a14:foregroundMark x1="88125" y1="33951" x2="93333" y2="25617"/>
                        <a14:foregroundMark x1="87917" y1="28395" x2="90000" y2="18827"/>
                        <a14:foregroundMark x1="95625" y1="37654" x2="96250" y2="36111"/>
                        <a14:foregroundMark x1="95000" y1="35185" x2="91250" y2="35494"/>
                        <a14:foregroundMark x1="92708" y1="23457" x2="93750" y2="22531"/>
                        <a14:foregroundMark x1="73125" y1="28395" x2="73750" y2="20988"/>
                        <a14:foregroundMark x1="17917" y1="44136" x2="11042" y2="32407"/>
                        <a14:foregroundMark x1="9583" y1="42901" x2="6667" y2="38580"/>
                        <a14:foregroundMark x1="16458" y1="33951" x2="11250" y2="29630"/>
                        <a14:foregroundMark x1="86042" y1="74691" x2="89375" y2="72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434" y="164819"/>
            <a:ext cx="9064314" cy="6858000"/>
          </a:xfrm>
          <a:prstGeom prst="rect">
            <a:avLst/>
          </a:prstGeom>
        </p:spPr>
      </p:pic>
      <p:pic>
        <p:nvPicPr>
          <p:cNvPr id="2052" name="Picture 4" descr="https://pbs.twimg.com/profile_images/3046951906/01daee5ca134dba94f1d9a75511bc573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2" t="3346" r="2965" b="26673"/>
          <a:stretch/>
        </p:blipFill>
        <p:spPr bwMode="auto">
          <a:xfrm>
            <a:off x="0" y="-29650"/>
            <a:ext cx="12192000" cy="705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 rot="21093931">
            <a:off x="1169893" y="618966"/>
            <a:ext cx="34558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b="1" dirty="0" smtClean="0">
                <a:solidFill>
                  <a:srgbClr val="FFF4D5"/>
                </a:solidFill>
                <a:effectLst>
                  <a:glow rad="228600">
                    <a:srgbClr val="FF5050"/>
                  </a:glow>
                </a:effectLst>
                <a:latin typeface="Monotype Corsiva" panose="03010101010201010101" pitchFamily="66" charset="0"/>
              </a:rPr>
              <a:t>Orgullo</a:t>
            </a:r>
            <a:endParaRPr lang="es-ES" sz="6000" b="1" dirty="0">
              <a:solidFill>
                <a:srgbClr val="FFF4D5"/>
              </a:solidFill>
              <a:effectLst>
                <a:glow rad="228600">
                  <a:srgbClr val="FF505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09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8000">
        <p14:doors dir="ver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118 -0.118 0.132 -0.118 0.011 0 C 0.132 -0.118 0.132 0.132 0.011 0.011 C 0.132 0.132 -0.118 0.132 0 0.011 C -0.118 0.132 -0.118 -0.118 0 0 Z" pathEditMode="relative" ptsTypes="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45833E-6 4.07407E-6 C 0.02995 -0.03797 0.075 -0.06204 0.125 -0.06204 C 0.175 -0.06204 0.22005 -0.03797 0.25 4.07407E-6 C 0.22005 0.03796 0.175 0.06203 0.125 0.06203 C 0.075 0.06203 0.02995 0.03796 -1.45833E-6 4.07407E-6 Z " pathEditMode="relative" rAng="0" ptsTypes="AAAAA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clrChange>
              <a:clrFrom>
                <a:srgbClr val="E0DDCA"/>
              </a:clrFrom>
              <a:clrTo>
                <a:srgbClr val="E0DDCA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8125" y1="45000" x2="12500" y2="31667"/>
                        <a14:foregroundMark x1="5833" y1="42778" x2="6042" y2="29444"/>
                        <a14:foregroundMark x1="11042" y1="29444" x2="5417" y2="21667"/>
                        <a14:foregroundMark x1="18750" y1="32500" x2="18750" y2="29722"/>
                        <a14:foregroundMark x1="37292" y1="40833" x2="42083" y2="33056"/>
                        <a14:foregroundMark x1="33750" y1="15833" x2="36458" y2="6389"/>
                        <a14:foregroundMark x1="63125" y1="21111" x2="57500" y2="9444"/>
                        <a14:foregroundMark x1="68125" y1="27778" x2="66042" y2="33333"/>
                        <a14:foregroundMark x1="66250" y1="71111" x2="57500" y2="64167"/>
                        <a14:foregroundMark x1="42083" y1="26111" x2="39167" y2="21389"/>
                        <a14:foregroundMark x1="25000" y1="83333" x2="23958" y2="71944"/>
                        <a14:foregroundMark x1="21667" y1="88333" x2="16667" y2="76667"/>
                        <a14:foregroundMark x1="89167" y1="56667" x2="95208" y2="55000"/>
                        <a14:foregroundMark x1="76667" y1="33889" x2="80625" y2="24444"/>
                        <a14:foregroundMark x1="72917" y1="30278" x2="74792" y2="24444"/>
                        <a14:foregroundMark x1="74167" y1="29167" x2="74167" y2="29167"/>
                        <a14:foregroundMark x1="71042" y1="26944" x2="75417" y2="18056"/>
                        <a14:foregroundMark x1="81250" y1="23333" x2="84167" y2="19444"/>
                        <a14:foregroundMark x1="90208" y1="43056" x2="91667" y2="38056"/>
                        <a14:foregroundMark x1="48333" y1="15833" x2="45625" y2="9722"/>
                        <a14:foregroundMark x1="39792" y1="26944" x2="37500" y2="14722"/>
                        <a14:foregroundMark x1="37708" y1="26389" x2="37500" y2="20278"/>
                        <a14:backgroundMark x1="10833" y1="26111" x2="3333" y2="18333"/>
                        <a14:backgroundMark x1="12500" y1="29167" x2="10833" y2="25278"/>
                        <a14:backgroundMark x1="15208" y1="27778" x2="13333" y2="25556"/>
                        <a14:backgroundMark x1="42500" y1="25000" x2="38750" y2="21389"/>
                        <a14:backgroundMark x1="36042" y1="15000" x2="33750" y2="6389"/>
                        <a14:backgroundMark x1="35417" y1="15278" x2="34375" y2="13333"/>
                        <a14:backgroundMark x1="36042" y1="10278" x2="36042" y2="6944"/>
                        <a14:backgroundMark x1="95833" y1="7500" x2="76250" y2="556"/>
                        <a14:backgroundMark x1="50833" y1="5278" x2="52083" y2="1111"/>
                        <a14:backgroundMark x1="35625" y1="6389" x2="35417" y2="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69"/>
            <a:ext cx="6938682" cy="661595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8069932" y="2552067"/>
            <a:ext cx="324074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solidFill>
                  <a:srgbClr val="FF5050"/>
                </a:solidFill>
                <a:latin typeface="Monotype Corsiva" panose="03010101010201010101" pitchFamily="66" charset="0"/>
              </a:rPr>
              <a:t>La Diversión es sinceramente uno de los mejores valores de </a:t>
            </a:r>
            <a:r>
              <a:rPr lang="es-ES" sz="3600" b="1" dirty="0" smtClean="0">
                <a:solidFill>
                  <a:srgbClr val="FF5050"/>
                </a:solidFill>
                <a:latin typeface="Monotype Corsiva" panose="03010101010201010101" pitchFamily="66" charset="0"/>
              </a:rPr>
              <a:t>todos los seres humanos.</a:t>
            </a:r>
            <a:endParaRPr lang="es-ES" sz="3600" b="1" dirty="0">
              <a:solidFill>
                <a:srgbClr val="FF505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clrChange>
              <a:clrFrom>
                <a:srgbClr val="E0DDCA"/>
              </a:clrFrom>
              <a:clrTo>
                <a:srgbClr val="E0DDCA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8125" y1="45000" x2="12500" y2="31667"/>
                        <a14:foregroundMark x1="5833" y1="42778" x2="6042" y2="29444"/>
                        <a14:foregroundMark x1="11042" y1="29444" x2="5417" y2="21667"/>
                        <a14:foregroundMark x1="18750" y1="32500" x2="18750" y2="29722"/>
                        <a14:foregroundMark x1="37292" y1="40833" x2="42083" y2="33056"/>
                        <a14:foregroundMark x1="33750" y1="15833" x2="36458" y2="6389"/>
                        <a14:foregroundMark x1="63125" y1="21111" x2="57500" y2="9444"/>
                        <a14:foregroundMark x1="68125" y1="27778" x2="66042" y2="33333"/>
                        <a14:foregroundMark x1="66250" y1="71111" x2="57500" y2="64167"/>
                        <a14:foregroundMark x1="42083" y1="26111" x2="39167" y2="21389"/>
                        <a14:foregroundMark x1="25000" y1="83333" x2="23958" y2="71944"/>
                        <a14:foregroundMark x1="21667" y1="88333" x2="16667" y2="76667"/>
                        <a14:foregroundMark x1="89167" y1="56667" x2="95208" y2="55000"/>
                        <a14:foregroundMark x1="76667" y1="33889" x2="80625" y2="24444"/>
                        <a14:foregroundMark x1="72917" y1="30278" x2="74792" y2="24444"/>
                        <a14:foregroundMark x1="74167" y1="29167" x2="74167" y2="29167"/>
                        <a14:foregroundMark x1="71042" y1="26944" x2="75417" y2="18056"/>
                        <a14:foregroundMark x1="81250" y1="23333" x2="84167" y2="19444"/>
                        <a14:foregroundMark x1="90208" y1="43056" x2="91667" y2="38056"/>
                        <a14:foregroundMark x1="48333" y1="15833" x2="45625" y2="9722"/>
                        <a14:foregroundMark x1="39792" y1="26944" x2="37500" y2="14722"/>
                        <a14:foregroundMark x1="37708" y1="26389" x2="37500" y2="20278"/>
                        <a14:backgroundMark x1="10833" y1="26111" x2="3333" y2="18333"/>
                        <a14:backgroundMark x1="12500" y1="29167" x2="10833" y2="25278"/>
                        <a14:backgroundMark x1="15208" y1="27778" x2="13333" y2="25556"/>
                        <a14:backgroundMark x1="42500" y1="25000" x2="38750" y2="21389"/>
                        <a14:backgroundMark x1="36042" y1="15000" x2="33750" y2="6389"/>
                        <a14:backgroundMark x1="35417" y1="15278" x2="34375" y2="13333"/>
                        <a14:backgroundMark x1="36042" y1="10278" x2="36042" y2="6944"/>
                        <a14:backgroundMark x1="95833" y1="7500" x2="76250" y2="556"/>
                        <a14:backgroundMark x1="50833" y1="5278" x2="52083" y2="1111"/>
                        <a14:backgroundMark x1="35625" y1="6389" x2="35417" y2="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938682" cy="6615954"/>
          </a:xfrm>
          <a:prstGeom prst="rect">
            <a:avLst/>
          </a:prstGeom>
        </p:spPr>
      </p:pic>
      <p:pic>
        <p:nvPicPr>
          <p:cNvPr id="2050" name="Picture 2" descr="http://soy.impresionesaerea.netdna-cdn.com/images/franquicias/kids_playi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469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 rot="20313993">
            <a:off x="8602553" y="375617"/>
            <a:ext cx="34558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dirty="0" smtClean="0">
                <a:solidFill>
                  <a:srgbClr val="C00000"/>
                </a:solidFill>
                <a:effectLst>
                  <a:glow rad="228600">
                    <a:srgbClr val="2716A6"/>
                  </a:glow>
                </a:effectLst>
                <a:latin typeface="Monotype Corsiva" panose="03010101010201010101" pitchFamily="66" charset="0"/>
              </a:rPr>
              <a:t>D</a:t>
            </a:r>
            <a:r>
              <a:rPr lang="es-ES" sz="6600" dirty="0" smtClean="0">
                <a:effectLst>
                  <a:glow rad="228600">
                    <a:srgbClr val="2716A6"/>
                  </a:glow>
                </a:effectLst>
                <a:latin typeface="Monotype Corsiva" panose="03010101010201010101" pitchFamily="66" charset="0"/>
              </a:rPr>
              <a:t>i</a:t>
            </a:r>
            <a:r>
              <a:rPr lang="es-ES" sz="6600" dirty="0" smtClean="0">
                <a:solidFill>
                  <a:srgbClr val="00B050"/>
                </a:solidFill>
                <a:effectLst>
                  <a:glow rad="228600">
                    <a:srgbClr val="2716A6"/>
                  </a:glow>
                </a:effectLst>
                <a:latin typeface="Monotype Corsiva" panose="03010101010201010101" pitchFamily="66" charset="0"/>
              </a:rPr>
              <a:t>v</a:t>
            </a:r>
            <a:r>
              <a:rPr lang="es-ES" sz="6600" dirty="0" smtClean="0">
                <a:solidFill>
                  <a:srgbClr val="FF5050"/>
                </a:solidFill>
                <a:effectLst>
                  <a:glow rad="228600">
                    <a:srgbClr val="2716A6"/>
                  </a:glow>
                </a:effectLst>
                <a:latin typeface="Monotype Corsiva" panose="03010101010201010101" pitchFamily="66" charset="0"/>
              </a:rPr>
              <a:t>e</a:t>
            </a:r>
            <a:r>
              <a:rPr lang="es-ES" sz="6600" dirty="0" smtClean="0">
                <a:solidFill>
                  <a:srgbClr val="FFFF00"/>
                </a:solidFill>
                <a:effectLst>
                  <a:glow rad="228600">
                    <a:srgbClr val="2716A6"/>
                  </a:glow>
                </a:effectLst>
                <a:latin typeface="Monotype Corsiva" panose="03010101010201010101" pitchFamily="66" charset="0"/>
              </a:rPr>
              <a:t>r</a:t>
            </a:r>
            <a:r>
              <a:rPr lang="es-ES" sz="6600" dirty="0" smtClean="0">
                <a:solidFill>
                  <a:srgbClr val="00B0F0"/>
                </a:solidFill>
                <a:effectLst>
                  <a:glow rad="228600">
                    <a:srgbClr val="2716A6"/>
                  </a:glow>
                </a:effectLst>
                <a:latin typeface="Monotype Corsiva" panose="03010101010201010101" pitchFamily="66" charset="0"/>
              </a:rPr>
              <a:t>s</a:t>
            </a:r>
            <a:r>
              <a:rPr lang="es-ES" sz="6600" dirty="0" smtClean="0">
                <a:solidFill>
                  <a:srgbClr val="24D224"/>
                </a:solidFill>
                <a:effectLst>
                  <a:glow rad="228600">
                    <a:srgbClr val="2716A6"/>
                  </a:glow>
                </a:effectLst>
                <a:latin typeface="Monotype Corsiva" panose="03010101010201010101" pitchFamily="66" charset="0"/>
              </a:rPr>
              <a:t>i</a:t>
            </a:r>
            <a:r>
              <a:rPr lang="es-ES" sz="6600" dirty="0" smtClean="0">
                <a:solidFill>
                  <a:srgbClr val="9F2196"/>
                </a:solidFill>
                <a:effectLst>
                  <a:glow rad="228600">
                    <a:srgbClr val="2716A6"/>
                  </a:glow>
                </a:effectLst>
                <a:latin typeface="Monotype Corsiva" panose="03010101010201010101" pitchFamily="66" charset="0"/>
              </a:rPr>
              <a:t>ó</a:t>
            </a:r>
            <a:r>
              <a:rPr lang="es-ES" sz="6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rgbClr val="2716A6"/>
                  </a:glow>
                </a:effectLst>
                <a:latin typeface="Monotype Corsiva" panose="03010101010201010101" pitchFamily="66" charset="0"/>
              </a:rPr>
              <a:t>n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47847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9000">
        <p15:prstTrans prst="prestig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30" b="98848" l="1667" r="93125">
                        <a14:foregroundMark x1="56458" y1="97926" x2="52917" y2="92857"/>
                        <a14:foregroundMark x1="43542" y1="91705" x2="41875" y2="82028"/>
                        <a14:foregroundMark x1="90000" y1="33641" x2="90625" y2="34101"/>
                        <a14:foregroundMark x1="20208" y1="66359" x2="16875" y2="66820"/>
                        <a14:foregroundMark x1="12500" y1="70507" x2="7917" y2="68894"/>
                        <a14:foregroundMark x1="13542" y1="55300" x2="9792" y2="53456"/>
                        <a14:foregroundMark x1="20417" y1="61060" x2="16250" y2="57834"/>
                        <a14:foregroundMark x1="87917" y1="52074" x2="88333" y2="50691"/>
                        <a14:foregroundMark x1="88958" y1="53687" x2="90208" y2="54608"/>
                        <a14:backgroundMark x1="23750" y1="58525" x2="10208" y2="34793"/>
                        <a14:backgroundMark x1="21667" y1="64977" x2="13333" y2="61290"/>
                        <a14:backgroundMark x1="28542" y1="67281" x2="22708" y2="66129"/>
                        <a14:backgroundMark x1="26458" y1="69585" x2="22083" y2="69816"/>
                        <a14:backgroundMark x1="25417" y1="72811" x2="23750" y2="73041"/>
                        <a14:backgroundMark x1="22708" y1="71659" x2="22292" y2="70968"/>
                        <a14:backgroundMark x1="29167" y1="66359" x2="24167" y2="62212"/>
                        <a14:backgroundMark x1="81042" y1="52074" x2="86667" y2="49770"/>
                        <a14:backgroundMark x1="76875" y1="58525" x2="77500" y2="58065"/>
                        <a14:backgroundMark x1="22917" y1="63594" x2="14375" y2="58525"/>
                        <a14:backgroundMark x1="12708" y1="72581" x2="8542" y2="73041"/>
                        <a14:backgroundMark x1="48125" y1="78111" x2="50000" y2="83871"/>
                        <a14:backgroundMark x1="50833" y1="76959" x2="51458" y2="85714"/>
                        <a14:backgroundMark x1="53750" y1="76498" x2="53750" y2="815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33" t="7647" r="6859"/>
          <a:stretch/>
        </p:blipFill>
        <p:spPr>
          <a:xfrm>
            <a:off x="4056530" y="1"/>
            <a:ext cx="813547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 rot="20434691">
            <a:off x="442062" y="2392206"/>
            <a:ext cx="42867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254725"/>
                </a:solidFill>
                <a:latin typeface="Monotype Corsiva" panose="03010101010201010101" pitchFamily="66" charset="0"/>
              </a:rPr>
              <a:t>Es el momento previo a la creación, el detalle constructivo es el que la hace posible.</a:t>
            </a:r>
            <a:endParaRPr lang="es-ES" sz="3600" b="1" dirty="0">
              <a:solidFill>
                <a:srgbClr val="254725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30" b="98848" l="1667" r="93125">
                        <a14:foregroundMark x1="56458" y1="97926" x2="52917" y2="92857"/>
                        <a14:foregroundMark x1="43542" y1="91705" x2="41875" y2="82028"/>
                        <a14:foregroundMark x1="90000" y1="33641" x2="90625" y2="34101"/>
                        <a14:foregroundMark x1="20208" y1="66359" x2="16875" y2="66820"/>
                        <a14:foregroundMark x1="12500" y1="70507" x2="7917" y2="68894"/>
                        <a14:foregroundMark x1="13542" y1="55300" x2="9792" y2="53456"/>
                        <a14:foregroundMark x1="20417" y1="61060" x2="16250" y2="57834"/>
                        <a14:foregroundMark x1="87917" y1="52074" x2="88333" y2="50691"/>
                        <a14:foregroundMark x1="88958" y1="53687" x2="90208" y2="54608"/>
                        <a14:backgroundMark x1="23750" y1="58525" x2="10208" y2="34793"/>
                        <a14:backgroundMark x1="21667" y1="64977" x2="13333" y2="61290"/>
                        <a14:backgroundMark x1="28542" y1="67281" x2="22708" y2="66129"/>
                        <a14:backgroundMark x1="26458" y1="69585" x2="22083" y2="69816"/>
                        <a14:backgroundMark x1="25417" y1="72811" x2="23750" y2="73041"/>
                        <a14:backgroundMark x1="22708" y1="71659" x2="22292" y2="70968"/>
                        <a14:backgroundMark x1="29167" y1="66359" x2="24167" y2="62212"/>
                        <a14:backgroundMark x1="81042" y1="52074" x2="86667" y2="49770"/>
                        <a14:backgroundMark x1="76875" y1="58525" x2="77500" y2="58065"/>
                        <a14:backgroundMark x1="22917" y1="63594" x2="14375" y2="58525"/>
                        <a14:backgroundMark x1="12708" y1="72581" x2="8542" y2="73041"/>
                        <a14:backgroundMark x1="48125" y1="78111" x2="50000" y2="83871"/>
                        <a14:backgroundMark x1="50833" y1="76959" x2="51458" y2="85714"/>
                        <a14:backgroundMark x1="53750" y1="76498" x2="53750" y2="815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33" t="7647" r="6859"/>
          <a:stretch/>
        </p:blipFill>
        <p:spPr>
          <a:xfrm>
            <a:off x="4056530" y="-1"/>
            <a:ext cx="8135470" cy="6858000"/>
          </a:xfrm>
          <a:prstGeom prst="rect">
            <a:avLst/>
          </a:prstGeom>
        </p:spPr>
      </p:pic>
      <p:pic>
        <p:nvPicPr>
          <p:cNvPr id="4100" name="Picture 4" descr="http://www.furiamag.com/wp-content/uploads/2012/10/Inspiraci%C3%B3n-FuriaMag-172-Evan-Raditya-Pratom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 rot="20408020">
            <a:off x="-40341" y="619440"/>
            <a:ext cx="46392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dirty="0" smtClean="0">
                <a:solidFill>
                  <a:srgbClr val="24D224"/>
                </a:solidFill>
                <a:effectLst>
                  <a:glow rad="228600">
                    <a:srgbClr val="063940"/>
                  </a:glow>
                </a:effectLst>
                <a:latin typeface="Monotype Corsiva" panose="03010101010201010101" pitchFamily="66" charset="0"/>
              </a:rPr>
              <a:t>Inspiración</a:t>
            </a:r>
            <a:endParaRPr lang="es-ES" sz="8000" dirty="0">
              <a:solidFill>
                <a:srgbClr val="24D224"/>
              </a:solidFill>
              <a:effectLst>
                <a:glow rad="228600">
                  <a:srgbClr val="06394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396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9000">
        <p15:prstTrans prst="fractur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29 0.091 L 0.125 0.091 L 0.048 0.147 L 0.077 0.238 L 0 0.182 L -0.077 0.238 L -0.048 0.147 L -0.125 0.091 L -0.029 0.091 L 0 0 Z" pathEditMode="relative" ptsTypes="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29 0.091 L 0.125 0.091 L 0.048 0.147 L 0.077 0.238 L 0 0.182 L -0.077 0.238 L -0.048 0.147 L -0.125 0.091 L -0.029 0.091 L 0 0 Z" pathEditMode="relative" ptsTypes="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7" b="94722" l="2500" r="90000">
                        <a14:foregroundMark x1="38542" y1="71944" x2="38750" y2="83333"/>
                        <a14:backgroundMark x1="57708" y1="89167" x2="52500" y2="80556"/>
                        <a14:backgroundMark x1="38333" y1="85556" x2="31458" y2="79722"/>
                        <a14:backgroundMark x1="67708" y1="85000" x2="71042" y2="78889"/>
                        <a14:backgroundMark x1="56667" y1="81389" x2="57083" y2="76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724" r="7944" b="7724"/>
          <a:stretch/>
        </p:blipFill>
        <p:spPr>
          <a:xfrm>
            <a:off x="62336" y="3023"/>
            <a:ext cx="7633963" cy="690876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144950" y="2227952"/>
            <a:ext cx="32990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solidFill>
                  <a:srgbClr val="FF5050"/>
                </a:solidFill>
                <a:latin typeface="Monotype Corsiva" panose="03010101010201010101" pitchFamily="66" charset="0"/>
              </a:rPr>
              <a:t>El asombro es la contemplación de algo que nos llama la atención de algo </a:t>
            </a:r>
            <a:r>
              <a:rPr lang="es-ES" sz="3600" b="1" dirty="0" smtClean="0">
                <a:solidFill>
                  <a:srgbClr val="FF5050"/>
                </a:solidFill>
                <a:latin typeface="Monotype Corsiva" panose="03010101010201010101" pitchFamily="66" charset="0"/>
              </a:rPr>
              <a:t>extraordinario.</a:t>
            </a:r>
            <a:endParaRPr lang="es-ES" sz="3600" b="1" dirty="0">
              <a:solidFill>
                <a:srgbClr val="FF505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7" b="94722" l="2500" r="90000">
                        <a14:foregroundMark x1="38542" y1="71944" x2="38750" y2="83333"/>
                        <a14:backgroundMark x1="57708" y1="89167" x2="52500" y2="80556"/>
                        <a14:backgroundMark x1="38333" y1="85556" x2="31458" y2="79722"/>
                        <a14:backgroundMark x1="67708" y1="85000" x2="71042" y2="78889"/>
                        <a14:backgroundMark x1="56667" y1="81389" x2="57083" y2="76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724" r="7944" b="7724"/>
          <a:stretch/>
        </p:blipFill>
        <p:spPr>
          <a:xfrm>
            <a:off x="0" y="3023"/>
            <a:ext cx="7633963" cy="6908764"/>
          </a:xfrm>
          <a:prstGeom prst="rect">
            <a:avLst/>
          </a:prstGeom>
        </p:spPr>
      </p:pic>
      <p:pic>
        <p:nvPicPr>
          <p:cNvPr id="7170" name="Picture 2" descr="http://genesis.uag.mx/escholarum/vol7/images/asombro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 rot="20537712">
            <a:off x="8621391" y="429874"/>
            <a:ext cx="345589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dirty="0" smtClean="0">
                <a:solidFill>
                  <a:srgbClr val="FF5050"/>
                </a:solidFill>
                <a:effectLst>
                  <a:glow rad="228600">
                    <a:srgbClr val="1F0FEF"/>
                  </a:glow>
                </a:effectLst>
                <a:latin typeface="Monotype Corsiva" panose="03010101010201010101" pitchFamily="66" charset="0"/>
              </a:rPr>
              <a:t>Asombro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3910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9000">
        <p14:ripple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i41.tinypic.com/30ldy8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71" y="2218759"/>
            <a:ext cx="5172005" cy="443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06077" y="2218759"/>
            <a:ext cx="552746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atin typeface="Monotype Corsiva" panose="03010101010201010101" pitchFamily="66" charset="0"/>
              </a:rPr>
              <a:t>      </a:t>
            </a:r>
            <a:r>
              <a:rPr lang="es-ES" sz="3200" b="1" dirty="0" smtClean="0">
                <a:latin typeface="Monotype Corsiva" panose="03010101010201010101" pitchFamily="66" charset="0"/>
              </a:rPr>
              <a:t>Es </a:t>
            </a:r>
            <a:r>
              <a:rPr lang="es-ES" sz="3200" b="1" dirty="0">
                <a:latin typeface="Monotype Corsiva" panose="03010101010201010101" pitchFamily="66" charset="0"/>
              </a:rPr>
              <a:t>una              </a:t>
            </a:r>
            <a:r>
              <a:rPr lang="es-ES" sz="3200" b="1" dirty="0" smtClean="0">
                <a:latin typeface="Monotype Corsiva" panose="03010101010201010101" pitchFamily="66" charset="0"/>
              </a:rPr>
              <a:t>   hermosa</a:t>
            </a:r>
            <a:endParaRPr lang="es-ES" sz="3200" b="1" dirty="0">
              <a:latin typeface="Monotype Corsiva" panose="03010101010201010101" pitchFamily="66" charset="0"/>
            </a:endParaRPr>
          </a:p>
          <a:p>
            <a:pPr marL="93663" indent="-93663"/>
            <a:r>
              <a:rPr lang="es-ES" sz="3200" b="1" dirty="0" smtClean="0">
                <a:latin typeface="Monotype Corsiva" panose="03010101010201010101" pitchFamily="66" charset="0"/>
              </a:rPr>
              <a:t>   palabra    que      encierra     un </a:t>
            </a:r>
            <a:r>
              <a:rPr lang="es-ES" sz="3200" b="1" dirty="0">
                <a:latin typeface="Monotype Corsiva" panose="03010101010201010101" pitchFamily="66" charset="0"/>
              </a:rPr>
              <a:t>sentimiento </a:t>
            </a:r>
            <a:r>
              <a:rPr lang="es-ES" sz="3200" b="1" dirty="0" smtClean="0">
                <a:latin typeface="Monotype Corsiva" panose="03010101010201010101" pitchFamily="66" charset="0"/>
              </a:rPr>
              <a:t>  lleno   de    misterio                                                         anhelos</a:t>
            </a:r>
            <a:r>
              <a:rPr lang="es-ES" sz="3200" b="1" dirty="0">
                <a:latin typeface="Monotype Corsiva" panose="03010101010201010101" pitchFamily="66" charset="0"/>
              </a:rPr>
              <a:t>, y </a:t>
            </a:r>
            <a:r>
              <a:rPr lang="es-ES" sz="3200" b="1" dirty="0" smtClean="0">
                <a:latin typeface="Monotype Corsiva" panose="03010101010201010101" pitchFamily="66" charset="0"/>
              </a:rPr>
              <a:t>  deseos    inexplicables </a:t>
            </a:r>
          </a:p>
          <a:p>
            <a:pPr marL="93663" indent="-93663"/>
            <a:r>
              <a:rPr lang="es-ES" sz="3200" b="1" dirty="0"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latin typeface="Monotype Corsiva" panose="03010101010201010101" pitchFamily="66" charset="0"/>
              </a:rPr>
              <a:t>   es la verdad es la alegría es la                                                                                   </a:t>
            </a:r>
          </a:p>
          <a:p>
            <a:pPr marL="93663" indent="-93663"/>
            <a:r>
              <a:rPr lang="es-ES" sz="3200" b="1" dirty="0"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latin typeface="Monotype Corsiva" panose="03010101010201010101" pitchFamily="66" charset="0"/>
              </a:rPr>
              <a:t>        que está en el origen </a:t>
            </a:r>
          </a:p>
          <a:p>
            <a:pPr marL="93663" indent="-93663"/>
            <a:r>
              <a:rPr lang="es-ES" sz="3200" b="1" dirty="0"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latin typeface="Monotype Corsiva" panose="03010101010201010101" pitchFamily="66" charset="0"/>
              </a:rPr>
              <a:t>                   de   toda </a:t>
            </a:r>
          </a:p>
          <a:p>
            <a:pPr defTabSz="719138">
              <a:tabLst>
                <a:tab pos="1076325" algn="l"/>
              </a:tabLst>
            </a:pPr>
            <a:r>
              <a:rPr lang="es-ES" sz="3200" b="1" dirty="0"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latin typeface="Monotype Corsiva" panose="03010101010201010101" pitchFamily="66" charset="0"/>
              </a:rPr>
              <a:t>                     </a:t>
            </a:r>
            <a:r>
              <a:rPr lang="es-ES" sz="2800" b="1" dirty="0" smtClean="0">
                <a:latin typeface="Monotype Corsiva" panose="03010101010201010101" pitchFamily="66" charset="0"/>
              </a:rPr>
              <a:t>creación</a:t>
            </a:r>
            <a:endParaRPr lang="es-ES" sz="3200" b="1" dirty="0">
              <a:latin typeface="Monotype Corsiva" panose="03010101010201010101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0" b="9218"/>
          <a:stretch/>
        </p:blipFill>
        <p:spPr>
          <a:xfrm>
            <a:off x="5096434" y="-112542"/>
            <a:ext cx="6992471" cy="70000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0" b="9218"/>
          <a:stretch/>
        </p:blipFill>
        <p:spPr>
          <a:xfrm>
            <a:off x="4706472" y="39858"/>
            <a:ext cx="7853082" cy="6847628"/>
          </a:xfrm>
          <a:prstGeom prst="rect">
            <a:avLst/>
          </a:prstGeom>
        </p:spPr>
      </p:pic>
      <p:pic>
        <p:nvPicPr>
          <p:cNvPr id="1026" name="Picture 2" descr="https://encrypted-tbn1.gstatic.com/images?q=tbn:ANd9GcQ2AUtTeT5uuAZnawqEe-XZBWUoYxqR-Is5W3JHB-SOPlC2iyY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5" y="0"/>
            <a:ext cx="122054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 rot="20100771">
            <a:off x="711277" y="447660"/>
            <a:ext cx="31735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b="1" dirty="0" smtClean="0"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Amor</a:t>
            </a:r>
            <a:endParaRPr lang="es-ES" sz="8000" b="1" dirty="0">
              <a:effectLst>
                <a:glow rad="228600">
                  <a:srgbClr val="FF00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242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9000">
        <p15:prstTrans prst="crush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42" y="891543"/>
            <a:ext cx="3510637" cy="351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471" y="1043489"/>
            <a:ext cx="1466210" cy="157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339" y="968506"/>
            <a:ext cx="1691007" cy="1522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0333964" y="4773910"/>
            <a:ext cx="1023883" cy="1106168"/>
            <a:chOff x="4807786" y="4697173"/>
            <a:chExt cx="1345041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5047834" y="4775201"/>
              <a:ext cx="1040685" cy="364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26562" y="2577269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00Aj051Ou0i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688422" y="2807936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 descr="00Aj051Ou0i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71" y="584884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7" descr="00Aj051Ou0i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861" y="5829300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7" descr="00Aj051Ou0i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27" y="-60194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7" descr="00Aj051Ou0i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988" y="-60194"/>
            <a:ext cx="530447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uadroTexto 15"/>
          <p:cNvSpPr txBox="1"/>
          <p:nvPr/>
        </p:nvSpPr>
        <p:spPr>
          <a:xfrm>
            <a:off x="3628206" y="4426425"/>
            <a:ext cx="4340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Tema: : Colorea Tu Vida con  Emociones Positivas</a:t>
            </a:r>
          </a:p>
          <a:p>
            <a:r>
              <a:rPr lang="es-ES" b="1" dirty="0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Música : </a:t>
            </a:r>
            <a:r>
              <a:rPr lang="es-ES" b="1" dirty="0" err="1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Secrets</a:t>
            </a:r>
            <a:r>
              <a:rPr lang="es-ES" b="1" dirty="0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 of </a:t>
            </a:r>
            <a:r>
              <a:rPr lang="es-ES" b="1" dirty="0" err="1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my</a:t>
            </a:r>
            <a:r>
              <a:rPr lang="es-ES" b="1" dirty="0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es-ES" b="1" dirty="0" err="1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Heart</a:t>
            </a:r>
            <a:endParaRPr lang="es-ES" b="1" dirty="0" smtClean="0">
              <a:solidFill>
                <a:srgbClr val="CC0066"/>
              </a:solidFill>
              <a:effectLst/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Interprete : Ernesto </a:t>
            </a:r>
            <a:r>
              <a:rPr lang="es-ES" b="1" dirty="0" err="1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cortazar</a:t>
            </a:r>
            <a:endParaRPr lang="es-ES" b="1" dirty="0">
              <a:solidFill>
                <a:srgbClr val="CC0066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17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143" y="5268712"/>
            <a:ext cx="2144685" cy="69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Marcador de fecha 3"/>
          <p:cNvSpPr>
            <a:spLocks noGrp="1"/>
          </p:cNvSpPr>
          <p:nvPr>
            <p:ph type="dt" sz="half" idx="10"/>
          </p:nvPr>
        </p:nvSpPr>
        <p:spPr>
          <a:xfrm>
            <a:off x="1000937" y="5591787"/>
            <a:ext cx="2743200" cy="365125"/>
          </a:xfrm>
        </p:spPr>
        <p:txBody>
          <a:bodyPr/>
          <a:lstStyle/>
          <a:p>
            <a:fld id="{0F404D72-B951-4311-A28D-19BEE11FDC4F}" type="datetime8">
              <a:rPr lang="es-ES" sz="1600" b="1" smtClean="0">
                <a:solidFill>
                  <a:srgbClr val="CC0066"/>
                </a:solidFill>
                <a:latin typeface="Monotype Corsiva" panose="03010101010201010101" pitchFamily="66" charset="0"/>
              </a:rPr>
              <a:t>27/09/2015 4:32</a:t>
            </a:fld>
            <a:endParaRPr lang="es-ES" sz="1600" b="1" dirty="0">
              <a:solidFill>
                <a:srgbClr val="CC0066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26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1896</TotalTime>
  <Words>267</Words>
  <Application>Microsoft Office PowerPoint</Application>
  <PresentationFormat>Panorámica</PresentationFormat>
  <Paragraphs>38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Kristen ITC</vt:lpstr>
      <vt:lpstr>Monotype Corsiva</vt:lpstr>
      <vt:lpstr>Office Theme</vt:lpstr>
      <vt:lpstr>Diseño predeterminado</vt:lpstr>
      <vt:lpstr>   Colorea Tu Vida Con Emociones Positivas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90</cp:revision>
  <dcterms:created xsi:type="dcterms:W3CDTF">2015-07-15T01:55:34Z</dcterms:created>
  <dcterms:modified xsi:type="dcterms:W3CDTF">2015-09-27T21:33:20Z</dcterms:modified>
</cp:coreProperties>
</file>