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Lst>
  <p:notesMasterIdLst>
    <p:notesMasterId r:id="rId16"/>
  </p:notesMasterIdLst>
  <p:sldIdLst>
    <p:sldId id="260" r:id="rId3"/>
    <p:sldId id="258" r:id="rId4"/>
    <p:sldId id="267" r:id="rId5"/>
    <p:sldId id="257" r:id="rId6"/>
    <p:sldId id="259" r:id="rId7"/>
    <p:sldId id="261" r:id="rId8"/>
    <p:sldId id="262" r:id="rId9"/>
    <p:sldId id="263" r:id="rId10"/>
    <p:sldId id="264" r:id="rId11"/>
    <p:sldId id="266" r:id="rId12"/>
    <p:sldId id="268" r:id="rId13"/>
    <p:sldId id="269" r:id="rId14"/>
    <p:sldId id="270" r:id="rId1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8xSodh8AeOt7Rvjt7FDJA==" hashData="KOvCh6kBdnxyA9zsYArPvBwYnZqTc9fuHcHxe0t7PUnBHl6hR6M49c9f6FUeqsx+XPNErrBVKdkebHJ3khwbj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FF7C80"/>
    <a:srgbClr val="FF5050"/>
    <a:srgbClr val="33EB25"/>
    <a:srgbClr val="F9C7F7"/>
    <a:srgbClr val="F6B0F3"/>
    <a:srgbClr val="F078EA"/>
    <a:srgbClr val="431BD7"/>
    <a:srgbClr val="E119D7"/>
    <a:srgbClr val="95EF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6738D2-ADB1-4C30-B67B-A7B4CABF7DA6}" type="datetimeFigureOut">
              <a:rPr lang="es-ES" smtClean="0"/>
              <a:t>23/09/2014</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AA2C69-3398-4880-A6C9-ECD1DF9817AD}" type="slidenum">
              <a:rPr lang="es-ES" smtClean="0"/>
              <a:t>‹Nº›</a:t>
            </a:fld>
            <a:endParaRPr lang="es-ES"/>
          </a:p>
        </p:txBody>
      </p:sp>
    </p:spTree>
    <p:extLst>
      <p:ext uri="{BB962C8B-B14F-4D97-AF65-F5344CB8AC3E}">
        <p14:creationId xmlns:p14="http://schemas.microsoft.com/office/powerpoint/2010/main" val="1973112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fld id="{21AA2C69-3398-4880-A6C9-ECD1DF9817AD}" type="slidenum">
              <a:rPr lang="es-ES" smtClean="0"/>
              <a:t>12</a:t>
            </a:fld>
            <a:endParaRPr lang="es-ES"/>
          </a:p>
        </p:txBody>
      </p:sp>
    </p:spTree>
    <p:extLst>
      <p:ext uri="{BB962C8B-B14F-4D97-AF65-F5344CB8AC3E}">
        <p14:creationId xmlns:p14="http://schemas.microsoft.com/office/powerpoint/2010/main" val="2496241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3B503-7548-4AE1-8CC4-FF4EDB8CB73A}" type="datetimeFigureOut">
              <a:rPr lang="es-ES" smtClean="0"/>
              <a:t>23/09/2014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3762671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3B503-7548-4AE1-8CC4-FF4EDB8CB73A}" type="datetimeFigureOut">
              <a:rPr lang="es-ES" smtClean="0"/>
              <a:t>23/09/2014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1865584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903B503-7548-4AE1-8CC4-FF4EDB8CB73A}" type="datetimeFigureOut">
              <a:rPr lang="es-ES" smtClean="0"/>
              <a:t>23/09/2014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2883017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903B503-7548-4AE1-8CC4-FF4EDB8CB73A}" type="datetimeFigureOut">
              <a:rPr lang="es-ES" smtClean="0"/>
              <a:t>23/09/2014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3683197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903B503-7548-4AE1-8CC4-FF4EDB8CB73A}" type="datetimeFigureOut">
              <a:rPr lang="es-ES" smtClean="0"/>
              <a:t>23/09/2014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1002867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903B503-7548-4AE1-8CC4-FF4EDB8CB73A}" type="datetimeFigureOut">
              <a:rPr lang="es-ES" smtClean="0"/>
              <a:t>23/09/2014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3512803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03B503-7548-4AE1-8CC4-FF4EDB8CB73A}" type="datetimeFigureOut">
              <a:rPr lang="es-ES" smtClean="0"/>
              <a:t>23/09/2014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1113291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903B503-7548-4AE1-8CC4-FF4EDB8CB73A}" type="datetimeFigureOut">
              <a:rPr lang="es-ES" smtClean="0"/>
              <a:t>23/09/2014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3757512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903B503-7548-4AE1-8CC4-FF4EDB8CB73A}" type="datetimeFigureOut">
              <a:rPr lang="es-ES" smtClean="0"/>
              <a:t>23/09/2014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3995939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3B503-7548-4AE1-8CC4-FF4EDB8CB73A}" type="datetimeFigureOut">
              <a:rPr lang="es-ES" smtClean="0"/>
              <a:t>23/09/2014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3355386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903B503-7548-4AE1-8CC4-FF4EDB8CB73A}" type="datetimeFigureOut">
              <a:rPr lang="es-ES" smtClean="0"/>
              <a:t>23/09/2014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5248EE2-70E8-41EC-B868-AC1B211D8DA7}" type="slidenum">
              <a:rPr lang="es-ES" smtClean="0"/>
              <a:t>‹Nº›</a:t>
            </a:fld>
            <a:endParaRPr lang="es-ES"/>
          </a:p>
        </p:txBody>
      </p:sp>
    </p:spTree>
    <p:extLst>
      <p:ext uri="{BB962C8B-B14F-4D97-AF65-F5344CB8AC3E}">
        <p14:creationId xmlns:p14="http://schemas.microsoft.com/office/powerpoint/2010/main" val="2696041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5A2DE775-9A45-4B2C-8813-EE99F7A7606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717868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3-7548-4AE1-8CC4-FF4EDB8CB73A}" type="datetimeFigureOut">
              <a:rPr lang="es-ES" smtClean="0"/>
              <a:t>23/09/2014</a:t>
            </a:fld>
            <a:endParaRPr lang="es-E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248EE2-70E8-41EC-B868-AC1B211D8DA7}" type="slidenum">
              <a:rPr lang="es-ES" smtClean="0"/>
              <a:t>‹Nº›</a:t>
            </a:fld>
            <a:endParaRPr lang="es-ES"/>
          </a:p>
        </p:txBody>
      </p:sp>
    </p:spTree>
    <p:extLst>
      <p:ext uri="{BB962C8B-B14F-4D97-AF65-F5344CB8AC3E}">
        <p14:creationId xmlns:p14="http://schemas.microsoft.com/office/powerpoint/2010/main" val="203851106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AE0050D-FD8B-408B-85D1-0E7FB587F98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3739453169"/>
      </p:ext>
    </p:extLst>
  </p:cSld>
  <p:clrMap bg1="lt1" tx1="dk1" bg2="lt2" tx2="dk2" accent1="accent1" accent2="accent2" accent3="accent3" accent4="accent4" accent5="accent5" accent6="accent6" hlink="hlink" folHlink="folHlink"/>
  <p:sldLayoutIdLst>
    <p:sldLayoutId id="2147483675"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dl3.glitter-graphics.net/pub/1206/1206843zbj7j78ajz.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557304" y="5401253"/>
            <a:ext cx="8539517" cy="2031325"/>
          </a:xfrm>
          <a:prstGeom prst="rect">
            <a:avLst/>
          </a:prstGeom>
          <a:noFill/>
        </p:spPr>
        <p:txBody>
          <a:bodyPr wrap="none" lIns="91440" tIns="45720" rIns="91440" bIns="45720">
            <a:spAutoFit/>
          </a:bodyPr>
          <a:lstStyle/>
          <a:p>
            <a:pPr algn="ctr"/>
            <a:r>
              <a:rPr lang="es-ES" sz="7200" b="1" dirty="0" smtClean="0">
                <a:ln w="12700" cmpd="sng">
                  <a:solidFill>
                    <a:schemeClr val="accent4"/>
                  </a:solidFill>
                  <a:prstDash val="solid"/>
                </a:ln>
                <a:effectLst>
                  <a:glow rad="228600">
                    <a:schemeClr val="accent5">
                      <a:satMod val="175000"/>
                      <a:alpha val="40000"/>
                    </a:schemeClr>
                  </a:glow>
                </a:effectLst>
                <a:latin typeface="Monotype Corsiva" panose="03010101010201010101" pitchFamily="66" charset="0"/>
              </a:rPr>
              <a:t>Claves</a:t>
            </a:r>
            <a:r>
              <a:rPr lang="es-ES" sz="7200" b="1" cap="none" spc="0" dirty="0" smtClean="0">
                <a:ln w="12700" cmpd="sng">
                  <a:solidFill>
                    <a:schemeClr val="accent4"/>
                  </a:solidFill>
                  <a:prstDash val="solid"/>
                </a:ln>
                <a:effectLst>
                  <a:glow rad="228600">
                    <a:schemeClr val="accent5">
                      <a:satMod val="175000"/>
                      <a:alpha val="40000"/>
                    </a:schemeClr>
                  </a:glow>
                </a:effectLst>
                <a:latin typeface="Monotype Corsiva" panose="03010101010201010101" pitchFamily="66" charset="0"/>
              </a:rPr>
              <a:t>  De  La  Sabiduría</a:t>
            </a:r>
          </a:p>
          <a:p>
            <a:pPr algn="ctr"/>
            <a:endParaRPr lang="es-E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1960317296"/>
      </p:ext>
    </p:extLst>
  </p:cSld>
  <p:clrMapOvr>
    <a:masterClrMapping/>
  </p:clrMapOvr>
  <mc:AlternateContent xmlns:mc="http://schemas.openxmlformats.org/markup-compatibility/2006" xmlns:p14="http://schemas.microsoft.com/office/powerpoint/2010/main">
    <mc:Choice Requires="p14">
      <p:transition spd="slow" p14:dur="4000" advTm="4000">
        <p14:vortex dir="r"/>
        <p:sndAc>
          <p:stSnd>
            <p:snd r:embed="rId2" name="Richard Clayderman   I Just Can't Stop Loving You.wav"/>
          </p:stSnd>
        </p:sndAc>
      </p:transition>
    </mc:Choice>
    <mc:Fallback xmlns="">
      <p:transition spd="slow" advTm="4000">
        <p:fade/>
        <p:sndAc>
          <p:stSnd>
            <p:snd r:embed="rId4" name="Richard Clayderman   I Just Can't Stop Loving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forosdelavirgen.org/wp-content/uploads/2013/03/carisma-de-sabidur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forosdelavirgen.org/wp-content/uploads/2013/03/carisma-de-sabidur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010834"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550654" y="366943"/>
            <a:ext cx="1338828" cy="646331"/>
          </a:xfrm>
          <a:prstGeom prst="rect">
            <a:avLst/>
          </a:prstGeom>
        </p:spPr>
        <p:txBody>
          <a:bodyPr wrap="none">
            <a:spAutoFit/>
          </a:bodyPr>
          <a:lstStyle/>
          <a:p>
            <a:r>
              <a:rPr lang="es-ES" sz="3600" b="1" dirty="0">
                <a:effectLst>
                  <a:glow rad="101600">
                    <a:srgbClr val="C00000">
                      <a:alpha val="60000"/>
                    </a:srgbClr>
                  </a:glow>
                </a:effectLst>
                <a:latin typeface="Monotype Corsiva" panose="03010101010201010101" pitchFamily="66" charset="0"/>
              </a:rPr>
              <a:t>Locura</a:t>
            </a:r>
          </a:p>
        </p:txBody>
      </p:sp>
      <p:pic>
        <p:nvPicPr>
          <p:cNvPr id="6" name="Picture 2" descr="http://forosdelavirgen.org/wp-content/uploads/2013/03/carisma-de-sabidur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038285" y="0"/>
            <a:ext cx="615371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77905" y="1096857"/>
            <a:ext cx="2930770" cy="5693866"/>
          </a:xfrm>
          <a:prstGeom prst="rect">
            <a:avLst/>
          </a:prstGeom>
        </p:spPr>
        <p:txBody>
          <a:bodyPr wrap="square">
            <a:spAutoFit/>
          </a:bodyPr>
          <a:lstStyle/>
          <a:p>
            <a:r>
              <a:rPr lang="es-ES" sz="2800" b="1" dirty="0" smtClean="0">
                <a:effectLst>
                  <a:glow rad="101600">
                    <a:srgbClr val="C00000">
                      <a:alpha val="60000"/>
                    </a:srgbClr>
                  </a:glow>
                </a:effectLst>
                <a:latin typeface="Monotype Corsiva" panose="03010101010201010101" pitchFamily="66" charset="0"/>
              </a:rPr>
              <a:t>Todo </a:t>
            </a:r>
            <a:r>
              <a:rPr lang="es-ES" sz="2800" b="1" dirty="0">
                <a:effectLst>
                  <a:glow rad="101600">
                    <a:srgbClr val="C00000">
                      <a:alpha val="60000"/>
                    </a:srgbClr>
                  </a:glow>
                </a:effectLst>
                <a:latin typeface="Monotype Corsiva" panose="03010101010201010101" pitchFamily="66" charset="0"/>
              </a:rPr>
              <a:t>sabio conoce la naturaleza humana, los impulsos que hacen ser irracionales a seres teóricamente racionales. La lucha entre la razón y la pasión existe desde el principio de los tiempos. El sabio detectará la locura cuando decida asomar la cabecita</a:t>
            </a:r>
            <a:r>
              <a:rPr lang="es-ES" sz="2800" b="1" dirty="0">
                <a:effectLst>
                  <a:glow rad="228600">
                    <a:schemeClr val="accent2">
                      <a:satMod val="175000"/>
                      <a:alpha val="40000"/>
                    </a:schemeClr>
                  </a:glow>
                </a:effectLst>
                <a:latin typeface="Monotype Corsiva" panose="03010101010201010101" pitchFamily="66" charset="0"/>
              </a:rPr>
              <a:t>.</a:t>
            </a:r>
            <a:endParaRPr lang="es-ES" sz="2800" b="1" i="0" dirty="0">
              <a:effectLst>
                <a:glow rad="228600">
                  <a:schemeClr val="accent2">
                    <a:satMod val="175000"/>
                    <a:alpha val="40000"/>
                  </a:schemeClr>
                </a:glow>
              </a:effectLst>
              <a:latin typeface="Monotype Corsiva" panose="03010101010201010101" pitchFamily="66" charset="0"/>
            </a:endParaRPr>
          </a:p>
        </p:txBody>
      </p:sp>
    </p:spTree>
    <p:extLst>
      <p:ext uri="{BB962C8B-B14F-4D97-AF65-F5344CB8AC3E}">
        <p14:creationId xmlns:p14="http://schemas.microsoft.com/office/powerpoint/2010/main" val="1842718378"/>
      </p:ext>
    </p:extLst>
  </p:cSld>
  <p:clrMapOvr>
    <a:masterClrMapping/>
  </p:clrMapOvr>
  <mc:AlternateContent xmlns:mc="http://schemas.openxmlformats.org/markup-compatibility/2006" xmlns:p14="http://schemas.microsoft.com/office/powerpoint/2010/main">
    <mc:Choice Requires="p14">
      <p:transition spd="slow" p14:dur="4000" advTm="19000">
        <p14:vortex dir="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2000"/>
                                        <p:tgtEl>
                                          <p:spTgt spid="8"/>
                                        </p:tgtEl>
                                        <p:attrNameLst>
                                          <p:attrName>ppt_x</p:attrName>
                                        </p:attrNameLst>
                                      </p:cBhvr>
                                      <p:tavLst>
                                        <p:tav tm="0">
                                          <p:val>
                                            <p:strVal val="ppt_x"/>
                                          </p:val>
                                        </p:tav>
                                        <p:tav tm="100000">
                                          <p:val>
                                            <p:strVal val="ppt_x-ppt_w/2"/>
                                          </p:val>
                                        </p:tav>
                                      </p:tavLst>
                                    </p:anim>
                                    <p:anim calcmode="lin" valueType="num">
                                      <p:cBhvr>
                                        <p:cTn id="7" dur="2000"/>
                                        <p:tgtEl>
                                          <p:spTgt spid="8"/>
                                        </p:tgtEl>
                                        <p:attrNameLst>
                                          <p:attrName>ppt_y</p:attrName>
                                        </p:attrNameLst>
                                      </p:cBhvr>
                                      <p:tavLst>
                                        <p:tav tm="0">
                                          <p:val>
                                            <p:strVal val="ppt_y"/>
                                          </p:val>
                                        </p:tav>
                                        <p:tav tm="100000">
                                          <p:val>
                                            <p:strVal val="ppt_y"/>
                                          </p:val>
                                        </p:tav>
                                      </p:tavLst>
                                    </p:anim>
                                    <p:anim calcmode="lin" valueType="num">
                                      <p:cBhvr>
                                        <p:cTn id="8" dur="2000"/>
                                        <p:tgtEl>
                                          <p:spTgt spid="8"/>
                                        </p:tgtEl>
                                        <p:attrNameLst>
                                          <p:attrName>ppt_w</p:attrName>
                                        </p:attrNameLst>
                                      </p:cBhvr>
                                      <p:tavLst>
                                        <p:tav tm="0">
                                          <p:val>
                                            <p:strVal val="ppt_w"/>
                                          </p:val>
                                        </p:tav>
                                        <p:tav tm="100000">
                                          <p:val>
                                            <p:fltVal val="0"/>
                                          </p:val>
                                        </p:tav>
                                      </p:tavLst>
                                    </p:anim>
                                    <p:anim calcmode="lin" valueType="num">
                                      <p:cBhvr>
                                        <p:cTn id="9" dur="2000"/>
                                        <p:tgtEl>
                                          <p:spTgt spid="8"/>
                                        </p:tgtEl>
                                        <p:attrNameLst>
                                          <p:attrName>ppt_h</p:attrName>
                                        </p:attrNameLst>
                                      </p:cBhvr>
                                      <p:tavLst>
                                        <p:tav tm="0">
                                          <p:val>
                                            <p:strVal val="ppt_h"/>
                                          </p:val>
                                        </p:tav>
                                        <p:tav tm="100000">
                                          <p:val>
                                            <p:strVal val="ppt_h"/>
                                          </p:val>
                                        </p:tav>
                                      </p:tavLst>
                                    </p:anim>
                                    <p:set>
                                      <p:cBhvr>
                                        <p:cTn id="10" dur="1" fill="hold">
                                          <p:stCondLst>
                                            <p:cond delay="1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2000"/>
                                        <p:tgtEl>
                                          <p:spTgt spid="6"/>
                                        </p:tgtEl>
                                        <p:attrNameLst>
                                          <p:attrName>ppt_x</p:attrName>
                                        </p:attrNameLst>
                                      </p:cBhvr>
                                      <p:tavLst>
                                        <p:tav tm="0">
                                          <p:val>
                                            <p:strVal val="ppt_x"/>
                                          </p:val>
                                        </p:tav>
                                        <p:tav tm="100000">
                                          <p:val>
                                            <p:strVal val="ppt_x+ppt_w/2"/>
                                          </p:val>
                                        </p:tav>
                                      </p:tavLst>
                                    </p:anim>
                                    <p:anim calcmode="lin" valueType="num">
                                      <p:cBhvr>
                                        <p:cTn id="13" dur="2000"/>
                                        <p:tgtEl>
                                          <p:spTgt spid="6"/>
                                        </p:tgtEl>
                                        <p:attrNameLst>
                                          <p:attrName>ppt_y</p:attrName>
                                        </p:attrNameLst>
                                      </p:cBhvr>
                                      <p:tavLst>
                                        <p:tav tm="0">
                                          <p:val>
                                            <p:strVal val="ppt_y"/>
                                          </p:val>
                                        </p:tav>
                                        <p:tav tm="100000">
                                          <p:val>
                                            <p:strVal val="ppt_y"/>
                                          </p:val>
                                        </p:tav>
                                      </p:tavLst>
                                    </p:anim>
                                    <p:anim calcmode="lin" valueType="num">
                                      <p:cBhvr>
                                        <p:cTn id="14" dur="2000"/>
                                        <p:tgtEl>
                                          <p:spTgt spid="6"/>
                                        </p:tgtEl>
                                        <p:attrNameLst>
                                          <p:attrName>ppt_w</p:attrName>
                                        </p:attrNameLst>
                                      </p:cBhvr>
                                      <p:tavLst>
                                        <p:tav tm="0">
                                          <p:val>
                                            <p:strVal val="ppt_w"/>
                                          </p:val>
                                        </p:tav>
                                        <p:tav tm="100000">
                                          <p:val>
                                            <p:fltVal val="0"/>
                                          </p:val>
                                        </p:tav>
                                      </p:tavLst>
                                    </p:anim>
                                    <p:anim calcmode="lin" valueType="num">
                                      <p:cBhvr>
                                        <p:cTn id="15" dur="2000"/>
                                        <p:tgtEl>
                                          <p:spTgt spid="6"/>
                                        </p:tgtEl>
                                        <p:attrNameLst>
                                          <p:attrName>ppt_h</p:attrName>
                                        </p:attrNameLst>
                                      </p:cBhvr>
                                      <p:tavLst>
                                        <p:tav tm="0">
                                          <p:val>
                                            <p:strVal val="ppt_h"/>
                                          </p:val>
                                        </p:tav>
                                        <p:tav tm="100000">
                                          <p:val>
                                            <p:strVal val="ppt_h"/>
                                          </p:val>
                                        </p:tav>
                                      </p:tavLst>
                                    </p:anim>
                                    <p:set>
                                      <p:cBhvr>
                                        <p:cTn id="16"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zonasur.casadeoracionciudaddemexico.info/wp-content/uploads/2013/08/sabiduri%CC%81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243"/>
            <a:ext cx="12192000" cy="651612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zonasur.casadeoracionciudaddemexico.info/wp-content/uploads/2013/08/sabiduri%CC%81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939117" cy="6885811"/>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490032" y="161068"/>
            <a:ext cx="1653017"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ES" sz="3600" b="1" cap="none" spc="0" dirty="0" smtClean="0">
                <a:ln/>
                <a:solidFill>
                  <a:srgbClr val="FF99CC"/>
                </a:solidFill>
                <a:effectLst>
                  <a:glow rad="101600">
                    <a:schemeClr val="accent5">
                      <a:lumMod val="50000"/>
                      <a:alpha val="60000"/>
                    </a:schemeClr>
                  </a:glow>
                </a:effectLst>
                <a:latin typeface="Monotype Corsiva" panose="03010101010201010101" pitchFamily="66" charset="0"/>
              </a:rPr>
              <a:t>Realismo</a:t>
            </a:r>
            <a:endParaRPr lang="es-ES" sz="3600" b="1" cap="none" spc="0" dirty="0">
              <a:ln/>
              <a:solidFill>
                <a:srgbClr val="FF99CC"/>
              </a:solidFill>
              <a:effectLst>
                <a:glow rad="101600">
                  <a:schemeClr val="accent5">
                    <a:lumMod val="50000"/>
                    <a:alpha val="60000"/>
                  </a:schemeClr>
                </a:glow>
              </a:effectLst>
              <a:latin typeface="Monotype Corsiva" panose="03010101010201010101" pitchFamily="66" charset="0"/>
            </a:endParaRPr>
          </a:p>
        </p:txBody>
      </p:sp>
      <p:pic>
        <p:nvPicPr>
          <p:cNvPr id="6" name="Picture 2" descr="http://zonasur.casadeoracionciudaddemexico.info/wp-content/uploads/2013/08/sabiduri%CC%81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5939115" y="-13744"/>
            <a:ext cx="6252883" cy="6913300"/>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188258" y="699823"/>
            <a:ext cx="12003740" cy="1569660"/>
          </a:xfrm>
          <a:prstGeom prst="rect">
            <a:avLst/>
          </a:prstGeom>
        </p:spPr>
        <p:txBody>
          <a:bodyPr wrap="square">
            <a:spAutoFit/>
          </a:bodyPr>
          <a:lstStyle/>
          <a:p>
            <a:r>
              <a:rPr lang="es-ES" sz="3200" b="1" dirty="0" smtClean="0">
                <a:solidFill>
                  <a:srgbClr val="FF99CC"/>
                </a:solidFill>
                <a:effectLst>
                  <a:glow rad="101600">
                    <a:schemeClr val="accent5">
                      <a:lumMod val="50000"/>
                      <a:alpha val="60000"/>
                    </a:schemeClr>
                  </a:glow>
                </a:effectLst>
                <a:latin typeface="Monotype Corsiva" panose="03010101010201010101" pitchFamily="66" charset="0"/>
              </a:rPr>
              <a:t>Una </a:t>
            </a:r>
            <a:r>
              <a:rPr lang="es-ES" sz="3200" b="1" dirty="0">
                <a:solidFill>
                  <a:srgbClr val="FF99CC"/>
                </a:solidFill>
                <a:effectLst>
                  <a:glow rad="101600">
                    <a:schemeClr val="accent5">
                      <a:lumMod val="50000"/>
                      <a:alpha val="60000"/>
                    </a:schemeClr>
                  </a:glow>
                </a:effectLst>
                <a:latin typeface="Monotype Corsiva" panose="03010101010201010101" pitchFamily="66" charset="0"/>
              </a:rPr>
              <a:t>persona sabia no es pesimista, pero es consciente de la complejidad de los problemas y situaciones a los que se enfrenta. Es prudente y sabe afrontar lo que se le presenta sin perder la calma</a:t>
            </a:r>
            <a:r>
              <a:rPr lang="es-ES" sz="3200" dirty="0">
                <a:solidFill>
                  <a:srgbClr val="FF99CC"/>
                </a:solidFill>
                <a:effectLst>
                  <a:glow rad="101600">
                    <a:schemeClr val="accent5">
                      <a:lumMod val="50000"/>
                      <a:alpha val="60000"/>
                    </a:schemeClr>
                  </a:glow>
                </a:effectLst>
                <a:latin typeface="Monotype Corsiva" panose="03010101010201010101" pitchFamily="66" charset="0"/>
              </a:rPr>
              <a:t>.</a:t>
            </a:r>
            <a:endParaRPr lang="es-ES" sz="3200" b="0" i="0" dirty="0">
              <a:solidFill>
                <a:srgbClr val="FF99CC"/>
              </a:solidFill>
              <a:effectLst>
                <a:glow rad="101600">
                  <a:schemeClr val="accent5">
                    <a:lumMod val="50000"/>
                    <a:alpha val="60000"/>
                  </a:schemeClr>
                </a:glow>
              </a:effectLst>
              <a:latin typeface="Monotype Corsiva" panose="03010101010201010101" pitchFamily="66" charset="0"/>
            </a:endParaRPr>
          </a:p>
        </p:txBody>
      </p:sp>
    </p:spTree>
    <p:extLst>
      <p:ext uri="{BB962C8B-B14F-4D97-AF65-F5344CB8AC3E}">
        <p14:creationId xmlns:p14="http://schemas.microsoft.com/office/powerpoint/2010/main" val="2647173901"/>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xit" presetSubtype="0" accel="100000" fill="hold" nodeType="click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style.rotation</p:attrName>
                                        </p:attrNameLst>
                                      </p:cBhvr>
                                      <p:tavLst>
                                        <p:tav tm="0">
                                          <p:val>
                                            <p:fltVal val="0"/>
                                          </p:val>
                                        </p:tav>
                                        <p:tav tm="100000">
                                          <p:val>
                                            <p:fltVal val="360"/>
                                          </p:val>
                                        </p:tav>
                                      </p:tavLst>
                                    </p:anim>
                                    <p:animEffect transition="out" filter="fad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9" presetClass="exit" presetSubtype="0" accel="100000" fill="hold" nodeType="withEffect">
                                  <p:stCondLst>
                                    <p:cond delay="0"/>
                                  </p:stCondLst>
                                  <p:childTnLst>
                                    <p:anim calcmode="lin" valueType="num">
                                      <p:cBhvr>
                                        <p:cTn id="12" dur="3000"/>
                                        <p:tgtEl>
                                          <p:spTgt spid="4"/>
                                        </p:tgtEl>
                                        <p:attrNameLst>
                                          <p:attrName>ppt_w</p:attrName>
                                        </p:attrNameLst>
                                      </p:cBhvr>
                                      <p:tavLst>
                                        <p:tav tm="0">
                                          <p:val>
                                            <p:strVal val="ppt_w"/>
                                          </p:val>
                                        </p:tav>
                                        <p:tav tm="100000">
                                          <p:val>
                                            <p:fltVal val="0"/>
                                          </p:val>
                                        </p:tav>
                                      </p:tavLst>
                                    </p:anim>
                                    <p:anim calcmode="lin" valueType="num">
                                      <p:cBhvr>
                                        <p:cTn id="13" dur="3000"/>
                                        <p:tgtEl>
                                          <p:spTgt spid="4"/>
                                        </p:tgtEl>
                                        <p:attrNameLst>
                                          <p:attrName>ppt_h</p:attrName>
                                        </p:attrNameLst>
                                      </p:cBhvr>
                                      <p:tavLst>
                                        <p:tav tm="0">
                                          <p:val>
                                            <p:strVal val="ppt_h"/>
                                          </p:val>
                                        </p:tav>
                                        <p:tav tm="100000">
                                          <p:val>
                                            <p:fltVal val="0"/>
                                          </p:val>
                                        </p:tav>
                                      </p:tavLst>
                                    </p:anim>
                                    <p:anim calcmode="lin" valueType="num">
                                      <p:cBhvr>
                                        <p:cTn id="14" dur="3000"/>
                                        <p:tgtEl>
                                          <p:spTgt spid="4"/>
                                        </p:tgtEl>
                                        <p:attrNameLst>
                                          <p:attrName>style.rotation</p:attrName>
                                        </p:attrNameLst>
                                      </p:cBhvr>
                                      <p:tavLst>
                                        <p:tav tm="0">
                                          <p:val>
                                            <p:fltVal val="0"/>
                                          </p:val>
                                        </p:tav>
                                        <p:tav tm="100000">
                                          <p:val>
                                            <p:fltVal val="360"/>
                                          </p:val>
                                        </p:tav>
                                      </p:tavLst>
                                    </p:anim>
                                    <p:animEffect transition="out" filter="fade">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media-cache-ak0.pinimg.com/736x/56/e5/a3/56e5a3bbc06bcebacf853143df6005e2.jpg"/>
          <p:cNvPicPr>
            <a:picLocks noChangeAspect="1" noChangeArrowheads="1"/>
          </p:cNvPicPr>
          <p:nvPr/>
        </p:nvPicPr>
        <p:blipFill rotWithShape="1">
          <a:blip r:embed="rId2">
            <a:extLst>
              <a:ext uri="{28A0092B-C50C-407E-A947-70E740481C1C}">
                <a14:useLocalDpi xmlns:a14="http://schemas.microsoft.com/office/drawing/2010/main" val="0"/>
              </a:ext>
            </a:extLst>
          </a:blip>
          <a:srcRect l="1343" t="35690" r="2705" b="19841"/>
          <a:stretch/>
        </p:blipFill>
        <p:spPr bwMode="auto">
          <a:xfrm>
            <a:off x="-9058" y="4276"/>
            <a:ext cx="1220105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media-cache-ak0.pinimg.com/736x/56/e5/a3/56e5a3bbc06bcebacf853143df6005e2.jpg"/>
          <p:cNvPicPr>
            <a:picLocks noChangeAspect="1" noChangeArrowheads="1"/>
          </p:cNvPicPr>
          <p:nvPr/>
        </p:nvPicPr>
        <p:blipFill rotWithShape="1">
          <a:blip r:embed="rId2">
            <a:extLst>
              <a:ext uri="{28A0092B-C50C-407E-A947-70E740481C1C}">
                <a14:useLocalDpi xmlns:a14="http://schemas.microsoft.com/office/drawing/2010/main" val="0"/>
              </a:ext>
            </a:extLst>
          </a:blip>
          <a:srcRect l="1343" t="35690" r="2705" b="19841"/>
          <a:stretch/>
        </p:blipFill>
        <p:spPr bwMode="auto">
          <a:xfrm>
            <a:off x="6091471" y="-4276"/>
            <a:ext cx="6046696" cy="685799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media-cache-ak0.pinimg.com/736x/56/e5/a3/56e5a3bbc06bcebacf853143df6005e2.jpg"/>
          <p:cNvPicPr>
            <a:picLocks noChangeAspect="1" noChangeArrowheads="1"/>
          </p:cNvPicPr>
          <p:nvPr/>
        </p:nvPicPr>
        <p:blipFill rotWithShape="1">
          <a:blip r:embed="rId2">
            <a:extLst>
              <a:ext uri="{28A0092B-C50C-407E-A947-70E740481C1C}">
                <a14:useLocalDpi xmlns:a14="http://schemas.microsoft.com/office/drawing/2010/main" val="0"/>
              </a:ext>
            </a:extLst>
          </a:blip>
          <a:srcRect l="1343" t="35690" r="2705" b="19841"/>
          <a:stretch/>
        </p:blipFill>
        <p:spPr bwMode="auto">
          <a:xfrm flipH="1">
            <a:off x="-9058" y="0"/>
            <a:ext cx="6145308" cy="6853723"/>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506073" y="4606954"/>
            <a:ext cx="7538879" cy="2246769"/>
          </a:xfrm>
          <a:prstGeom prst="rect">
            <a:avLst/>
          </a:prstGeom>
        </p:spPr>
        <p:txBody>
          <a:bodyPr wrap="square">
            <a:spAutoFit/>
          </a:bodyPr>
          <a:lstStyle/>
          <a:p>
            <a:pPr algn="ctr"/>
            <a:r>
              <a:rPr lang="es-ES" sz="2800" b="1" dirty="0" smtClean="0">
                <a:effectLst>
                  <a:glow rad="228600">
                    <a:schemeClr val="tx2">
                      <a:lumMod val="10000"/>
                      <a:alpha val="40000"/>
                    </a:schemeClr>
                  </a:glow>
                </a:effectLst>
                <a:latin typeface="Monotype Corsiva" panose="03010101010201010101" pitchFamily="66" charset="0"/>
              </a:rPr>
              <a:t>Precisamente </a:t>
            </a:r>
            <a:r>
              <a:rPr lang="es-ES" sz="2800" b="1" dirty="0">
                <a:effectLst>
                  <a:glow rad="228600">
                    <a:schemeClr val="tx2">
                      <a:lumMod val="10000"/>
                      <a:alpha val="40000"/>
                    </a:schemeClr>
                  </a:glow>
                </a:effectLst>
                <a:latin typeface="Monotype Corsiva" panose="03010101010201010101" pitchFamily="66" charset="0"/>
              </a:rPr>
              <a:t>porque saben lo difíciles que pueden llegar a ponerse las cosas, los sabios saben disfrutar de esos pequeños momentos de la vida cotidiana que aportan dosis de felicidad, como las reuniones con amigos o una hermosa puesta de sol.</a:t>
            </a:r>
            <a:endParaRPr lang="es-ES" sz="2800" b="1" i="0" dirty="0">
              <a:effectLst>
                <a:glow rad="228600">
                  <a:schemeClr val="tx2">
                    <a:lumMod val="10000"/>
                    <a:alpha val="40000"/>
                  </a:schemeClr>
                </a:glow>
              </a:effectLst>
              <a:latin typeface="Monotype Corsiva" panose="03010101010201010101" pitchFamily="66" charset="0"/>
            </a:endParaRPr>
          </a:p>
        </p:txBody>
      </p:sp>
      <p:sp>
        <p:nvSpPr>
          <p:cNvPr id="4" name="Rectángulo 3"/>
          <p:cNvSpPr/>
          <p:nvPr/>
        </p:nvSpPr>
        <p:spPr>
          <a:xfrm>
            <a:off x="385234" y="126965"/>
            <a:ext cx="1625766" cy="646331"/>
          </a:xfrm>
          <a:prstGeom prst="rect">
            <a:avLst/>
          </a:prstGeom>
        </p:spPr>
        <p:txBody>
          <a:bodyPr wrap="none">
            <a:spAutoFit/>
          </a:bodyPr>
          <a:lstStyle/>
          <a:p>
            <a:r>
              <a:rPr lang="es-ES" sz="3600" b="1" dirty="0">
                <a:effectLst>
                  <a:glow rad="101600">
                    <a:schemeClr val="bg1">
                      <a:lumMod val="65000"/>
                      <a:lumOff val="35000"/>
                      <a:alpha val="60000"/>
                    </a:schemeClr>
                  </a:glow>
                </a:effectLst>
                <a:latin typeface="Monotype Corsiva" panose="03010101010201010101" pitchFamily="66" charset="0"/>
              </a:rPr>
              <a:t>Gratitud</a:t>
            </a:r>
          </a:p>
        </p:txBody>
      </p:sp>
    </p:spTree>
    <p:extLst>
      <p:ext uri="{BB962C8B-B14F-4D97-AF65-F5344CB8AC3E}">
        <p14:creationId xmlns:p14="http://schemas.microsoft.com/office/powerpoint/2010/main" val="2603414704"/>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8" fill="hold" nodeType="clickEffect">
                                  <p:stCondLst>
                                    <p:cond delay="0"/>
                                  </p:stCondLst>
                                  <p:childTnLst>
                                    <p:anim calcmode="lin" valueType="num">
                                      <p:cBhvr additive="base">
                                        <p:cTn id="6" dur="500"/>
                                        <p:tgtEl>
                                          <p:spTgt spid="9"/>
                                        </p:tgtEl>
                                        <p:attrNameLst>
                                          <p:attrName>ppt_x</p:attrName>
                                        </p:attrNameLst>
                                      </p:cBhvr>
                                      <p:tavLst>
                                        <p:tav tm="0">
                                          <p:val>
                                            <p:strVal val="#ppt_x"/>
                                          </p:val>
                                        </p:tav>
                                        <p:tav tm="100000">
                                          <p:val>
                                            <p:strVal val="#ppt_x-#ppt_w*1.125000"/>
                                          </p:val>
                                        </p:tav>
                                      </p:tavLst>
                                    </p:anim>
                                    <p:animEffect transition="out" filter="wipe(left)">
                                      <p:cBhvr>
                                        <p:cTn id="7" dur="500"/>
                                        <p:tgtEl>
                                          <p:spTgt spid="9"/>
                                        </p:tgtEl>
                                      </p:cBhvr>
                                    </p:animEffect>
                                    <p:set>
                                      <p:cBhvr>
                                        <p:cTn id="8" dur="1" fill="hold">
                                          <p:stCondLst>
                                            <p:cond delay="499"/>
                                          </p:stCondLst>
                                        </p:cTn>
                                        <p:tgtEl>
                                          <p:spTgt spid="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xit" presetSubtype="2" fill="hold" nodeType="clickEffect">
                                  <p:stCondLst>
                                    <p:cond delay="0"/>
                                  </p:stCondLst>
                                  <p:childTnLst>
                                    <p:anim calcmode="lin" valueType="num">
                                      <p:cBhvr additive="base">
                                        <p:cTn id="12" dur="1000"/>
                                        <p:tgtEl>
                                          <p:spTgt spid="6"/>
                                        </p:tgtEl>
                                        <p:attrNameLst>
                                          <p:attrName>ppt_x</p:attrName>
                                        </p:attrNameLst>
                                      </p:cBhvr>
                                      <p:tavLst>
                                        <p:tav tm="0">
                                          <p:val>
                                            <p:strVal val="#ppt_x"/>
                                          </p:val>
                                        </p:tav>
                                        <p:tav tm="100000">
                                          <p:val>
                                            <p:strVal val="#ppt_x+#ppt_w*1.125000"/>
                                          </p:val>
                                        </p:tav>
                                      </p:tavLst>
                                    </p:anim>
                                    <p:animEffect transition="out" filter="wipe(right)">
                                      <p:cBhvr>
                                        <p:cTn id="13" dur="1000"/>
                                        <p:tgtEl>
                                          <p:spTgt spid="6"/>
                                        </p:tgtEl>
                                      </p:cBhvr>
                                    </p:animEffect>
                                    <p:set>
                                      <p:cBhvr>
                                        <p:cTn id="14"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optimainfinito.com/wp-content/uploads/2009/06/monje-budista-en-esfera.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4" t="7460" r="6470" b="5644"/>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www.optimainfinito.com/wp-content/uploads/2009/06/monje-budista-en-esfera.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4" t="7461" r="6470" b="8501"/>
          <a:stretch/>
        </p:blipFill>
        <p:spPr bwMode="auto">
          <a:xfrm>
            <a:off x="121028" y="0"/>
            <a:ext cx="6172196" cy="75641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optimainfinito.com/wp-content/uploads/2009/06/monje-budista-en-esfera.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4" t="7460" r="6470" b="9954"/>
          <a:stretch/>
        </p:blipFill>
        <p:spPr bwMode="auto">
          <a:xfrm flipH="1">
            <a:off x="6271471" y="0"/>
            <a:ext cx="6041557" cy="7564117"/>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9480453" y="35561"/>
            <a:ext cx="1901483" cy="646331"/>
          </a:xfrm>
          <a:prstGeom prst="rect">
            <a:avLst/>
          </a:prstGeom>
          <a:noFill/>
        </p:spPr>
        <p:txBody>
          <a:bodyPr wrap="none" lIns="91440" tIns="45720" rIns="91440" bIns="45720">
            <a:spAutoFit/>
          </a:bodyPr>
          <a:lstStyle/>
          <a:p>
            <a:pPr algn="ctr"/>
            <a:r>
              <a:rPr lang="es-ES" sz="3600" b="1" cap="none" spc="0" dirty="0" smtClean="0">
                <a:ln w="0">
                  <a:noFill/>
                </a:ln>
                <a:solidFill>
                  <a:schemeClr val="tx1"/>
                </a:solidFill>
                <a:effectLst>
                  <a:glow rad="228600">
                    <a:schemeClr val="accent1">
                      <a:satMod val="175000"/>
                      <a:alpha val="40000"/>
                    </a:schemeClr>
                  </a:glow>
                  <a:outerShdw blurRad="38100" dist="19050" dir="2700000" algn="tl" rotWithShape="0">
                    <a:schemeClr val="dk1">
                      <a:alpha val="40000"/>
                    </a:schemeClr>
                  </a:outerShdw>
                </a:effectLst>
                <a:latin typeface="Monotype Corsiva" panose="03010101010201010101" pitchFamily="66" charset="0"/>
              </a:rPr>
              <a:t>Educación</a:t>
            </a:r>
            <a:endParaRPr lang="es-ES" sz="3600" b="1" cap="none" spc="0" dirty="0">
              <a:ln w="0">
                <a:noFill/>
              </a:ln>
              <a:solidFill>
                <a:schemeClr val="tx1"/>
              </a:solidFill>
              <a:effectLst>
                <a:glow rad="228600">
                  <a:schemeClr val="accent1">
                    <a:satMod val="175000"/>
                    <a:alpha val="40000"/>
                  </a:schemeClr>
                </a:glow>
                <a:outerShdw blurRad="38100" dist="19050" dir="2700000" algn="tl" rotWithShape="0">
                  <a:schemeClr val="dk1">
                    <a:alpha val="40000"/>
                  </a:schemeClr>
                </a:outerShdw>
              </a:effectLst>
              <a:latin typeface="Monotype Corsiva" panose="03010101010201010101" pitchFamily="66" charset="0"/>
            </a:endParaRPr>
          </a:p>
        </p:txBody>
      </p:sp>
      <p:sp>
        <p:nvSpPr>
          <p:cNvPr id="2" name="Rectángulo 1"/>
          <p:cNvSpPr/>
          <p:nvPr/>
        </p:nvSpPr>
        <p:spPr>
          <a:xfrm>
            <a:off x="9074318" y="659895"/>
            <a:ext cx="2790093" cy="6124754"/>
          </a:xfrm>
          <a:prstGeom prst="rect">
            <a:avLst/>
          </a:prstGeom>
        </p:spPr>
        <p:txBody>
          <a:bodyPr wrap="square">
            <a:spAutoFit/>
          </a:bodyPr>
          <a:lstStyle/>
          <a:p>
            <a:pPr algn="ctr"/>
            <a:r>
              <a:rPr lang="es-ES" sz="2800" b="1" dirty="0" smtClean="0">
                <a:effectLst>
                  <a:glow rad="101600">
                    <a:schemeClr val="accent2">
                      <a:lumMod val="50000"/>
                      <a:alpha val="60000"/>
                    </a:schemeClr>
                  </a:glow>
                </a:effectLst>
                <a:latin typeface="Monotype Corsiva" panose="03010101010201010101" pitchFamily="66" charset="0"/>
              </a:rPr>
              <a:t>Las </a:t>
            </a:r>
            <a:r>
              <a:rPr lang="es-ES" sz="2800" b="1" dirty="0">
                <a:effectLst>
                  <a:glow rad="101600">
                    <a:schemeClr val="accent2">
                      <a:lumMod val="50000"/>
                      <a:alpha val="60000"/>
                    </a:schemeClr>
                  </a:glow>
                </a:effectLst>
                <a:latin typeface="Monotype Corsiva" panose="03010101010201010101" pitchFamily="66" charset="0"/>
              </a:rPr>
              <a:t>personas sabias saben que la discreción es una virtud: no hay que ponerse a discutir o a rebatir las opiniones de todo el mundo. Es importante respetar la opinión de los demás y aprender a buscar lo que nos une y dejar a un lado lo que nos separa.</a:t>
            </a:r>
            <a:endParaRPr lang="es-ES" sz="2800" b="1" i="0" dirty="0">
              <a:effectLst>
                <a:glow rad="101600">
                  <a:schemeClr val="accent2">
                    <a:lumMod val="50000"/>
                    <a:alpha val="60000"/>
                  </a:schemeClr>
                </a:glow>
              </a:effectLst>
              <a:latin typeface="Monotype Corsiva" panose="03010101010201010101" pitchFamily="66" charset="0"/>
            </a:endParaRPr>
          </a:p>
        </p:txBody>
      </p:sp>
    </p:spTree>
    <p:extLst>
      <p:ext uri="{BB962C8B-B14F-4D97-AF65-F5344CB8AC3E}">
        <p14:creationId xmlns:p14="http://schemas.microsoft.com/office/powerpoint/2010/main" val="2779943354"/>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9" fill="hold" nodeType="clickEffect">
                                  <p:stCondLst>
                                    <p:cond delay="0"/>
                                  </p:stCondLst>
                                  <p:childTnLst>
                                    <p:anim calcmode="lin" valueType="num">
                                      <p:cBhvr additive="base">
                                        <p:cTn id="6" dur="1000"/>
                                        <p:tgtEl>
                                          <p:spTgt spid="7"/>
                                        </p:tgtEl>
                                        <p:attrNameLst>
                                          <p:attrName>ppt_x</p:attrName>
                                        </p:attrNameLst>
                                      </p:cBhvr>
                                      <p:tavLst>
                                        <p:tav tm="0">
                                          <p:val>
                                            <p:strVal val="ppt_x"/>
                                          </p:val>
                                        </p:tav>
                                        <p:tav tm="100000">
                                          <p:val>
                                            <p:strVal val="0-ppt_w/2"/>
                                          </p:val>
                                        </p:tav>
                                      </p:tavLst>
                                    </p:anim>
                                    <p:anim calcmode="lin" valueType="num">
                                      <p:cBhvr additive="base">
                                        <p:cTn id="7" dur="1000"/>
                                        <p:tgtEl>
                                          <p:spTgt spid="7"/>
                                        </p:tgtEl>
                                        <p:attrNameLst>
                                          <p:attrName>ppt_y</p:attrName>
                                        </p:attrNameLst>
                                      </p:cBhvr>
                                      <p:tavLst>
                                        <p:tav tm="0">
                                          <p:val>
                                            <p:strVal val="ppt_y"/>
                                          </p:val>
                                        </p:tav>
                                        <p:tav tm="100000">
                                          <p:val>
                                            <p:strVal val="0-ppt_h/2"/>
                                          </p:val>
                                        </p:tav>
                                      </p:tavLst>
                                    </p:anim>
                                    <p:set>
                                      <p:cBhvr>
                                        <p:cTn id="8" dur="1" fill="hold">
                                          <p:stCondLst>
                                            <p:cond delay="999"/>
                                          </p:stCondLst>
                                        </p:cTn>
                                        <p:tgtEl>
                                          <p:spTgt spid="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3" fill="hold" nodeType="clickEffect">
                                  <p:stCondLst>
                                    <p:cond delay="0"/>
                                  </p:stCondLst>
                                  <p:childTnLst>
                                    <p:anim calcmode="lin" valueType="num">
                                      <p:cBhvr additive="base">
                                        <p:cTn id="12" dur="1000"/>
                                        <p:tgtEl>
                                          <p:spTgt spid="8"/>
                                        </p:tgtEl>
                                        <p:attrNameLst>
                                          <p:attrName>ppt_x</p:attrName>
                                        </p:attrNameLst>
                                      </p:cBhvr>
                                      <p:tavLst>
                                        <p:tav tm="0">
                                          <p:val>
                                            <p:strVal val="ppt_x"/>
                                          </p:val>
                                        </p:tav>
                                        <p:tav tm="100000">
                                          <p:val>
                                            <p:strVal val="1+ppt_w/2"/>
                                          </p:val>
                                        </p:tav>
                                      </p:tavLst>
                                    </p:anim>
                                    <p:anim calcmode="lin" valueType="num">
                                      <p:cBhvr additive="base">
                                        <p:cTn id="13" dur="1000"/>
                                        <p:tgtEl>
                                          <p:spTgt spid="8"/>
                                        </p:tgtEl>
                                        <p:attrNameLst>
                                          <p:attrName>ppt_y</p:attrName>
                                        </p:attrNameLst>
                                      </p:cBhvr>
                                      <p:tavLst>
                                        <p:tav tm="0">
                                          <p:val>
                                            <p:strVal val="ppt_y"/>
                                          </p:val>
                                        </p:tav>
                                        <p:tav tm="100000">
                                          <p:val>
                                            <p:strVal val="0-ppt_h/2"/>
                                          </p:val>
                                        </p:tav>
                                      </p:tavLst>
                                    </p:anim>
                                    <p:set>
                                      <p:cBhvr>
                                        <p:cTn id="14"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alexrovira.com/wp-content/uploads/blog-sabiduria-de-la-insegurid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29" y="0"/>
            <a:ext cx="1228612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www.alexrovira.com/wp-content/uploads/blog-sabiduria-de-la-inseguridad.jpg"/>
          <p:cNvPicPr>
            <a:picLocks noChangeAspect="1" noChangeArrowheads="1"/>
          </p:cNvPicPr>
          <p:nvPr/>
        </p:nvPicPr>
        <p:blipFill rotWithShape="1">
          <a:blip r:embed="rId2">
            <a:extLst>
              <a:ext uri="{28A0092B-C50C-407E-A947-70E740481C1C}">
                <a14:useLocalDpi xmlns:a14="http://schemas.microsoft.com/office/drawing/2010/main" val="0"/>
              </a:ext>
            </a:extLst>
          </a:blip>
          <a:srcRect l="48712"/>
          <a:stretch/>
        </p:blipFill>
        <p:spPr bwMode="auto">
          <a:xfrm flipH="1">
            <a:off x="-94129" y="0"/>
            <a:ext cx="618398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alexrovira.com/wp-content/uploads/blog-sabiduria-de-la-inseguridad.jpg"/>
          <p:cNvPicPr>
            <a:picLocks noChangeAspect="1" noChangeArrowheads="1"/>
          </p:cNvPicPr>
          <p:nvPr/>
        </p:nvPicPr>
        <p:blipFill rotWithShape="1">
          <a:blip r:embed="rId2">
            <a:extLst>
              <a:ext uri="{28A0092B-C50C-407E-A947-70E740481C1C}">
                <a14:useLocalDpi xmlns:a14="http://schemas.microsoft.com/office/drawing/2010/main" val="0"/>
              </a:ext>
            </a:extLst>
          </a:blip>
          <a:srcRect r="49928"/>
          <a:stretch/>
        </p:blipFill>
        <p:spPr bwMode="auto">
          <a:xfrm flipH="1">
            <a:off x="6089856" y="0"/>
            <a:ext cx="6128206"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7885214" y="375736"/>
            <a:ext cx="4185762" cy="646331"/>
          </a:xfrm>
          <a:prstGeom prst="rect">
            <a:avLst/>
          </a:prstGeom>
          <a:noFill/>
        </p:spPr>
        <p:txBody>
          <a:bodyPr wrap="none" lIns="91440" tIns="45720" rIns="91440" bIns="45720">
            <a:spAutoFit/>
          </a:bodyPr>
          <a:lstStyle/>
          <a:p>
            <a:pPr algn="ctr"/>
            <a:r>
              <a:rPr lang="es-ES" sz="3600" b="1" cap="none" spc="0" dirty="0" smtClean="0">
                <a:ln w="0"/>
                <a:effectLst>
                  <a:outerShdw blurRad="38100" dist="19050" dir="2700000" algn="tl" rotWithShape="0">
                    <a:schemeClr val="dk1">
                      <a:alpha val="40000"/>
                    </a:schemeClr>
                  </a:outerShdw>
                </a:effectLst>
                <a:latin typeface="Monotype Corsiva" panose="03010101010201010101" pitchFamily="66" charset="0"/>
              </a:rPr>
              <a:t>Confianza en uno mismo</a:t>
            </a:r>
            <a:endParaRPr lang="es-ES" sz="3600" b="1" cap="none" spc="0" dirty="0">
              <a:ln w="0"/>
              <a:effectLst>
                <a:outerShdw blurRad="38100" dist="19050" dir="2700000" algn="tl" rotWithShape="0">
                  <a:schemeClr val="dk1">
                    <a:alpha val="40000"/>
                  </a:schemeClr>
                </a:outerShdw>
              </a:effectLst>
              <a:latin typeface="Monotype Corsiva" panose="03010101010201010101" pitchFamily="66" charset="0"/>
            </a:endParaRPr>
          </a:p>
        </p:txBody>
      </p:sp>
      <p:sp>
        <p:nvSpPr>
          <p:cNvPr id="2" name="Rectángulo 1"/>
          <p:cNvSpPr/>
          <p:nvPr/>
        </p:nvSpPr>
        <p:spPr>
          <a:xfrm>
            <a:off x="576562" y="5042118"/>
            <a:ext cx="11026588" cy="1815882"/>
          </a:xfrm>
          <a:prstGeom prst="rect">
            <a:avLst/>
          </a:prstGeom>
        </p:spPr>
        <p:txBody>
          <a:bodyPr wrap="square">
            <a:spAutoFit/>
          </a:bodyPr>
          <a:lstStyle/>
          <a:p>
            <a:endParaRPr lang="es-ES" sz="2800" b="1" dirty="0" smtClean="0">
              <a:solidFill>
                <a:schemeClr val="accent6">
                  <a:lumMod val="20000"/>
                  <a:lumOff val="80000"/>
                </a:schemeClr>
              </a:solidFill>
              <a:latin typeface="Monotype Corsiva" panose="03010101010201010101" pitchFamily="66" charset="0"/>
            </a:endParaRPr>
          </a:p>
          <a:p>
            <a:pPr algn="ctr"/>
            <a:r>
              <a:rPr lang="es-ES" sz="2800" b="1" dirty="0" smtClean="0">
                <a:effectLst>
                  <a:glow rad="101600">
                    <a:schemeClr val="bg1">
                      <a:alpha val="60000"/>
                    </a:schemeClr>
                  </a:glow>
                </a:effectLst>
                <a:latin typeface="Monotype Corsiva" panose="03010101010201010101" pitchFamily="66" charset="0"/>
              </a:rPr>
              <a:t>Los </a:t>
            </a:r>
            <a:r>
              <a:rPr lang="es-ES" sz="2800" b="1" dirty="0">
                <a:effectLst>
                  <a:glow rad="101600">
                    <a:schemeClr val="bg1">
                      <a:alpha val="60000"/>
                    </a:schemeClr>
                  </a:glow>
                </a:effectLst>
                <a:latin typeface="Monotype Corsiva" panose="03010101010201010101" pitchFamily="66" charset="0"/>
              </a:rPr>
              <a:t>sabios se aceptan tal </a:t>
            </a:r>
            <a:r>
              <a:rPr lang="es-ES" sz="2800" b="1" dirty="0" smtClean="0">
                <a:effectLst>
                  <a:glow rad="101600">
                    <a:schemeClr val="bg1">
                      <a:alpha val="60000"/>
                    </a:schemeClr>
                  </a:glow>
                </a:effectLst>
                <a:latin typeface="Monotype Corsiva" panose="03010101010201010101" pitchFamily="66" charset="0"/>
              </a:rPr>
              <a:t> como </a:t>
            </a:r>
            <a:r>
              <a:rPr lang="es-ES" sz="2800" b="1" dirty="0">
                <a:effectLst>
                  <a:glow rad="101600">
                    <a:schemeClr val="bg1">
                      <a:alpha val="60000"/>
                    </a:schemeClr>
                  </a:glow>
                </a:effectLst>
                <a:latin typeface="Monotype Corsiva" panose="03010101010201010101" pitchFamily="66" charset="0"/>
              </a:rPr>
              <a:t>son: sin ensalzar excesivamente sus virtudes, comprenden que nadie es perfecto y </a:t>
            </a:r>
            <a:r>
              <a:rPr lang="es-ES" sz="2800" b="1" dirty="0" smtClean="0">
                <a:effectLst>
                  <a:glow rad="101600">
                    <a:schemeClr val="bg1">
                      <a:alpha val="60000"/>
                    </a:schemeClr>
                  </a:glow>
                </a:effectLst>
                <a:latin typeface="Monotype Corsiva" panose="03010101010201010101" pitchFamily="66" charset="0"/>
              </a:rPr>
              <a:t> que </a:t>
            </a:r>
            <a:r>
              <a:rPr lang="es-ES" sz="2800" b="1" dirty="0">
                <a:effectLst>
                  <a:glow rad="101600">
                    <a:schemeClr val="bg1">
                      <a:alpha val="60000"/>
                    </a:schemeClr>
                  </a:glow>
                </a:effectLst>
                <a:latin typeface="Monotype Corsiva" panose="03010101010201010101" pitchFamily="66" charset="0"/>
              </a:rPr>
              <a:t>todo el mundo tiene defectos que </a:t>
            </a:r>
            <a:r>
              <a:rPr lang="es-ES" sz="2800" b="1" dirty="0" smtClean="0">
                <a:effectLst>
                  <a:glow rad="101600">
                    <a:schemeClr val="bg1">
                      <a:alpha val="60000"/>
                    </a:schemeClr>
                  </a:glow>
                </a:effectLst>
                <a:latin typeface="Monotype Corsiva" panose="03010101010201010101" pitchFamily="66" charset="0"/>
              </a:rPr>
              <a:t> no </a:t>
            </a:r>
            <a:r>
              <a:rPr lang="es-ES" sz="2800" b="1" dirty="0">
                <a:effectLst>
                  <a:glow rad="101600">
                    <a:schemeClr val="bg1">
                      <a:alpha val="60000"/>
                    </a:schemeClr>
                  </a:glow>
                </a:effectLst>
                <a:latin typeface="Monotype Corsiva" panose="03010101010201010101" pitchFamily="66" charset="0"/>
              </a:rPr>
              <a:t>hay por qué ocultar.</a:t>
            </a:r>
            <a:endParaRPr lang="es-ES" sz="2800" b="1" i="0" dirty="0">
              <a:effectLst>
                <a:glow rad="101600">
                  <a:schemeClr val="bg1">
                    <a:alpha val="60000"/>
                  </a:schemeClr>
                </a:glow>
              </a:effectLst>
              <a:latin typeface="Monotype Corsiva" panose="03010101010201010101" pitchFamily="66" charset="0"/>
            </a:endParaRPr>
          </a:p>
        </p:txBody>
      </p:sp>
    </p:spTree>
    <p:extLst>
      <p:ext uri="{BB962C8B-B14F-4D97-AF65-F5344CB8AC3E}">
        <p14:creationId xmlns:p14="http://schemas.microsoft.com/office/powerpoint/2010/main" val="1015281929"/>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images-blogger-opensocial.googleusercontent.com/gadgets/proxy?url=http%3A%2F%2F4.bp.blogspot.com%2F-utQBjFOL6mE%2FUUFeUiV0WnI%2FAAAAAAAAF8I%2F4XD3Ic4aBfM%2Fs1600%2FCamino-al-amanecer.jpg&amp;container=blogger&amp;gadget=a&amp;rewriteMime=image%2F*"/>
          <p:cNvPicPr>
            <a:picLocks noChangeAspect="1" noChangeArrowheads="1"/>
          </p:cNvPicPr>
          <p:nvPr/>
        </p:nvPicPr>
        <p:blipFill rotWithShape="1">
          <a:blip r:embed="rId2">
            <a:extLst>
              <a:ext uri="{28A0092B-C50C-407E-A947-70E740481C1C}">
                <a14:useLocalDpi xmlns:a14="http://schemas.microsoft.com/office/drawing/2010/main" val="0"/>
              </a:ext>
            </a:extLst>
          </a:blip>
          <a:srcRect r="46543"/>
          <a:stretch/>
        </p:blipFill>
        <p:spPr bwMode="auto">
          <a:xfrm>
            <a:off x="127280" y="31761"/>
            <a:ext cx="1200498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images-blogger-opensocial.googleusercontent.com/gadgets/proxy?url=http%3A%2F%2F4.bp.blogspot.com%2F-utQBjFOL6mE%2FUUFeUiV0WnI%2FAAAAAAAAF8I%2F4XD3Ic4aBfM%2Fs1600%2FCamino-al-amanecer.jpg&amp;container=blogger&amp;gadget=a&amp;rewriteMime=image%2F*"/>
          <p:cNvPicPr>
            <a:picLocks noChangeAspect="1" noChangeArrowheads="1"/>
          </p:cNvPicPr>
          <p:nvPr/>
        </p:nvPicPr>
        <p:blipFill rotWithShape="1">
          <a:blip r:embed="rId2">
            <a:extLst>
              <a:ext uri="{28A0092B-C50C-407E-A947-70E740481C1C}">
                <a14:useLocalDpi xmlns:a14="http://schemas.microsoft.com/office/drawing/2010/main" val="0"/>
              </a:ext>
            </a:extLst>
          </a:blip>
          <a:srcRect r="46543"/>
          <a:stretch/>
        </p:blipFill>
        <p:spPr bwMode="auto">
          <a:xfrm>
            <a:off x="-13275" y="0"/>
            <a:ext cx="61180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mages-blogger-opensocial.googleusercontent.com/gadgets/proxy?url=http%3A%2F%2F4.bp.blogspot.com%2F-utQBjFOL6mE%2FUUFeUiV0WnI%2FAAAAAAAAF8I%2F4XD3Ic4aBfM%2Fs1600%2FCamino-al-amanecer.jpg&amp;container=blogger&amp;gadget=a&amp;rewriteMime=image%2F*"/>
          <p:cNvPicPr>
            <a:picLocks noChangeAspect="1" noChangeArrowheads="1"/>
          </p:cNvPicPr>
          <p:nvPr/>
        </p:nvPicPr>
        <p:blipFill rotWithShape="1">
          <a:blip r:embed="rId2">
            <a:extLst>
              <a:ext uri="{28A0092B-C50C-407E-A947-70E740481C1C}">
                <a14:useLocalDpi xmlns:a14="http://schemas.microsoft.com/office/drawing/2010/main" val="0"/>
              </a:ext>
            </a:extLst>
          </a:blip>
          <a:srcRect r="51360"/>
          <a:stretch/>
        </p:blipFill>
        <p:spPr bwMode="auto">
          <a:xfrm flipH="1">
            <a:off x="6104823" y="31761"/>
            <a:ext cx="611996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9286164" y="313714"/>
            <a:ext cx="1330814" cy="646331"/>
          </a:xfrm>
          <a:prstGeom prst="rect">
            <a:avLst/>
          </a:prstGeom>
        </p:spPr>
        <p:txBody>
          <a:bodyPr wrap="none">
            <a:spAutoFit/>
          </a:bodyPr>
          <a:lstStyle/>
          <a:p>
            <a:r>
              <a:rPr lang="es-ES" sz="3600" b="1" dirty="0">
                <a:solidFill>
                  <a:srgbClr val="33EB25"/>
                </a:solidFill>
                <a:effectLst>
                  <a:glow rad="228600">
                    <a:schemeClr val="accent3">
                      <a:lumMod val="20000"/>
                      <a:lumOff val="80000"/>
                      <a:alpha val="40000"/>
                    </a:schemeClr>
                  </a:glow>
                </a:effectLst>
                <a:latin typeface="Monotype Corsiva" panose="03010101010201010101" pitchFamily="66" charset="0"/>
              </a:rPr>
              <a:t>Perdón</a:t>
            </a:r>
          </a:p>
        </p:txBody>
      </p:sp>
      <p:sp>
        <p:nvSpPr>
          <p:cNvPr id="2" name="Rectángulo 1"/>
          <p:cNvSpPr/>
          <p:nvPr/>
        </p:nvSpPr>
        <p:spPr>
          <a:xfrm>
            <a:off x="9320751" y="960045"/>
            <a:ext cx="2592453" cy="5262979"/>
          </a:xfrm>
          <a:prstGeom prst="rect">
            <a:avLst/>
          </a:prstGeom>
        </p:spPr>
        <p:txBody>
          <a:bodyPr wrap="square">
            <a:spAutoFit/>
          </a:bodyPr>
          <a:lstStyle/>
          <a:p>
            <a:r>
              <a:rPr lang="es-ES" sz="2800" b="1" dirty="0" smtClean="0">
                <a:solidFill>
                  <a:srgbClr val="33EB25"/>
                </a:solidFill>
                <a:effectLst>
                  <a:glow rad="228600">
                    <a:schemeClr val="bg1">
                      <a:alpha val="40000"/>
                    </a:schemeClr>
                  </a:glow>
                </a:effectLst>
                <a:latin typeface="Monotype Corsiva" panose="03010101010201010101" pitchFamily="66" charset="0"/>
              </a:rPr>
              <a:t>Un </a:t>
            </a:r>
            <a:r>
              <a:rPr lang="es-ES" sz="2800" b="1" dirty="0">
                <a:solidFill>
                  <a:srgbClr val="33EB25"/>
                </a:solidFill>
                <a:effectLst>
                  <a:glow rad="228600">
                    <a:schemeClr val="bg1">
                      <a:alpha val="40000"/>
                    </a:schemeClr>
                  </a:glow>
                </a:effectLst>
                <a:latin typeface="Monotype Corsiva" panose="03010101010201010101" pitchFamily="66" charset="0"/>
              </a:rPr>
              <a:t>sabio sabe hasta qué punto debe dejar que lo afecte un insulto, una pelea o una mala contestación. Sabe ponerse en la piel del otro, que puede estar pasándolo mal, y no lo juzga con tanta ligereza.</a:t>
            </a:r>
            <a:endParaRPr lang="es-ES" sz="2800" b="1" i="0" dirty="0">
              <a:solidFill>
                <a:srgbClr val="33EB25"/>
              </a:solidFill>
              <a:effectLst>
                <a:glow rad="228600">
                  <a:schemeClr val="bg1">
                    <a:alpha val="40000"/>
                  </a:schemeClr>
                </a:glow>
              </a:effectLst>
              <a:latin typeface="Monotype Corsiva" panose="03010101010201010101" pitchFamily="66" charset="0"/>
            </a:endParaRPr>
          </a:p>
        </p:txBody>
      </p:sp>
    </p:spTree>
    <p:extLst>
      <p:ext uri="{BB962C8B-B14F-4D97-AF65-F5344CB8AC3E}">
        <p14:creationId xmlns:p14="http://schemas.microsoft.com/office/powerpoint/2010/main" val="3109331655"/>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xit" presetSubtype="10" fill="hold" nodeType="clickEffect">
                                  <p:stCondLst>
                                    <p:cond delay="0"/>
                                  </p:stCondLst>
                                  <p:childTnLst>
                                    <p:anim calcmode="lin" valueType="num">
                                      <p:cBhvr>
                                        <p:cTn id="6" dur="3000"/>
                                        <p:tgtEl>
                                          <p:spTgt spid="3"/>
                                        </p:tgtEl>
                                        <p:attrNameLst>
                                          <p:attrName>ppt_h</p:attrName>
                                        </p:attrNameLst>
                                      </p:cBhvr>
                                      <p:tavLst>
                                        <p:tav tm="0">
                                          <p:val>
                                            <p:strVal val="ppt_h"/>
                                          </p:val>
                                        </p:tav>
                                        <p:tav tm="100000">
                                          <p:val>
                                            <p:strVal val="ppt_h"/>
                                          </p:val>
                                        </p:tav>
                                      </p:tavLst>
                                    </p:anim>
                                    <p:anim calcmode="lin" valueType="num">
                                      <p:cBhvr>
                                        <p:cTn id="7"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5"/>
                                        </p:tgtEl>
                                        <p:attrNameLst>
                                          <p:attrName>ppt_h</p:attrName>
                                        </p:attrNameLst>
                                      </p:cBhvr>
                                      <p:tavLst>
                                        <p:tav tm="0">
                                          <p:val>
                                            <p:strVal val="ppt_h"/>
                                          </p:val>
                                        </p:tav>
                                        <p:tav tm="100000">
                                          <p:val>
                                            <p:strVal val="ppt_h"/>
                                          </p:val>
                                        </p:tav>
                                      </p:tavLst>
                                    </p:anim>
                                    <p:anim calcmode="lin" valueType="num">
                                      <p:cBhvr>
                                        <p:cTn id="1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2.bp.blogspot.com/_iEiVADhSPLE/TTSsCY3P34I/AAAAAAAAA0c/1wricAsdC64/s1600/%2528194%25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154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2.bp.blogspot.com/_iEiVADhSPLE/TTSsCY3P34I/AAAAAAAAA0c/1wricAsdC64/s1600/%2528194%25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25213" y="-21264"/>
            <a:ext cx="614530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2.bp.blogspot.com/_iEiVADhSPLE/TTSsCY3P34I/AAAAAAAAA0c/1wricAsdC64/s1600/%2528194%25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8412" y="-21264"/>
            <a:ext cx="6073588" cy="6815475"/>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264459" y="211665"/>
            <a:ext cx="2002471" cy="646331"/>
          </a:xfrm>
          <a:prstGeom prst="rect">
            <a:avLst/>
          </a:prstGeom>
          <a:noFill/>
        </p:spPr>
        <p:txBody>
          <a:bodyPr wrap="none" lIns="91440" tIns="45720" rIns="91440" bIns="45720">
            <a:spAutoFit/>
          </a:bodyPr>
          <a:lstStyle/>
          <a:p>
            <a:pPr algn="ctr"/>
            <a:r>
              <a:rPr lang="es-ES" sz="3600" b="1" cap="none" spc="0" dirty="0" smtClean="0">
                <a:ln w="0">
                  <a:noFill/>
                </a:ln>
                <a:solidFill>
                  <a:srgbClr val="00B0F0"/>
                </a:solidFill>
                <a:effectLst>
                  <a:outerShdw blurRad="38100" dist="19050" dir="2700000" algn="tl" rotWithShape="0">
                    <a:schemeClr val="dk1">
                      <a:alpha val="40000"/>
                    </a:schemeClr>
                  </a:outerShdw>
                </a:effectLst>
                <a:latin typeface="Monotype Corsiva" panose="03010101010201010101" pitchFamily="66" charset="0"/>
              </a:rPr>
              <a:t>Resistencia</a:t>
            </a:r>
            <a:endParaRPr lang="es-ES" sz="3600" b="1" cap="none" spc="0" dirty="0">
              <a:ln w="0">
                <a:noFill/>
              </a:ln>
              <a:solidFill>
                <a:srgbClr val="00B0F0"/>
              </a:solidFill>
              <a:effectLst>
                <a:outerShdw blurRad="38100" dist="19050" dir="2700000" algn="tl" rotWithShape="0">
                  <a:schemeClr val="dk1">
                    <a:alpha val="40000"/>
                  </a:schemeClr>
                </a:outerShdw>
              </a:effectLst>
              <a:latin typeface="Monotype Corsiva" panose="03010101010201010101" pitchFamily="66" charset="0"/>
            </a:endParaRPr>
          </a:p>
        </p:txBody>
      </p:sp>
      <p:sp>
        <p:nvSpPr>
          <p:cNvPr id="2" name="Rectángulo 1"/>
          <p:cNvSpPr/>
          <p:nvPr/>
        </p:nvSpPr>
        <p:spPr>
          <a:xfrm>
            <a:off x="1265694" y="5030125"/>
            <a:ext cx="10681447" cy="1384995"/>
          </a:xfrm>
          <a:prstGeom prst="rect">
            <a:avLst/>
          </a:prstGeom>
        </p:spPr>
        <p:txBody>
          <a:bodyPr wrap="square">
            <a:spAutoFit/>
          </a:bodyPr>
          <a:lstStyle/>
          <a:p>
            <a:r>
              <a:rPr lang="es-ES" sz="2800" b="1" dirty="0" smtClean="0">
                <a:ln>
                  <a:solidFill>
                    <a:srgbClr val="00B0F0"/>
                  </a:solidFill>
                </a:ln>
                <a:solidFill>
                  <a:schemeClr val="accent1">
                    <a:lumMod val="60000"/>
                    <a:lumOff val="40000"/>
                  </a:schemeClr>
                </a:solidFill>
                <a:latin typeface="Monotype Corsiva" panose="03010101010201010101" pitchFamily="66" charset="0"/>
              </a:rPr>
              <a:t>Un </a:t>
            </a:r>
            <a:r>
              <a:rPr lang="es-ES" sz="2800" b="1" dirty="0">
                <a:ln>
                  <a:solidFill>
                    <a:srgbClr val="00B0F0"/>
                  </a:solidFill>
                </a:ln>
                <a:solidFill>
                  <a:schemeClr val="accent1">
                    <a:lumMod val="60000"/>
                    <a:lumOff val="40000"/>
                  </a:schemeClr>
                </a:solidFill>
                <a:latin typeface="Monotype Corsiva" panose="03010101010201010101" pitchFamily="66" charset="0"/>
              </a:rPr>
              <a:t>sabio sabe adaptarse a las circunstancias cuando se presentan dificultades personales, a diferencia de otras personas que dan demasiada importancia a lo material, sin lo cual no saben enfrentarse a los problemas</a:t>
            </a:r>
            <a:r>
              <a:rPr lang="es-ES" dirty="0">
                <a:ln>
                  <a:solidFill>
                    <a:srgbClr val="00B0F0"/>
                  </a:solidFill>
                </a:ln>
                <a:solidFill>
                  <a:schemeClr val="accent1">
                    <a:lumMod val="60000"/>
                    <a:lumOff val="40000"/>
                  </a:schemeClr>
                </a:solidFill>
                <a:latin typeface="PT Serif"/>
              </a:rPr>
              <a:t>.</a:t>
            </a:r>
            <a:endParaRPr lang="es-ES" b="0" i="0" dirty="0">
              <a:ln>
                <a:solidFill>
                  <a:srgbClr val="00B0F0"/>
                </a:solidFill>
              </a:ln>
              <a:solidFill>
                <a:schemeClr val="accent1">
                  <a:lumMod val="60000"/>
                  <a:lumOff val="40000"/>
                </a:schemeClr>
              </a:solidFill>
              <a:effectLst/>
              <a:latin typeface="PT Serif"/>
            </a:endParaRPr>
          </a:p>
        </p:txBody>
      </p:sp>
    </p:spTree>
    <p:extLst>
      <p:ext uri="{BB962C8B-B14F-4D97-AF65-F5344CB8AC3E}">
        <p14:creationId xmlns:p14="http://schemas.microsoft.com/office/powerpoint/2010/main" val="4064412515"/>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fltVal val="0"/>
                                          </p:val>
                                        </p:tav>
                                      </p:tavLst>
                                    </p:anim>
                                    <p:anim calcmode="lin" valueType="num">
                                      <p:cBhvr>
                                        <p:cTn id="8" dur="3000"/>
                                        <p:tgtEl>
                                          <p:spTgt spid="7"/>
                                        </p:tgtEl>
                                        <p:attrNameLst>
                                          <p:attrName>style.rotation</p:attrName>
                                        </p:attrNameLst>
                                      </p:cBhvr>
                                      <p:tavLst>
                                        <p:tav tm="0">
                                          <p:val>
                                            <p:fltVal val="0"/>
                                          </p:val>
                                        </p:tav>
                                        <p:tav tm="100000">
                                          <p:val>
                                            <p:fltVal val="90"/>
                                          </p:val>
                                        </p:tav>
                                      </p:tavLst>
                                    </p:anim>
                                    <p:animEffect transition="out" filter="fade">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1" presetClass="exit" presetSubtype="0" fill="hold" nodeType="withEffect">
                                  <p:stCondLst>
                                    <p:cond delay="0"/>
                                  </p:stCondLst>
                                  <p:childTnLst>
                                    <p:anim calcmode="lin" valueType="num">
                                      <p:cBhvr>
                                        <p:cTn id="12" dur="3000"/>
                                        <p:tgtEl>
                                          <p:spTgt spid="8"/>
                                        </p:tgtEl>
                                        <p:attrNameLst>
                                          <p:attrName>ppt_w</p:attrName>
                                        </p:attrNameLst>
                                      </p:cBhvr>
                                      <p:tavLst>
                                        <p:tav tm="0">
                                          <p:val>
                                            <p:strVal val="ppt_w"/>
                                          </p:val>
                                        </p:tav>
                                        <p:tav tm="100000">
                                          <p:val>
                                            <p:fltVal val="0"/>
                                          </p:val>
                                        </p:tav>
                                      </p:tavLst>
                                    </p:anim>
                                    <p:anim calcmode="lin" valueType="num">
                                      <p:cBhvr>
                                        <p:cTn id="13" dur="3000"/>
                                        <p:tgtEl>
                                          <p:spTgt spid="8"/>
                                        </p:tgtEl>
                                        <p:attrNameLst>
                                          <p:attrName>ppt_h</p:attrName>
                                        </p:attrNameLst>
                                      </p:cBhvr>
                                      <p:tavLst>
                                        <p:tav tm="0">
                                          <p:val>
                                            <p:strVal val="ppt_h"/>
                                          </p:val>
                                        </p:tav>
                                        <p:tav tm="100000">
                                          <p:val>
                                            <p:fltVal val="0"/>
                                          </p:val>
                                        </p:tav>
                                      </p:tavLst>
                                    </p:anim>
                                    <p:anim calcmode="lin" valueType="num">
                                      <p:cBhvr>
                                        <p:cTn id="14" dur="3000"/>
                                        <p:tgtEl>
                                          <p:spTgt spid="8"/>
                                        </p:tgtEl>
                                        <p:attrNameLst>
                                          <p:attrName>style.rotation</p:attrName>
                                        </p:attrNameLst>
                                      </p:cBhvr>
                                      <p:tavLst>
                                        <p:tav tm="0">
                                          <p:val>
                                            <p:fltVal val="0"/>
                                          </p:val>
                                        </p:tav>
                                        <p:tav tm="100000">
                                          <p:val>
                                            <p:fltVal val="90"/>
                                          </p:val>
                                        </p:tav>
                                      </p:tavLst>
                                    </p:anim>
                                    <p:animEffect transition="out" filter="fade">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img.desmotivaciones.es/201305/viejotroncosolidario2.jpg"/>
          <p:cNvPicPr>
            <a:picLocks noChangeAspect="1" noChangeArrowheads="1"/>
          </p:cNvPicPr>
          <p:nvPr/>
        </p:nvPicPr>
        <p:blipFill rotWithShape="1">
          <a:blip r:embed="rId2">
            <a:extLst>
              <a:ext uri="{28A0092B-C50C-407E-A947-70E740481C1C}">
                <a14:useLocalDpi xmlns:a14="http://schemas.microsoft.com/office/drawing/2010/main" val="0"/>
              </a:ext>
            </a:extLst>
          </a:blip>
          <a:srcRect l="5440" t="5331" r="5489" b="21522"/>
          <a:stretch/>
        </p:blipFill>
        <p:spPr bwMode="auto">
          <a:xfrm>
            <a:off x="0" y="0"/>
            <a:ext cx="12192000" cy="69968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img.desmotivaciones.es/201305/viejotroncosolidario2.jpg"/>
          <p:cNvPicPr>
            <a:picLocks noChangeAspect="1" noChangeArrowheads="1"/>
          </p:cNvPicPr>
          <p:nvPr/>
        </p:nvPicPr>
        <p:blipFill rotWithShape="1">
          <a:blip r:embed="rId2">
            <a:extLst>
              <a:ext uri="{28A0092B-C50C-407E-A947-70E740481C1C}">
                <a14:useLocalDpi xmlns:a14="http://schemas.microsoft.com/office/drawing/2010/main" val="0"/>
              </a:ext>
            </a:extLst>
          </a:blip>
          <a:srcRect l="5440" t="43945" r="5489" b="21521"/>
          <a:stretch/>
        </p:blipFill>
        <p:spPr bwMode="auto">
          <a:xfrm>
            <a:off x="-1" y="3485477"/>
            <a:ext cx="12192000" cy="35364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img.desmotivaciones.es/201305/viejotroncosolidario2.jpg"/>
          <p:cNvPicPr>
            <a:picLocks noChangeAspect="1" noChangeArrowheads="1"/>
          </p:cNvPicPr>
          <p:nvPr/>
        </p:nvPicPr>
        <p:blipFill rotWithShape="1">
          <a:blip r:embed="rId2">
            <a:extLst>
              <a:ext uri="{28A0092B-C50C-407E-A947-70E740481C1C}">
                <a14:useLocalDpi xmlns:a14="http://schemas.microsoft.com/office/drawing/2010/main" val="0"/>
              </a:ext>
            </a:extLst>
          </a:blip>
          <a:srcRect l="5145" t="6548" r="5784" b="55460"/>
          <a:stretch/>
        </p:blipFill>
        <p:spPr bwMode="auto">
          <a:xfrm>
            <a:off x="0" y="0"/>
            <a:ext cx="12191999" cy="3590365"/>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349623" y="170347"/>
            <a:ext cx="1505540" cy="646331"/>
          </a:xfrm>
          <a:prstGeom prst="rect">
            <a:avLst/>
          </a:prstGeom>
          <a:noFill/>
        </p:spPr>
        <p:txBody>
          <a:bodyPr wrap="none" lIns="91440" tIns="45720" rIns="91440" bIns="45720">
            <a:spAutoFit/>
          </a:bodyPr>
          <a:lstStyle/>
          <a:p>
            <a:pPr algn="ctr"/>
            <a:r>
              <a:rPr lang="es-ES" sz="3600" dirty="0" smtClean="0">
                <a:ln w="0">
                  <a:solidFill>
                    <a:schemeClr val="tx1"/>
                  </a:solidFill>
                </a:ln>
                <a:effectLst>
                  <a:outerShdw blurRad="38100" dist="19050" dir="2700000" algn="tl" rotWithShape="0">
                    <a:schemeClr val="dk1">
                      <a:alpha val="40000"/>
                    </a:schemeClr>
                  </a:outerShdw>
                </a:effectLst>
                <a:latin typeface="Monotype Corsiva" panose="03010101010201010101" pitchFamily="66" charset="0"/>
              </a:rPr>
              <a:t>Envidia</a:t>
            </a:r>
            <a:endParaRPr lang="es-ES" sz="3600" dirty="0">
              <a:ln w="0">
                <a:solidFill>
                  <a:schemeClr val="tx1"/>
                </a:solidFill>
              </a:ln>
              <a:effectLst>
                <a:outerShdw blurRad="38100" dist="19050" dir="2700000" algn="tl" rotWithShape="0">
                  <a:schemeClr val="dk1">
                    <a:alpha val="40000"/>
                  </a:schemeClr>
                </a:outerShdw>
              </a:effectLst>
              <a:latin typeface="Monotype Corsiva" panose="03010101010201010101" pitchFamily="66" charset="0"/>
            </a:endParaRPr>
          </a:p>
        </p:txBody>
      </p:sp>
      <p:sp>
        <p:nvSpPr>
          <p:cNvPr id="2" name="Rectángulo 1"/>
          <p:cNvSpPr/>
          <p:nvPr/>
        </p:nvSpPr>
        <p:spPr>
          <a:xfrm>
            <a:off x="239151" y="866915"/>
            <a:ext cx="2658793" cy="4832092"/>
          </a:xfrm>
          <a:prstGeom prst="rect">
            <a:avLst/>
          </a:prstGeom>
        </p:spPr>
        <p:txBody>
          <a:bodyPr wrap="square">
            <a:spAutoFit/>
          </a:bodyPr>
          <a:lstStyle/>
          <a:p>
            <a:pPr algn="ctr"/>
            <a:r>
              <a:rPr lang="es-ES" sz="2800" b="1" dirty="0" smtClean="0">
                <a:ln w="0"/>
                <a:effectLst>
                  <a:outerShdw blurRad="38100" dist="19050" dir="2700000" algn="tl" rotWithShape="0">
                    <a:schemeClr val="dk1">
                      <a:alpha val="40000"/>
                    </a:schemeClr>
                  </a:outerShdw>
                </a:effectLst>
                <a:latin typeface="Monotype Corsiva" panose="03010101010201010101" pitchFamily="66" charset="0"/>
              </a:rPr>
              <a:t>Un </a:t>
            </a:r>
            <a:r>
              <a:rPr lang="es-ES" sz="2800" b="1" dirty="0">
                <a:ln w="0"/>
                <a:effectLst>
                  <a:outerShdw blurRad="38100" dist="19050" dir="2700000" algn="tl" rotWithShape="0">
                    <a:schemeClr val="dk1">
                      <a:alpha val="40000"/>
                    </a:schemeClr>
                  </a:outerShdw>
                </a:effectLst>
                <a:latin typeface="Monotype Corsiva" panose="03010101010201010101" pitchFamily="66" charset="0"/>
              </a:rPr>
              <a:t>sabio es consciente de que es imposible conseguir todo lo que se desea, y de que a menudo en el alcance de los logros la suerte o la casualidad desempeñan un papel fundamental.</a:t>
            </a:r>
            <a:endParaRPr lang="es-ES" sz="2800" b="1" i="0" dirty="0">
              <a:ln w="0"/>
              <a:effectLst>
                <a:outerShdw blurRad="38100" dist="19050" dir="2700000" algn="tl" rotWithShape="0">
                  <a:schemeClr val="dk1">
                    <a:alpha val="40000"/>
                  </a:schemeClr>
                </a:outerShdw>
              </a:effectLst>
              <a:latin typeface="Monotype Corsiva" panose="03010101010201010101" pitchFamily="66" charset="0"/>
            </a:endParaRPr>
          </a:p>
        </p:txBody>
      </p:sp>
    </p:spTree>
    <p:extLst>
      <p:ext uri="{BB962C8B-B14F-4D97-AF65-F5344CB8AC3E}">
        <p14:creationId xmlns:p14="http://schemas.microsoft.com/office/powerpoint/2010/main" val="1311165280"/>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xit" presetSubtype="5" fill="hold" nodeType="clickEffect">
                                  <p:stCondLst>
                                    <p:cond delay="0"/>
                                  </p:stCondLst>
                                  <p:childTnLst>
                                    <p:anim calcmode="lin" valueType="num">
                                      <p:cBhvr>
                                        <p:cTn id="6" dur="3000"/>
                                        <p:tgtEl>
                                          <p:spTgt spid="7"/>
                                        </p:tgtEl>
                                        <p:attrNameLst>
                                          <p:attrName>ppt_w</p:attrName>
                                        </p:attrNameLst>
                                      </p:cBhvr>
                                      <p:tavLst>
                                        <p:tav tm="0">
                                          <p:val>
                                            <p:strVal val="ppt_w"/>
                                          </p:val>
                                        </p:tav>
                                        <p:tav tm="100000">
                                          <p:val>
                                            <p:strVal val="ppt_w"/>
                                          </p:val>
                                        </p:tav>
                                      </p:tavLst>
                                    </p:anim>
                                    <p:anim calcmode="lin" valueType="num">
                                      <p:cBhvr>
                                        <p:cTn id="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2999"/>
                                          </p:stCondLst>
                                        </p:cTn>
                                        <p:tgtEl>
                                          <p:spTgt spid="7"/>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3000"/>
                                        <p:tgtEl>
                                          <p:spTgt spid="6"/>
                                        </p:tgtEl>
                                        <p:attrNameLst>
                                          <p:attrName>ppt_w</p:attrName>
                                        </p:attrNameLst>
                                      </p:cBhvr>
                                      <p:tavLst>
                                        <p:tav tm="0">
                                          <p:val>
                                            <p:strVal val="ppt_w"/>
                                          </p:val>
                                        </p:tav>
                                        <p:tav tm="100000">
                                          <p:val>
                                            <p:strVal val="ppt_w"/>
                                          </p:val>
                                        </p:tav>
                                      </p:tavLst>
                                    </p:anim>
                                    <p:anim calcmode="lin" valueType="num">
                                      <p:cBhvr>
                                        <p:cTn id="1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erapiasysalud.com.ar/wp-content/uploads/2012/12/uhu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71" y="0"/>
            <a:ext cx="12135729" cy="652740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terapiasysalud.com.ar/wp-content/uploads/2012/12/uhuy.jpg"/>
          <p:cNvPicPr>
            <a:picLocks noChangeAspect="1" noChangeArrowheads="1"/>
          </p:cNvPicPr>
          <p:nvPr/>
        </p:nvPicPr>
        <p:blipFill rotWithShape="1">
          <a:blip r:embed="rId2">
            <a:extLst>
              <a:ext uri="{28A0092B-C50C-407E-A947-70E740481C1C}">
                <a14:useLocalDpi xmlns:a14="http://schemas.microsoft.com/office/drawing/2010/main" val="0"/>
              </a:ext>
            </a:extLst>
          </a:blip>
          <a:srcRect t="1737" r="49506"/>
          <a:stretch/>
        </p:blipFill>
        <p:spPr bwMode="auto">
          <a:xfrm>
            <a:off x="0" y="0"/>
            <a:ext cx="6156270" cy="686246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erapiasysalud.com.ar/wp-content/uploads/2012/12/uhuy.jpg"/>
          <p:cNvPicPr>
            <a:picLocks noChangeAspect="1" noChangeArrowheads="1"/>
          </p:cNvPicPr>
          <p:nvPr/>
        </p:nvPicPr>
        <p:blipFill rotWithShape="1">
          <a:blip r:embed="rId2">
            <a:extLst>
              <a:ext uri="{28A0092B-C50C-407E-A947-70E740481C1C}">
                <a14:useLocalDpi xmlns:a14="http://schemas.microsoft.com/office/drawing/2010/main" val="0"/>
              </a:ext>
            </a:extLst>
          </a:blip>
          <a:srcRect t="1363" r="49506"/>
          <a:stretch/>
        </p:blipFill>
        <p:spPr bwMode="auto">
          <a:xfrm flipH="1">
            <a:off x="6156269" y="0"/>
            <a:ext cx="6035730" cy="6862465"/>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416860" y="170347"/>
            <a:ext cx="1242648" cy="646331"/>
          </a:xfrm>
          <a:prstGeom prst="rect">
            <a:avLst/>
          </a:prstGeom>
          <a:noFill/>
        </p:spPr>
        <p:txBody>
          <a:bodyPr wrap="none" lIns="91440" tIns="45720" rIns="91440" bIns="45720">
            <a:spAutoFit/>
          </a:bodyPr>
          <a:lstStyle/>
          <a:p>
            <a:pPr algn="ctr"/>
            <a:r>
              <a:rPr lang="es-ES" sz="3600" b="1" cap="none" spc="50" dirty="0" smtClean="0">
                <a:ln w="9525" cmpd="sng">
                  <a:noFill/>
                  <a:prstDash val="solid"/>
                </a:ln>
                <a:solidFill>
                  <a:srgbClr val="FFC000"/>
                </a:solidFill>
                <a:effectLst>
                  <a:glow rad="38100">
                    <a:schemeClr val="tx1">
                      <a:alpha val="40000"/>
                    </a:schemeClr>
                  </a:glow>
                </a:effectLst>
                <a:latin typeface="Monotype Corsiva" panose="03010101010201010101" pitchFamily="66" charset="0"/>
              </a:rPr>
              <a:t>Calma</a:t>
            </a:r>
            <a:endParaRPr lang="es-ES" sz="3600" b="1" cap="none" spc="50" dirty="0">
              <a:ln w="9525" cmpd="sng">
                <a:noFill/>
                <a:prstDash val="solid"/>
              </a:ln>
              <a:solidFill>
                <a:srgbClr val="FFC000"/>
              </a:solidFill>
              <a:effectLst>
                <a:glow rad="38100">
                  <a:schemeClr val="tx1">
                    <a:alpha val="40000"/>
                  </a:schemeClr>
                </a:glow>
              </a:effectLst>
              <a:latin typeface="Monotype Corsiva" panose="03010101010201010101" pitchFamily="66" charset="0"/>
            </a:endParaRPr>
          </a:p>
        </p:txBody>
      </p:sp>
      <p:sp>
        <p:nvSpPr>
          <p:cNvPr id="2" name="Rectángulo 1"/>
          <p:cNvSpPr/>
          <p:nvPr/>
        </p:nvSpPr>
        <p:spPr>
          <a:xfrm>
            <a:off x="520472" y="4711527"/>
            <a:ext cx="11384137" cy="1815882"/>
          </a:xfrm>
          <a:prstGeom prst="rect">
            <a:avLst/>
          </a:prstGeom>
        </p:spPr>
        <p:txBody>
          <a:bodyPr wrap="square">
            <a:spAutoFit/>
          </a:bodyPr>
          <a:lstStyle/>
          <a:p>
            <a:pPr algn="ctr"/>
            <a:r>
              <a:rPr lang="es-ES" sz="2800" b="1" dirty="0" smtClean="0">
                <a:solidFill>
                  <a:srgbClr val="FFC000"/>
                </a:solidFill>
                <a:effectLst>
                  <a:glow rad="101600">
                    <a:schemeClr val="bg1">
                      <a:alpha val="60000"/>
                    </a:schemeClr>
                  </a:glow>
                </a:effectLst>
                <a:latin typeface="Monotype Corsiva" panose="03010101010201010101" pitchFamily="66" charset="0"/>
              </a:rPr>
              <a:t>Un </a:t>
            </a:r>
            <a:r>
              <a:rPr lang="es-ES" sz="2800" b="1" dirty="0">
                <a:solidFill>
                  <a:srgbClr val="FFC000"/>
                </a:solidFill>
                <a:effectLst>
                  <a:glow rad="101600">
                    <a:schemeClr val="bg1">
                      <a:alpha val="60000"/>
                    </a:schemeClr>
                  </a:glow>
                </a:effectLst>
                <a:latin typeface="Monotype Corsiva" panose="03010101010201010101" pitchFamily="66" charset="0"/>
              </a:rPr>
              <a:t>sabio sabe valorar la importancia de la tranquilidad en la vida diaria, que no tiene por qué implicar llevar una vida aburrida. Aunque el hecho de temer que algo perturbe nuestra apacible vida es un sentimiento comprensible, debemos aprender a apreciar lo bueno mientras dure.</a:t>
            </a:r>
            <a:endParaRPr lang="es-ES" sz="2800" b="1" i="0" dirty="0">
              <a:solidFill>
                <a:srgbClr val="FFC000"/>
              </a:solidFill>
              <a:effectLst>
                <a:glow rad="101600">
                  <a:schemeClr val="bg1">
                    <a:alpha val="60000"/>
                  </a:schemeClr>
                </a:glow>
              </a:effectLst>
              <a:latin typeface="Monotype Corsiva" panose="03010101010201010101" pitchFamily="66" charset="0"/>
            </a:endParaRPr>
          </a:p>
        </p:txBody>
      </p:sp>
    </p:spTree>
    <p:extLst>
      <p:ext uri="{BB962C8B-B14F-4D97-AF65-F5344CB8AC3E}">
        <p14:creationId xmlns:p14="http://schemas.microsoft.com/office/powerpoint/2010/main" val="1929950998"/>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xit" presetSubtype="10" fill="hold" nodeType="clickEffect">
                                  <p:stCondLst>
                                    <p:cond delay="0"/>
                                  </p:stCondLst>
                                  <p:childTnLst>
                                    <p:anim calcmode="lin" valueType="num">
                                      <p:cBhvr>
                                        <p:cTn id="6" dur="3000"/>
                                        <p:tgtEl>
                                          <p:spTgt spid="7"/>
                                        </p:tgtEl>
                                        <p:attrNameLst>
                                          <p:attrName>ppt_h</p:attrName>
                                        </p:attrNameLst>
                                      </p:cBhvr>
                                      <p:tavLst>
                                        <p:tav tm="0">
                                          <p:val>
                                            <p:strVal val="ppt_h"/>
                                          </p:val>
                                        </p:tav>
                                        <p:tav tm="100000">
                                          <p:val>
                                            <p:strVal val="ppt_h"/>
                                          </p:val>
                                        </p:tav>
                                      </p:tavLst>
                                    </p:anim>
                                    <p:anim calcmode="lin" valueType="num">
                                      <p:cBhvr>
                                        <p:cTn id="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7"/>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8"/>
                                        </p:tgtEl>
                                        <p:attrNameLst>
                                          <p:attrName>ppt_h</p:attrName>
                                        </p:attrNameLst>
                                      </p:cBhvr>
                                      <p:tavLst>
                                        <p:tav tm="0">
                                          <p:val>
                                            <p:strVal val="ppt_h"/>
                                          </p:val>
                                        </p:tav>
                                        <p:tav tm="100000">
                                          <p:val>
                                            <p:strVal val="ppt_h"/>
                                          </p:val>
                                        </p:tav>
                                      </p:tavLst>
                                    </p:anim>
                                    <p:anim calcmode="lin" valueType="num">
                                      <p:cBhvr>
                                        <p:cTn id="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774141" y="542837"/>
            <a:ext cx="5006788" cy="2677656"/>
          </a:xfrm>
          <a:prstGeom prst="rect">
            <a:avLst/>
          </a:prstGeom>
        </p:spPr>
        <p:txBody>
          <a:bodyPr wrap="square">
            <a:spAutoFit/>
          </a:bodyPr>
          <a:lstStyle/>
          <a:p>
            <a:r>
              <a:rPr lang="es-ES" sz="2800" dirty="0">
                <a:latin typeface="Monotype Corsiva" panose="03010101010201010101" pitchFamily="66" charset="0"/>
              </a:rPr>
              <a:t>Aunque no puede decirse que la sabiduría sea un estadio permanente, una persona necesita tener ciertos conocimientos y cierta experiencia vital para que las demás la consideren sabia o cultivada.</a:t>
            </a:r>
          </a:p>
        </p:txBody>
      </p:sp>
      <p:pic>
        <p:nvPicPr>
          <p:cNvPr id="13314" name="Picture 2" descr="Las claves de la sabiduría"/>
          <p:cNvPicPr>
            <a:picLocks noChangeAspect="1" noChangeArrowheads="1"/>
          </p:cNvPicPr>
          <p:nvPr/>
        </p:nvPicPr>
        <p:blipFill rotWithShape="1">
          <a:blip r:embed="rId2">
            <a:extLst>
              <a:ext uri="{28A0092B-C50C-407E-A947-70E740481C1C}">
                <a14:useLocalDpi xmlns:a14="http://schemas.microsoft.com/office/drawing/2010/main" val="0"/>
              </a:ext>
            </a:extLst>
          </a:blip>
          <a:srcRect l="1248" b="1053"/>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Las claves de la sabiduría"/>
          <p:cNvPicPr>
            <a:picLocks noChangeAspect="1" noChangeArrowheads="1"/>
          </p:cNvPicPr>
          <p:nvPr/>
        </p:nvPicPr>
        <p:blipFill rotWithShape="1">
          <a:blip r:embed="rId2">
            <a:extLst>
              <a:ext uri="{28A0092B-C50C-407E-A947-70E740481C1C}">
                <a14:useLocalDpi xmlns:a14="http://schemas.microsoft.com/office/drawing/2010/main" val="0"/>
              </a:ext>
            </a:extLst>
          </a:blip>
          <a:srcRect l="1248" r="50755" b="1053"/>
          <a:stretch/>
        </p:blipFill>
        <p:spPr bwMode="auto">
          <a:xfrm>
            <a:off x="10596" y="0"/>
            <a:ext cx="6136339" cy="689656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Las claves de la sabiduría"/>
          <p:cNvPicPr>
            <a:picLocks noChangeAspect="1" noChangeArrowheads="1"/>
          </p:cNvPicPr>
          <p:nvPr/>
        </p:nvPicPr>
        <p:blipFill rotWithShape="1">
          <a:blip r:embed="rId2">
            <a:extLst>
              <a:ext uri="{28A0092B-C50C-407E-A947-70E740481C1C}">
                <a14:useLocalDpi xmlns:a14="http://schemas.microsoft.com/office/drawing/2010/main" val="0"/>
              </a:ext>
            </a:extLst>
          </a:blip>
          <a:srcRect l="50370" b="1053"/>
          <a:stretch/>
        </p:blipFill>
        <p:spPr bwMode="auto">
          <a:xfrm>
            <a:off x="6146935" y="0"/>
            <a:ext cx="6045065" cy="6896562"/>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525776" y="1131840"/>
            <a:ext cx="3671048" cy="4832092"/>
          </a:xfrm>
          <a:prstGeom prst="rect">
            <a:avLst/>
          </a:prstGeom>
        </p:spPr>
        <p:txBody>
          <a:bodyPr wrap="square">
            <a:spAutoFit/>
          </a:bodyPr>
          <a:lstStyle/>
          <a:p>
            <a:endParaRPr lang="es-ES" sz="2800" b="1" dirty="0" smtClean="0">
              <a:solidFill>
                <a:schemeClr val="accent4">
                  <a:lumMod val="20000"/>
                  <a:lumOff val="80000"/>
                </a:schemeClr>
              </a:solidFill>
              <a:latin typeface="Monotype Corsiva" panose="03010101010201010101" pitchFamily="66" charset="0"/>
            </a:endParaRPr>
          </a:p>
          <a:p>
            <a:r>
              <a:rPr lang="es-ES" sz="2800" b="1" dirty="0" smtClean="0">
                <a:solidFill>
                  <a:srgbClr val="002060"/>
                </a:solidFill>
                <a:effectLst>
                  <a:glow rad="101600">
                    <a:srgbClr val="F6B0F3"/>
                  </a:glow>
                </a:effectLst>
                <a:latin typeface="Monotype Corsiva" panose="03010101010201010101" pitchFamily="66" charset="0"/>
              </a:rPr>
              <a:t>Resulta </a:t>
            </a:r>
            <a:r>
              <a:rPr lang="es-ES" sz="2800" b="1" dirty="0">
                <a:solidFill>
                  <a:srgbClr val="002060"/>
                </a:solidFill>
                <a:effectLst>
                  <a:glow rad="101600">
                    <a:srgbClr val="F6B0F3"/>
                  </a:glow>
                </a:effectLst>
                <a:latin typeface="Monotype Corsiva" panose="03010101010201010101" pitchFamily="66" charset="0"/>
              </a:rPr>
              <a:t>casi </a:t>
            </a:r>
            <a:r>
              <a:rPr lang="es-ES" sz="2800" b="1" dirty="0" smtClean="0">
                <a:solidFill>
                  <a:srgbClr val="002060"/>
                </a:solidFill>
                <a:effectLst>
                  <a:glow rad="101600">
                    <a:srgbClr val="F6B0F3"/>
                  </a:glow>
                </a:effectLst>
                <a:latin typeface="Monotype Corsiva" panose="03010101010201010101" pitchFamily="66" charset="0"/>
              </a:rPr>
              <a:t> imposible </a:t>
            </a:r>
          </a:p>
          <a:p>
            <a:r>
              <a:rPr lang="es-ES" sz="2800" b="1" dirty="0" smtClean="0">
                <a:solidFill>
                  <a:srgbClr val="002060"/>
                </a:solidFill>
                <a:effectLst>
                  <a:glow rad="101600">
                    <a:srgbClr val="F6B0F3"/>
                  </a:glow>
                </a:effectLst>
                <a:latin typeface="Monotype Corsiva" panose="03010101010201010101" pitchFamily="66" charset="0"/>
              </a:rPr>
              <a:t>que </a:t>
            </a:r>
            <a:r>
              <a:rPr lang="es-ES" sz="2800" b="1" dirty="0">
                <a:solidFill>
                  <a:srgbClr val="002060"/>
                </a:solidFill>
                <a:effectLst>
                  <a:glow rad="101600">
                    <a:srgbClr val="F6B0F3"/>
                  </a:glow>
                </a:effectLst>
                <a:latin typeface="Monotype Corsiva" panose="03010101010201010101" pitchFamily="66" charset="0"/>
              </a:rPr>
              <a:t>las personas estén satisfechas con todo. </a:t>
            </a:r>
            <a:endParaRPr lang="es-ES" sz="2800" b="1" dirty="0" smtClean="0">
              <a:solidFill>
                <a:srgbClr val="002060"/>
              </a:solidFill>
              <a:effectLst>
                <a:glow rad="101600">
                  <a:srgbClr val="F6B0F3"/>
                </a:glow>
              </a:effectLst>
              <a:latin typeface="Monotype Corsiva" panose="03010101010201010101" pitchFamily="66" charset="0"/>
            </a:endParaRPr>
          </a:p>
          <a:p>
            <a:r>
              <a:rPr lang="es-ES" sz="2800" b="1" dirty="0" smtClean="0">
                <a:solidFill>
                  <a:srgbClr val="002060"/>
                </a:solidFill>
                <a:effectLst>
                  <a:glow rad="101600">
                    <a:srgbClr val="F6B0F3"/>
                  </a:glow>
                </a:effectLst>
                <a:latin typeface="Monotype Corsiva" panose="03010101010201010101" pitchFamily="66" charset="0"/>
              </a:rPr>
              <a:t>Los </a:t>
            </a:r>
            <a:r>
              <a:rPr lang="es-ES" sz="2800" b="1" dirty="0">
                <a:solidFill>
                  <a:srgbClr val="002060"/>
                </a:solidFill>
                <a:effectLst>
                  <a:glow rad="101600">
                    <a:srgbClr val="F6B0F3"/>
                  </a:glow>
                </a:effectLst>
                <a:latin typeface="Monotype Corsiva" panose="03010101010201010101" pitchFamily="66" charset="0"/>
              </a:rPr>
              <a:t>sueños mueven a las personas a seguir </a:t>
            </a:r>
            <a:r>
              <a:rPr lang="es-ES" sz="2800" b="1" dirty="0" smtClean="0">
                <a:solidFill>
                  <a:srgbClr val="002060"/>
                </a:solidFill>
                <a:effectLst>
                  <a:glow rad="101600">
                    <a:srgbClr val="F6B0F3"/>
                  </a:glow>
                </a:effectLst>
                <a:latin typeface="Monotype Corsiva" panose="03010101010201010101" pitchFamily="66" charset="0"/>
              </a:rPr>
              <a:t>luchando y esforzándose</a:t>
            </a:r>
            <a:r>
              <a:rPr lang="es-ES" sz="2800" b="1" dirty="0">
                <a:solidFill>
                  <a:srgbClr val="002060"/>
                </a:solidFill>
                <a:effectLst>
                  <a:glow rad="101600">
                    <a:srgbClr val="F6B0F3"/>
                  </a:glow>
                </a:effectLst>
                <a:latin typeface="Monotype Corsiva" panose="03010101010201010101" pitchFamily="66" charset="0"/>
              </a:rPr>
              <a:t>. </a:t>
            </a:r>
            <a:endParaRPr lang="es-ES" sz="2800" b="1" dirty="0" smtClean="0">
              <a:solidFill>
                <a:srgbClr val="002060"/>
              </a:solidFill>
              <a:effectLst>
                <a:glow rad="101600">
                  <a:srgbClr val="F6B0F3"/>
                </a:glow>
              </a:effectLst>
              <a:latin typeface="Monotype Corsiva" panose="03010101010201010101" pitchFamily="66" charset="0"/>
            </a:endParaRPr>
          </a:p>
          <a:p>
            <a:r>
              <a:rPr lang="es-ES" sz="2800" b="1" dirty="0" smtClean="0">
                <a:solidFill>
                  <a:srgbClr val="002060"/>
                </a:solidFill>
                <a:effectLst>
                  <a:glow rad="101600">
                    <a:srgbClr val="F6B0F3"/>
                  </a:glow>
                </a:effectLst>
                <a:latin typeface="Monotype Corsiva" panose="03010101010201010101" pitchFamily="66" charset="0"/>
              </a:rPr>
              <a:t>Sin </a:t>
            </a:r>
            <a:r>
              <a:rPr lang="es-ES" sz="2800" b="1" dirty="0">
                <a:solidFill>
                  <a:srgbClr val="002060"/>
                </a:solidFill>
                <a:effectLst>
                  <a:glow rad="101600">
                    <a:srgbClr val="F6B0F3"/>
                  </a:glow>
                </a:effectLst>
                <a:latin typeface="Monotype Corsiva" panose="03010101010201010101" pitchFamily="66" charset="0"/>
              </a:rPr>
              <a:t>embargo, ser demasiado perfeccionista puede repercutir negativamente en nuestras vidas.</a:t>
            </a:r>
            <a:endParaRPr lang="es-ES" sz="2800" b="1" i="0" dirty="0">
              <a:solidFill>
                <a:srgbClr val="002060"/>
              </a:solidFill>
              <a:effectLst>
                <a:glow rad="101600">
                  <a:srgbClr val="F6B0F3"/>
                </a:glow>
              </a:effectLst>
              <a:latin typeface="Monotype Corsiva" panose="03010101010201010101" pitchFamily="66" charset="0"/>
            </a:endParaRPr>
          </a:p>
        </p:txBody>
      </p:sp>
      <p:sp>
        <p:nvSpPr>
          <p:cNvPr id="3" name="Rectángulo 2"/>
          <p:cNvSpPr/>
          <p:nvPr/>
        </p:nvSpPr>
        <p:spPr>
          <a:xfrm>
            <a:off x="612753" y="404277"/>
            <a:ext cx="2932213" cy="646331"/>
          </a:xfrm>
          <a:prstGeom prst="rect">
            <a:avLst/>
          </a:prstGeom>
          <a:noFill/>
        </p:spPr>
        <p:txBody>
          <a:bodyPr wrap="none" lIns="91440" tIns="45720" rIns="91440" bIns="45720">
            <a:spAutoFit/>
          </a:bodyPr>
          <a:lstStyle/>
          <a:p>
            <a:pPr algn="ctr"/>
            <a:r>
              <a:rPr lang="es-ES" sz="3600" b="1" cap="none" spc="50" dirty="0" smtClean="0">
                <a:ln w="9525" cmpd="sng">
                  <a:noFill/>
                  <a:prstDash val="solid"/>
                </a:ln>
                <a:solidFill>
                  <a:srgbClr val="002060"/>
                </a:solidFill>
                <a:effectLst>
                  <a:glow rad="101600">
                    <a:srgbClr val="F9C7F7"/>
                  </a:glow>
                </a:effectLst>
                <a:latin typeface="Monotype Corsiva" panose="03010101010201010101" pitchFamily="66" charset="0"/>
              </a:rPr>
              <a:t>Arrepentimiento</a:t>
            </a:r>
            <a:endParaRPr lang="es-ES" sz="3600" b="1" cap="none" spc="50" dirty="0">
              <a:ln w="9525" cmpd="sng">
                <a:noFill/>
                <a:prstDash val="solid"/>
              </a:ln>
              <a:solidFill>
                <a:srgbClr val="002060"/>
              </a:solidFill>
              <a:effectLst>
                <a:glow rad="101600">
                  <a:srgbClr val="F9C7F7"/>
                </a:glow>
              </a:effectLst>
              <a:latin typeface="Monotype Corsiva" panose="03010101010201010101" pitchFamily="66" charset="0"/>
            </a:endParaRPr>
          </a:p>
        </p:txBody>
      </p:sp>
    </p:spTree>
    <p:extLst>
      <p:ext uri="{BB962C8B-B14F-4D97-AF65-F5344CB8AC3E}">
        <p14:creationId xmlns:p14="http://schemas.microsoft.com/office/powerpoint/2010/main" val="3271349103"/>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3000"/>
                                        <p:tgtEl>
                                          <p:spTgt spid="7"/>
                                        </p:tgtEl>
                                      </p:cBhvr>
                                    </p:animEffect>
                                    <p:anim calcmode="lin" valueType="num">
                                      <p:cBhvr>
                                        <p:cTn id="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3000"/>
                                        <p:tgtEl>
                                          <p:spTgt spid="7"/>
                                        </p:tgtEl>
                                        <p:attrNameLst>
                                          <p:attrName>ppt_h</p:attrName>
                                        </p:attrNameLst>
                                      </p:cBhvr>
                                      <p:tavLst>
                                        <p:tav tm="0">
                                          <p:val>
                                            <p:strVal val="ppt_h"/>
                                          </p:val>
                                        </p:tav>
                                        <p:tav tm="100000">
                                          <p:val>
                                            <p:strVal val="ppt_h"/>
                                          </p:val>
                                        </p:tav>
                                      </p:tavLst>
                                    </p:anim>
                                    <p:set>
                                      <p:cBhvr>
                                        <p:cTn id="9" dur="1" fill="hold">
                                          <p:stCondLst>
                                            <p:cond delay="2999"/>
                                          </p:stCondLst>
                                        </p:cTn>
                                        <p:tgtEl>
                                          <p:spTgt spid="7"/>
                                        </p:tgtEl>
                                        <p:attrNameLst>
                                          <p:attrName>style.visibility</p:attrName>
                                        </p:attrNameLst>
                                      </p:cBhvr>
                                      <p:to>
                                        <p:strVal val="hidden"/>
                                      </p:to>
                                    </p:set>
                                  </p:childTnLst>
                                </p:cTn>
                              </p:par>
                              <p:par>
                                <p:cTn id="10" presetID="45" presetClass="exit" presetSubtype="0" fill="hold" nodeType="withEffect">
                                  <p:stCondLst>
                                    <p:cond delay="0"/>
                                  </p:stCondLst>
                                  <p:childTnLst>
                                    <p:animEffect transition="out" filter="fade">
                                      <p:cBhvr>
                                        <p:cTn id="11" dur="3000"/>
                                        <p:tgtEl>
                                          <p:spTgt spid="4"/>
                                        </p:tgtEl>
                                      </p:cBhvr>
                                    </p:animEffect>
                                    <p:anim calcmode="lin" valueType="num">
                                      <p:cBhvr>
                                        <p:cTn id="12"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3000"/>
                                        <p:tgtEl>
                                          <p:spTgt spid="4"/>
                                        </p:tgtEl>
                                        <p:attrNameLst>
                                          <p:attrName>ppt_h</p:attrName>
                                        </p:attrNameLst>
                                      </p:cBhvr>
                                      <p:tavLst>
                                        <p:tav tm="0">
                                          <p:val>
                                            <p:strVal val="ppt_h"/>
                                          </p:val>
                                        </p:tav>
                                        <p:tav tm="100000">
                                          <p:val>
                                            <p:strVal val="ppt_h"/>
                                          </p:val>
                                        </p:tav>
                                      </p:tavLst>
                                    </p:anim>
                                    <p:set>
                                      <p:cBhvr>
                                        <p:cTn id="14"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radioguadalupe.org/wp-content/uploads/2009/01/rosas.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595493" y="442649"/>
            <a:ext cx="4544472" cy="4572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fecha 1"/>
          <p:cNvSpPr>
            <a:spLocks noGrp="1"/>
          </p:cNvSpPr>
          <p:nvPr>
            <p:ph type="dt" sz="half" idx="10"/>
          </p:nvPr>
        </p:nvSpPr>
        <p:spPr>
          <a:xfrm>
            <a:off x="683456" y="6089064"/>
            <a:ext cx="11174629" cy="365125"/>
          </a:xfrm>
        </p:spPr>
        <p:txBody>
          <a:bodyPr/>
          <a:lstStyle/>
          <a:p>
            <a:fld id="{998F2080-BE6D-4A6C-B16C-50672821938D}" type="datetime1">
              <a:rPr lang="es-ES" sz="1600" b="1" smtClean="0">
                <a:solidFill>
                  <a:srgbClr val="FF7C80"/>
                </a:solidFill>
                <a:latin typeface="Monotype Corsiva" panose="03010101010201010101" pitchFamily="66" charset="0"/>
              </a:rPr>
              <a:t>23/09/2014</a:t>
            </a:fld>
            <a:r>
              <a:rPr lang="es-ES" sz="1600" b="1" dirty="0" smtClean="0">
                <a:solidFill>
                  <a:srgbClr val="FF7C80"/>
                </a:solidFill>
                <a:latin typeface="Monotype Corsiva" panose="03010101010201010101" pitchFamily="66" charset="0"/>
              </a:rPr>
              <a:t>                                                                                                                                                                                          </a:t>
            </a:r>
            <a:r>
              <a:rPr lang="es-ES" sz="1800" b="1" dirty="0" smtClean="0">
                <a:solidFill>
                  <a:srgbClr val="FF7C80"/>
                </a:solidFill>
                <a:latin typeface="Monotype Corsiva" panose="03010101010201010101" pitchFamily="66" charset="0"/>
              </a:rPr>
              <a:t>Yolanda Violeta</a:t>
            </a:r>
            <a:endParaRPr lang="es-ES" sz="1800" b="1" dirty="0">
              <a:solidFill>
                <a:srgbClr val="FF7C80"/>
              </a:solidFill>
              <a:latin typeface="Monotype Corsiva" panose="03010101010201010101" pitchFamily="66" charset="0"/>
            </a:endParaRPr>
          </a:p>
        </p:txBody>
      </p:sp>
      <p:sp>
        <p:nvSpPr>
          <p:cNvPr id="5" name="CuadroTexto 4"/>
          <p:cNvSpPr txBox="1"/>
          <p:nvPr/>
        </p:nvSpPr>
        <p:spPr>
          <a:xfrm>
            <a:off x="4224423" y="4888735"/>
            <a:ext cx="3286611" cy="1200329"/>
          </a:xfrm>
          <a:prstGeom prst="rect">
            <a:avLst/>
          </a:prstGeom>
          <a:noFill/>
        </p:spPr>
        <p:txBody>
          <a:bodyPr wrap="square" rtlCol="0">
            <a:spAutoFit/>
          </a:bodyPr>
          <a:lstStyle/>
          <a:p>
            <a:r>
              <a:rPr lang="es-ES" b="1" dirty="0" smtClean="0">
                <a:solidFill>
                  <a:srgbClr val="FF7C80"/>
                </a:solidFill>
                <a:latin typeface="Monotype Corsiva" panose="03010101010201010101" pitchFamily="66" charset="0"/>
              </a:rPr>
              <a:t>Diseño: Amore</a:t>
            </a:r>
          </a:p>
          <a:p>
            <a:r>
              <a:rPr lang="es-ES" b="1" dirty="0" smtClean="0">
                <a:solidFill>
                  <a:srgbClr val="FF7C80"/>
                </a:solidFill>
                <a:latin typeface="Monotype Corsiva" panose="03010101010201010101" pitchFamily="66" charset="0"/>
              </a:rPr>
              <a:t>Tema: Claves de Sabiduría</a:t>
            </a:r>
          </a:p>
          <a:p>
            <a:r>
              <a:rPr lang="es-ES" b="1" dirty="0" smtClean="0">
                <a:solidFill>
                  <a:srgbClr val="FF7C80"/>
                </a:solidFill>
                <a:latin typeface="Monotype Corsiva" panose="03010101010201010101" pitchFamily="66" charset="0"/>
              </a:rPr>
              <a:t>Música: </a:t>
            </a:r>
            <a:r>
              <a:rPr lang="es-ES" b="1" dirty="0" smtClean="0">
                <a:solidFill>
                  <a:srgbClr val="FF7C80"/>
                </a:solidFill>
                <a:latin typeface="Monotype Corsiva" panose="03010101010201010101" pitchFamily="66" charset="0"/>
              </a:rPr>
              <a:t>I Just Can’t Stop Loving you</a:t>
            </a:r>
            <a:endParaRPr lang="es-ES" b="1" dirty="0" smtClean="0">
              <a:solidFill>
                <a:srgbClr val="FF7C80"/>
              </a:solidFill>
              <a:latin typeface="Monotype Corsiva" panose="03010101010201010101" pitchFamily="66" charset="0"/>
            </a:endParaRPr>
          </a:p>
          <a:p>
            <a:r>
              <a:rPr lang="es-ES" b="1" dirty="0" smtClean="0">
                <a:solidFill>
                  <a:srgbClr val="FF7C80"/>
                </a:solidFill>
                <a:latin typeface="Monotype Corsiva" panose="03010101010201010101" pitchFamily="66" charset="0"/>
              </a:rPr>
              <a:t>Interprete: Richard Clayderman</a:t>
            </a:r>
            <a:endParaRPr lang="es-ES" b="1" dirty="0">
              <a:solidFill>
                <a:srgbClr val="FF7C80"/>
              </a:solidFill>
              <a:latin typeface="Monotype Corsiva" panose="03010101010201010101" pitchFamily="66" charset="0"/>
            </a:endParaRPr>
          </a:p>
        </p:txBody>
      </p:sp>
      <p:pic>
        <p:nvPicPr>
          <p:cNvPr id="7" name="Picture 8" descr="C:\Documents and Settings\Servidor\Mis documentos\besos-mariposa-labios-gif.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910483" y="3645796"/>
            <a:ext cx="1770450" cy="1906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C:\Documents and Settings\Servidor\Mis documentos\besos-mariposa-labios-gif.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a:off x="707897" y="442649"/>
            <a:ext cx="1992485" cy="1816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6300104"/>
      </p:ext>
    </p:extLst>
  </p:cSld>
  <p:clrMapOvr>
    <a:masterClrMapping/>
  </p:clrMapOvr>
  <mc:AlternateContent xmlns:mc="http://schemas.openxmlformats.org/markup-compatibility/2006" xmlns:p14="http://schemas.microsoft.com/office/powerpoint/2010/main">
    <mc:Choice Requires="p14">
      <p:transition spd="slow" p14:dur="4000" advTm="4000">
        <p14:vortex dir="r"/>
      </p:transition>
    </mc:Choice>
    <mc:Fallback xmlns="">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1093</TotalTime>
  <Words>547</Words>
  <Application>Microsoft Office PowerPoint</Application>
  <PresentationFormat>Panorámica</PresentationFormat>
  <Paragraphs>61</Paragraphs>
  <Slides>13</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13</vt:i4>
      </vt:variant>
    </vt:vector>
  </HeadingPairs>
  <TitlesOfParts>
    <vt:vector size="21" baseType="lpstr">
      <vt:lpstr>Arial</vt:lpstr>
      <vt:lpstr>Berlin Sans FB Demi</vt:lpstr>
      <vt:lpstr>Calibri</vt:lpstr>
      <vt:lpstr>Calibri Light</vt:lpstr>
      <vt:lpstr>Monotype Corsiva</vt:lpstr>
      <vt:lpstr>PT Serif</vt:lpstr>
      <vt:lpstr>Office Theme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MANAGER</cp:lastModifiedBy>
  <cp:revision>78</cp:revision>
  <dcterms:created xsi:type="dcterms:W3CDTF">2014-06-30T15:34:38Z</dcterms:created>
  <dcterms:modified xsi:type="dcterms:W3CDTF">2014-09-23T22:32:10Z</dcterms:modified>
</cp:coreProperties>
</file>