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22" r:id="rId2"/>
    <p:sldId id="328" r:id="rId3"/>
    <p:sldId id="329" r:id="rId4"/>
    <p:sldId id="353" r:id="rId5"/>
    <p:sldId id="330" r:id="rId6"/>
    <p:sldId id="331" r:id="rId7"/>
    <p:sldId id="332" r:id="rId8"/>
    <p:sldId id="352" r:id="rId9"/>
    <p:sldId id="333" r:id="rId10"/>
    <p:sldId id="334" r:id="rId11"/>
    <p:sldId id="351" r:id="rId12"/>
    <p:sldId id="335" r:id="rId13"/>
    <p:sldId id="336" r:id="rId14"/>
    <p:sldId id="337" r:id="rId15"/>
    <p:sldId id="339" r:id="rId16"/>
    <p:sldId id="338" r:id="rId17"/>
    <p:sldId id="340" r:id="rId18"/>
    <p:sldId id="354" r:id="rId1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200"/>
    <a:srgbClr val="001D58"/>
    <a:srgbClr val="D96709"/>
    <a:srgbClr val="B85808"/>
    <a:srgbClr val="9933FF"/>
    <a:srgbClr val="540054"/>
    <a:srgbClr val="9900FF"/>
    <a:srgbClr val="CC3300"/>
    <a:srgbClr val="A50021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84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4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11/05/2018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an Atilla - bogazici ruyalari 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67"/>
            <a:ext cx="9144000" cy="513976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000494" y="699542"/>
            <a:ext cx="5147563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i="1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Emmett" pitchFamily="2" charset="0"/>
              </a:rPr>
              <a:t>Carta sobre la </a:t>
            </a:r>
            <a:r>
              <a:rPr lang="es-ES" sz="4000" i="1" dirty="0" smtClean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Emmett" pitchFamily="2" charset="0"/>
              </a:rPr>
              <a:t>Madre</a:t>
            </a:r>
          </a:p>
          <a:p>
            <a:pPr algn="ctr"/>
            <a:r>
              <a:rPr lang="es-ES" sz="2800" i="1" dirty="0" smtClean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Emmett" pitchFamily="2" charset="0"/>
              </a:rPr>
              <a:t> </a:t>
            </a:r>
            <a:r>
              <a:rPr lang="es-ES" sz="2800" i="1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Emmett" pitchFamily="2" charset="0"/>
              </a:rPr>
              <a:t>(Para Reflexionar)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557326" y="3243629"/>
            <a:ext cx="6030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Ésta es la carta de un hermano a otro en un día cercano al día de la </a:t>
            </a:r>
            <a:r>
              <a:rPr lang="es-ES" sz="3600" dirty="0" smtClean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madre:</a:t>
            </a:r>
            <a:endParaRPr lang="es-ES" sz="3600" dirty="0">
              <a:solidFill>
                <a:schemeClr val="bg1"/>
              </a:solidFill>
              <a:effectLst>
                <a:glow rad="127000">
                  <a:srgbClr val="002200"/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8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532092" y="339502"/>
            <a:ext cx="80648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Querido hermano</a:t>
            </a:r>
            <a:r>
              <a:rPr lang="es-ES" sz="3600" dirty="0" smtClean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,</a:t>
            </a:r>
          </a:p>
          <a:p>
            <a:pPr algn="ctr"/>
            <a:endParaRPr lang="es-ES" sz="3600" dirty="0">
              <a:solidFill>
                <a:schemeClr val="bg1"/>
              </a:solidFill>
              <a:effectLst>
                <a:glow rad="127000">
                  <a:srgbClr val="002200"/>
                </a:glo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Ser mamá es una tarea complicada, pero los hijos, a pesar de ser mayores, la hacemos más difícil. Piensa en esto: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47132" y="601400"/>
            <a:ext cx="78563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Ella nos enseña a sentirnos valiosos e inteligentes, y lo hace tan bien, que después nos creemos mucho más inteligentes que ella.</a:t>
            </a:r>
          </a:p>
        </p:txBody>
      </p:sp>
    </p:spTree>
    <p:extLst>
      <p:ext uri="{BB962C8B-B14F-4D97-AF65-F5344CB8AC3E}">
        <p14:creationId xmlns:p14="http://schemas.microsoft.com/office/powerpoint/2010/main" val="32986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79512" y="601400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Todo lo que tiene nuestra madre es parcialmente nuestro, todo lo que tenemos los hijos es totalmente propio.</a:t>
            </a:r>
          </a:p>
        </p:txBody>
      </p:sp>
    </p:spTree>
    <p:extLst>
      <p:ext uri="{BB962C8B-B14F-4D97-AF65-F5344CB8AC3E}">
        <p14:creationId xmlns:p14="http://schemas.microsoft.com/office/powerpoint/2010/main" val="290890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67544" y="601400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La mamá es para muchos la responsable de todo lo que no funciona en nuestra vida.</a:t>
            </a:r>
          </a:p>
        </p:txBody>
      </p:sp>
    </p:spTree>
    <p:extLst>
      <p:ext uri="{BB962C8B-B14F-4D97-AF65-F5344CB8AC3E}">
        <p14:creationId xmlns:p14="http://schemas.microsoft.com/office/powerpoint/2010/main" val="190561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79512" y="267494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Ella, como tal, nos debe perdonar aun las ofensas más graves. Nosotros, como hijos, la resentiremos y la juzgaremos durante años, aun por pequeñeces.</a:t>
            </a:r>
          </a:p>
        </p:txBody>
      </p:sp>
    </p:spTree>
    <p:extLst>
      <p:ext uri="{BB962C8B-B14F-4D97-AF65-F5344CB8AC3E}">
        <p14:creationId xmlns:p14="http://schemas.microsoft.com/office/powerpoint/2010/main" val="1353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79512" y="2977664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Los hijos podemos opinar con todo el derecho sobre lo que hace, deja de hacer o debería hacer, pero le exigimos con firmeza que respete nuestra privacidad y autonomía.</a:t>
            </a:r>
          </a:p>
        </p:txBody>
      </p:sp>
    </p:spTree>
    <p:extLst>
      <p:ext uri="{BB962C8B-B14F-4D97-AF65-F5344CB8AC3E}">
        <p14:creationId xmlns:p14="http://schemas.microsoft.com/office/powerpoint/2010/main" val="210411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79512" y="267494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Es común que tengamos al alcance de la mano la lista de lo que, a nuestro juicio, hizo mal o dejó de hacer por nosotros, pero pocas veces recordamos concretamente todo lo que nos dio, ayudó y benefició.</a:t>
            </a:r>
          </a:p>
        </p:txBody>
      </p:sp>
    </p:spTree>
    <p:extLst>
      <p:ext uri="{BB962C8B-B14F-4D97-AF65-F5344CB8AC3E}">
        <p14:creationId xmlns:p14="http://schemas.microsoft.com/office/powerpoint/2010/main" val="638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2012" y="1149588"/>
            <a:ext cx="8568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Con frecuencia le reprochamos no haber expresado su afecto por nosotros en la manera que esperábamos y usamos esto como pretexto para no demostrarle lo que sentimos de una forma que ella realmente perciba. (Tiene que ser ella la culpable).</a:t>
            </a:r>
          </a:p>
        </p:txBody>
      </p:sp>
    </p:spTree>
    <p:extLst>
      <p:ext uri="{BB962C8B-B14F-4D97-AF65-F5344CB8AC3E}">
        <p14:creationId xmlns:p14="http://schemas.microsoft.com/office/powerpoint/2010/main" val="364984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7504" y="339502"/>
            <a:ext cx="748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Los defectos los heredamos de ella y las cualidades las tenemos a pesar de ella.</a:t>
            </a:r>
          </a:p>
        </p:txBody>
      </p:sp>
    </p:spTree>
    <p:extLst>
      <p:ext uri="{BB962C8B-B14F-4D97-AF65-F5344CB8AC3E}">
        <p14:creationId xmlns:p14="http://schemas.microsoft.com/office/powerpoint/2010/main" val="4766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691680" y="267494"/>
            <a:ext cx="72728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Ella se quitó el pan de la boca para darnos la mejor educación posible y ahora nos sentimos más refinados que ella.</a:t>
            </a:r>
          </a:p>
        </p:txBody>
      </p:sp>
    </p:spTree>
    <p:extLst>
      <p:ext uri="{BB962C8B-B14F-4D97-AF65-F5344CB8AC3E}">
        <p14:creationId xmlns:p14="http://schemas.microsoft.com/office/powerpoint/2010/main" val="59028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79512" y="267494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Queremos que nuestra madre sea una muy buena abuela, que esté pendiente de sus nietos, pero que no se meta con la educación de nuestros hijos.</a:t>
            </a:r>
          </a:p>
        </p:txBody>
      </p:sp>
    </p:spTree>
    <p:extLst>
      <p:ext uri="{BB962C8B-B14F-4D97-AF65-F5344CB8AC3E}">
        <p14:creationId xmlns:p14="http://schemas.microsoft.com/office/powerpoint/2010/main" val="304598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79512" y="2711698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Nos gusta que nuestra madre se sienta agradecida con nosotros porque decidimos, sin consultarle, lo que consideramos mejor para su vida. (Probablemente es lo más conveniente para nosotros).</a:t>
            </a:r>
          </a:p>
        </p:txBody>
      </p:sp>
    </p:spTree>
    <p:extLst>
      <p:ext uri="{BB962C8B-B14F-4D97-AF65-F5344CB8AC3E}">
        <p14:creationId xmlns:p14="http://schemas.microsoft.com/office/powerpoint/2010/main" val="40418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54818" y="52939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Agradecidos con mamá, en el día de la madre, de afán le compramos una tarjeta barata, un regalo cómodo y la invitamos a comer nuestra comida favorita.</a:t>
            </a:r>
          </a:p>
        </p:txBody>
      </p:sp>
    </p:spTree>
    <p:extLst>
      <p:ext uri="{BB962C8B-B14F-4D97-AF65-F5344CB8AC3E}">
        <p14:creationId xmlns:p14="http://schemas.microsoft.com/office/powerpoint/2010/main" val="227370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54818" y="339502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Y en unos años nos quejaremos de lo desagradecidos y duros que son nuestros hijos con nosotros.</a:t>
            </a:r>
          </a:p>
        </p:txBody>
      </p:sp>
    </p:spTree>
    <p:extLst>
      <p:ext uri="{BB962C8B-B14F-4D97-AF65-F5344CB8AC3E}">
        <p14:creationId xmlns:p14="http://schemas.microsoft.com/office/powerpoint/2010/main" val="250448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44454" y="267494"/>
            <a:ext cx="72695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Bueno, sé que todo lo anterior es cierto, pero no en mi caso.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89604" y="1897544"/>
            <a:ext cx="81868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600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P.D.: Por favor no le muestres esta carta a mamá</a:t>
            </a:r>
            <a:r>
              <a:rPr lang="es-ES" sz="3600" dirty="0" smtClean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.</a:t>
            </a:r>
          </a:p>
          <a:p>
            <a:pPr algn="r"/>
            <a:endParaRPr lang="es-ES" sz="3600" dirty="0">
              <a:solidFill>
                <a:schemeClr val="bg1"/>
              </a:solidFill>
              <a:effectLst>
                <a:glow rad="127000">
                  <a:srgbClr val="002200"/>
                </a:glow>
              </a:effectLst>
              <a:latin typeface="Brush Script MT" panose="03060802040406070304" pitchFamily="66" charset="0"/>
            </a:endParaRPr>
          </a:p>
          <a:p>
            <a:pPr algn="r"/>
            <a:r>
              <a:rPr lang="es-ES" sz="3600" dirty="0" smtClean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Brush Script MT" panose="03060802040406070304" pitchFamily="66" charset="0"/>
              </a:rPr>
              <a:t> Tu hermano.</a:t>
            </a:r>
            <a:endParaRPr lang="es-ES" sz="3600" dirty="0">
              <a:solidFill>
                <a:schemeClr val="bg1"/>
              </a:solidFill>
              <a:effectLst>
                <a:glow rad="127000">
                  <a:srgbClr val="002200"/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72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67545" y="615915"/>
            <a:ext cx="36004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Texto: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Autor desconocido</a:t>
            </a:r>
          </a:p>
          <a:p>
            <a:pPr algn="ctr"/>
            <a:endParaRPr lang="es-ES" sz="1400" b="1" dirty="0">
              <a:solidFill>
                <a:schemeClr val="bg1"/>
              </a:solidFill>
              <a:effectLst>
                <a:glow rad="101600">
                  <a:srgbClr val="002200"/>
                </a:glow>
              </a:effectLst>
              <a:latin typeface="+mj-lt"/>
            </a:endParaRP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glow rad="101600">
                  <a:srgbClr val="002200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Fotos propias: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Parque Nacional Natural </a:t>
            </a:r>
            <a:r>
              <a:rPr lang="es-ES" sz="1400" b="1" i="1" dirty="0" err="1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Tayrona</a:t>
            </a:r>
            <a:endParaRPr lang="es-ES" sz="1400" b="1" i="1" dirty="0" smtClean="0">
              <a:solidFill>
                <a:schemeClr val="bg1"/>
              </a:solidFill>
              <a:effectLst>
                <a:glow rad="101600">
                  <a:srgbClr val="002200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(Santa Marta-Colombia)</a:t>
            </a: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glow rad="101600">
                  <a:srgbClr val="002200"/>
                </a:glow>
              </a:effectLst>
              <a:latin typeface="+mj-lt"/>
            </a:endParaRPr>
          </a:p>
          <a:p>
            <a:pPr algn="ctr"/>
            <a:endParaRPr lang="es-ES" sz="1400" b="1" dirty="0">
              <a:solidFill>
                <a:schemeClr val="bg1"/>
              </a:solidFill>
              <a:effectLst>
                <a:glow rad="101600">
                  <a:srgbClr val="002200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ES" sz="1400" b="1" dirty="0" err="1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Bogazici</a:t>
            </a:r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ruyalari</a:t>
            </a:r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 - 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Can </a:t>
            </a:r>
            <a:r>
              <a:rPr lang="es-ES" sz="1400" b="1" i="1" dirty="0" err="1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Atilla</a:t>
            </a:r>
            <a:endParaRPr lang="es-ES" sz="1400" b="1" i="1" dirty="0" smtClean="0">
              <a:solidFill>
                <a:schemeClr val="bg1"/>
              </a:solidFill>
              <a:effectLst>
                <a:glow rad="101600">
                  <a:srgbClr val="002200"/>
                </a:glow>
              </a:effectLst>
              <a:latin typeface="+mj-lt"/>
            </a:endParaRPr>
          </a:p>
          <a:p>
            <a:pPr algn="ctr"/>
            <a:endParaRPr lang="es-ES" sz="1400" b="1" dirty="0">
              <a:solidFill>
                <a:schemeClr val="bg1"/>
              </a:solidFill>
              <a:effectLst>
                <a:glow rad="101600">
                  <a:srgbClr val="002200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 </a:t>
            </a: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glow rad="101600">
                  <a:srgbClr val="002200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Producción general: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2200"/>
                  </a:glow>
                </a:effectLst>
                <a:latin typeface="+mj-lt"/>
              </a:rPr>
              <a:t>Medellín-Colombia</a:t>
            </a:r>
            <a:endParaRPr lang="es-ES" sz="1400" b="1" dirty="0">
              <a:solidFill>
                <a:schemeClr val="bg1"/>
              </a:solidFill>
              <a:effectLst>
                <a:glow rad="101600">
                  <a:srgbClr val="0022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980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69275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29464</TotalTime>
  <Words>496</Words>
  <Application>Microsoft Office PowerPoint</Application>
  <PresentationFormat>Presentación en pantalla (16:9)</PresentationFormat>
  <Paragraphs>42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4" baseType="lpstr">
      <vt:lpstr>Arial</vt:lpstr>
      <vt:lpstr>Brush Script MT</vt:lpstr>
      <vt:lpstr>Calibri</vt:lpstr>
      <vt:lpstr>Emmett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2509</cp:revision>
  <dcterms:created xsi:type="dcterms:W3CDTF">2012-12-20T15:47:10Z</dcterms:created>
  <dcterms:modified xsi:type="dcterms:W3CDTF">2018-05-11T23:03:16Z</dcterms:modified>
</cp:coreProperties>
</file>