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77" r:id="rId3"/>
    <p:sldId id="475" r:id="rId4"/>
    <p:sldId id="498" r:id="rId5"/>
    <p:sldId id="451" r:id="rId6"/>
    <p:sldId id="381" r:id="rId7"/>
    <p:sldId id="455" r:id="rId8"/>
    <p:sldId id="508" r:id="rId9"/>
    <p:sldId id="503" r:id="rId10"/>
    <p:sldId id="449" r:id="rId11"/>
    <p:sldId id="483" r:id="rId12"/>
    <p:sldId id="500" r:id="rId13"/>
    <p:sldId id="501" r:id="rId14"/>
    <p:sldId id="484" r:id="rId15"/>
    <p:sldId id="485" r:id="rId16"/>
    <p:sldId id="471" r:id="rId17"/>
    <p:sldId id="502" r:id="rId18"/>
    <p:sldId id="505" r:id="rId19"/>
    <p:sldId id="504" r:id="rId20"/>
    <p:sldId id="450" r:id="rId21"/>
    <p:sldId id="472" r:id="rId22"/>
    <p:sldId id="452" r:id="rId23"/>
    <p:sldId id="467" r:id="rId24"/>
    <p:sldId id="496" r:id="rId25"/>
    <p:sldId id="453" r:id="rId26"/>
    <p:sldId id="509" r:id="rId27"/>
    <p:sldId id="458" r:id="rId28"/>
    <p:sldId id="477" r:id="rId29"/>
    <p:sldId id="469" r:id="rId30"/>
    <p:sldId id="456" r:id="rId31"/>
    <p:sldId id="461" r:id="rId32"/>
    <p:sldId id="480" r:id="rId33"/>
    <p:sldId id="465" r:id="rId34"/>
    <p:sldId id="466" r:id="rId35"/>
    <p:sldId id="476" r:id="rId36"/>
    <p:sldId id="459" r:id="rId37"/>
    <p:sldId id="479" r:id="rId38"/>
    <p:sldId id="460" r:id="rId39"/>
    <p:sldId id="468" r:id="rId40"/>
    <p:sldId id="457" r:id="rId41"/>
    <p:sldId id="499" r:id="rId42"/>
    <p:sldId id="473" r:id="rId43"/>
    <p:sldId id="474" r:id="rId44"/>
    <p:sldId id="487" r:id="rId45"/>
    <p:sldId id="478" r:id="rId46"/>
    <p:sldId id="481" r:id="rId47"/>
    <p:sldId id="486" r:id="rId48"/>
    <p:sldId id="482" r:id="rId49"/>
    <p:sldId id="489" r:id="rId50"/>
    <p:sldId id="470" r:id="rId51"/>
    <p:sldId id="490" r:id="rId52"/>
    <p:sldId id="491" r:id="rId53"/>
    <p:sldId id="493" r:id="rId54"/>
    <p:sldId id="494" r:id="rId55"/>
    <p:sldId id="492" r:id="rId56"/>
    <p:sldId id="488" r:id="rId57"/>
    <p:sldId id="462" r:id="rId58"/>
    <p:sldId id="506" r:id="rId59"/>
    <p:sldId id="407" r:id="rId60"/>
    <p:sldId id="464" r:id="rId61"/>
    <p:sldId id="378" r:id="rId62"/>
    <p:sldId id="510" r:id="rId63"/>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X/73PR+lUF4rELwHjYhQg" hashData="aHJDzc5ATtSVn+6RqrjuJU0PqS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602" y="-762"/>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11/07/2016</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11/07/2016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11/07/2016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11/07/2016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11/07/2016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11/07/2016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11/07/2016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11/07/2016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11/07/2016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11/07/2016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11/07/2016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11/07/2016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5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65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11/07/2016</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B0F0">
            <a:alpha val="65000"/>
          </a:srgbClr>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pitchFamily="34" charset="0"/>
          <a:cs typeface="Arial" pitchFamily="34" charset="0"/>
        </a:defRPr>
      </a:lvl2pPr>
      <a:lvl3pPr algn="ctr" rtl="0" fontAlgn="base">
        <a:spcBef>
          <a:spcPct val="0"/>
        </a:spcBef>
        <a:spcAft>
          <a:spcPct val="0"/>
        </a:spcAft>
        <a:defRPr sz="5200">
          <a:solidFill>
            <a:schemeClr val="tx2"/>
          </a:solidFill>
          <a:latin typeface="Arial" pitchFamily="34" charset="0"/>
          <a:cs typeface="Arial" pitchFamily="34" charset="0"/>
        </a:defRPr>
      </a:lvl3pPr>
      <a:lvl4pPr algn="ctr" rtl="0" fontAlgn="base">
        <a:spcBef>
          <a:spcPct val="0"/>
        </a:spcBef>
        <a:spcAft>
          <a:spcPct val="0"/>
        </a:spcAft>
        <a:defRPr sz="5200">
          <a:solidFill>
            <a:schemeClr val="tx2"/>
          </a:solidFill>
          <a:latin typeface="Arial" pitchFamily="34" charset="0"/>
          <a:cs typeface="Arial" pitchFamily="34" charset="0"/>
        </a:defRPr>
      </a:lvl4pPr>
      <a:lvl5pPr algn="ctr" rtl="0" fontAlgn="base">
        <a:spcBef>
          <a:spcPct val="0"/>
        </a:spcBef>
        <a:spcAft>
          <a:spcPct val="0"/>
        </a:spcAft>
        <a:defRPr sz="5200">
          <a:solidFill>
            <a:schemeClr val="tx2"/>
          </a:solidFill>
          <a:latin typeface="Arial" pitchFamily="34" charset="0"/>
          <a:cs typeface="Arial" pitchFamily="34" charset="0"/>
        </a:defRPr>
      </a:lvl5pPr>
      <a:lvl6pPr marL="540045" algn="ctr" rtl="0" fontAlgn="base">
        <a:spcBef>
          <a:spcPct val="0"/>
        </a:spcBef>
        <a:spcAft>
          <a:spcPct val="0"/>
        </a:spcAft>
        <a:defRPr sz="5200">
          <a:solidFill>
            <a:schemeClr val="tx2"/>
          </a:solidFill>
          <a:latin typeface="Arial" pitchFamily="34" charset="0"/>
          <a:cs typeface="Arial" pitchFamily="34" charset="0"/>
        </a:defRPr>
      </a:lvl6pPr>
      <a:lvl7pPr marL="1080089" algn="ctr" rtl="0" fontAlgn="base">
        <a:spcBef>
          <a:spcPct val="0"/>
        </a:spcBef>
        <a:spcAft>
          <a:spcPct val="0"/>
        </a:spcAft>
        <a:defRPr sz="5200">
          <a:solidFill>
            <a:schemeClr val="tx2"/>
          </a:solidFill>
          <a:latin typeface="Arial" pitchFamily="34" charset="0"/>
          <a:cs typeface="Arial" pitchFamily="34" charset="0"/>
        </a:defRPr>
      </a:lvl7pPr>
      <a:lvl8pPr marL="1620134" algn="ctr" rtl="0" fontAlgn="base">
        <a:spcBef>
          <a:spcPct val="0"/>
        </a:spcBef>
        <a:spcAft>
          <a:spcPct val="0"/>
        </a:spcAft>
        <a:defRPr sz="5200">
          <a:solidFill>
            <a:schemeClr val="tx2"/>
          </a:solidFill>
          <a:latin typeface="Arial" pitchFamily="34" charset="0"/>
          <a:cs typeface="Arial" pitchFamily="34" charset="0"/>
        </a:defRPr>
      </a:lvl8pPr>
      <a:lvl9pPr marL="2160179" algn="ctr" rtl="0" fontAlgn="base">
        <a:spcBef>
          <a:spcPct val="0"/>
        </a:spcBef>
        <a:spcAft>
          <a:spcPct val="0"/>
        </a:spcAft>
        <a:defRPr sz="5200">
          <a:solidFill>
            <a:schemeClr val="tx2"/>
          </a:solidFill>
          <a:latin typeface="Arial" pitchFamily="34" charset="0"/>
          <a:cs typeface="Arial" pitchFamily="34"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61.jpeg"/></Relationships>
</file>

<file path=ppt/slides/_rels/slide58.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5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hyperlink" Target="https://youtu.be/TKOQIuHI3Eo" TargetMode="Externa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69.jpeg"/></Relationships>
</file>

<file path=ppt/slides/_rels/slide61.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perros-yulin-china"/>
          <p:cNvPicPr>
            <a:picLocks noChangeAspect="1" noChangeArrowheads="1"/>
          </p:cNvPicPr>
          <p:nvPr/>
        </p:nvPicPr>
        <p:blipFill>
          <a:blip r:embed="rId3"/>
          <a:srcRect/>
          <a:stretch>
            <a:fillRect/>
          </a:stretch>
        </p:blipFill>
        <p:spPr bwMode="auto">
          <a:xfrm>
            <a:off x="-91580" y="0"/>
            <a:ext cx="11361243" cy="7632700"/>
          </a:xfrm>
          <a:prstGeom prst="rect">
            <a:avLst/>
          </a:prstGeom>
          <a:noFill/>
        </p:spPr>
      </p:pic>
      <p:pic>
        <p:nvPicPr>
          <p:cNvPr id="17" name="Picture 3" descr="illusion-013"/>
          <p:cNvPicPr>
            <a:picLocks noChangeAspect="1" noChangeArrowheads="1"/>
          </p:cNvPicPr>
          <p:nvPr/>
        </p:nvPicPr>
        <p:blipFill>
          <a:blip r:embed="rId4" cstate="print">
            <a:duotone>
              <a:prstClr val="black"/>
              <a:schemeClr val="accent4">
                <a:tint val="45000"/>
                <a:satMod val="400000"/>
              </a:schemeClr>
            </a:duotone>
            <a:lum bright="-27000" contrast="47000"/>
          </a:blip>
          <a:srcRect/>
          <a:stretch>
            <a:fillRect/>
          </a:stretch>
        </p:blipFill>
        <p:spPr bwMode="auto">
          <a:xfrm>
            <a:off x="0" y="0"/>
            <a:ext cx="11269663" cy="7653902"/>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205675" y="3459160"/>
            <a:ext cx="9144064" cy="560230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Carne de perro</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134237" y="6173804"/>
            <a:ext cx="2475822" cy="1039579"/>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21244" y="209952"/>
            <a:ext cx="962617" cy="1187308"/>
          </a:xfrm>
          <a:prstGeom prst="rect">
            <a:avLst/>
          </a:prstGeom>
          <a:noFill/>
          <a:ln w="9525">
            <a:noFill/>
            <a:miter lim="800000"/>
            <a:headEnd/>
            <a:tailEnd/>
          </a:ln>
        </p:spPr>
      </p:pic>
    </p:spTree>
  </p:cSld>
  <p:clrMapOvr>
    <a:masterClrMapping/>
  </p:clrMapOvr>
  <p:transition spd="slow" advTm="13000">
    <p:comb dir="vert"/>
    <p:sndAc>
      <p:stSnd>
        <p:snd r:embed="rId2" name="Japón - Templo zen japones Tradicion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9" presetClass="entr" presetSubtype="0"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3000" fill="hold"/>
                                        <p:tgtEl>
                                          <p:spTgt spid="16"/>
                                        </p:tgtEl>
                                        <p:attrNameLst>
                                          <p:attrName>ppt_x</p:attrName>
                                        </p:attrNameLst>
                                      </p:cBhvr>
                                      <p:tavLst>
                                        <p:tav tm="0">
                                          <p:val>
                                            <p:strVal val="#ppt_x-.2"/>
                                          </p:val>
                                        </p:tav>
                                        <p:tav tm="100000">
                                          <p:val>
                                            <p:strVal val="#ppt_x"/>
                                          </p:val>
                                        </p:tav>
                                      </p:tavLst>
                                    </p:anim>
                                    <p:anim calcmode="lin" valueType="num">
                                      <p:cBhvr>
                                        <p:cTn id="19" dur="3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20" dur="3000"/>
                                        <p:tgtEl>
                                          <p:spTgt spid="16"/>
                                        </p:tgtEl>
                                      </p:cBhvr>
                                    </p:animEffect>
                                  </p:childTnLst>
                                </p:cTn>
                              </p:par>
                            </p:childTnLst>
                          </p:cTn>
                        </p:par>
                        <p:par>
                          <p:cTn id="21" fill="hold">
                            <p:stCondLst>
                              <p:cond delay="5000"/>
                            </p:stCondLst>
                            <p:childTnLst>
                              <p:par>
                                <p:cTn id="22" presetID="5" presetClass="exit" presetSubtype="10" fill="hold" nodeType="afterEffect">
                                  <p:stCondLst>
                                    <p:cond delay="0"/>
                                  </p:stCondLst>
                                  <p:childTnLst>
                                    <p:animEffect transition="out" filter="checkerboard(across)">
                                      <p:cBhvr>
                                        <p:cTn id="23" dur="3000"/>
                                        <p:tgtEl>
                                          <p:spTgt spid="17"/>
                                        </p:tgtEl>
                                      </p:cBhvr>
                                    </p:animEffect>
                                    <p:set>
                                      <p:cBhvr>
                                        <p:cTn id="24" dur="1" fill="hold">
                                          <p:stCondLst>
                                            <p:cond delay="2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2" name="Picture 4" descr="G31-40324"/>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mispps.com/almacen/images/2014/08/05/PH5OG.png"/>
          <p:cNvPicPr>
            <a:picLocks noChangeAspect="1" noChangeArrowheads="1"/>
          </p:cNvPicPr>
          <p:nvPr/>
        </p:nvPicPr>
        <p:blipFill>
          <a:blip r:embed="rId2"/>
          <a:srcRect/>
          <a:stretch>
            <a:fillRect/>
          </a:stretch>
        </p:blipFill>
        <p:spPr bwMode="auto">
          <a:xfrm>
            <a:off x="-294523" y="-327054"/>
            <a:ext cx="11930145" cy="8207610"/>
          </a:xfrm>
          <a:prstGeom prst="rect">
            <a:avLst/>
          </a:prstGeom>
          <a:noFill/>
        </p:spPr>
      </p:pic>
      <p:sp>
        <p:nvSpPr>
          <p:cNvPr id="3" name="2 Rectángulo"/>
          <p:cNvSpPr/>
          <p:nvPr/>
        </p:nvSpPr>
        <p:spPr>
          <a:xfrm>
            <a:off x="7992285" y="6718300"/>
            <a:ext cx="3563130" cy="117001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Picture 2" descr="http://3.bp.blogspot.com/-r6HM6KE57Dc/TzMsOjLvfaI/AAAAAAAACT8/u7-wAM1dZcc/s1600/0k0289_gif-sicodelicos-02.gif"/>
          <p:cNvPicPr>
            <a:picLocks noChangeAspect="1" noChangeArrowheads="1" noCrop="1"/>
          </p:cNvPicPr>
          <p:nvPr/>
        </p:nvPicPr>
        <p:blipFill>
          <a:blip r:embed="rId3">
            <a:duotone>
              <a:prstClr val="black"/>
              <a:schemeClr val="accent4">
                <a:tint val="45000"/>
                <a:satMod val="400000"/>
              </a:schemeClr>
            </a:duotone>
            <a:lum bright="-36000" contrast="60000"/>
          </a:blip>
          <a:srcRect/>
          <a:stretch>
            <a:fillRect/>
          </a:stretch>
        </p:blipFill>
        <p:spPr bwMode="auto">
          <a:xfrm>
            <a:off x="0" y="0"/>
            <a:ext cx="11269663" cy="7632719"/>
          </a:xfrm>
          <a:prstGeom prst="rect">
            <a:avLst/>
          </a:prstGeom>
          <a:noFill/>
        </p:spPr>
      </p:pic>
    </p:spTree>
  </p:cSld>
  <p:clrMapOvr>
    <a:masterClrMapping/>
  </p:clrMapOvr>
  <p:transition spd="slow"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after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rros-asesinados-yulin-china"/>
          <p:cNvPicPr>
            <a:picLocks noChangeAspect="1" noChangeArrowheads="1"/>
          </p:cNvPicPr>
          <p:nvPr/>
        </p:nvPicPr>
        <p:blipFill>
          <a:blip r:embed="rId2"/>
          <a:srcRect/>
          <a:stretch>
            <a:fillRect/>
          </a:stretch>
        </p:blipFill>
        <p:spPr bwMode="auto">
          <a:xfrm>
            <a:off x="0" y="0"/>
            <a:ext cx="11972860"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420121" y="1744648"/>
            <a:ext cx="5918202" cy="4524315"/>
          </a:xfrm>
          <a:prstGeom prst="rect">
            <a:avLst/>
          </a:prstGeom>
          <a:noFill/>
        </p:spPr>
        <p:txBody>
          <a:bodyPr wrap="square">
            <a:spAutoFit/>
          </a:bodyPr>
          <a:lstStyle/>
          <a:p>
            <a:pPr algn="ctr" fontAlgn="base"/>
            <a:r>
              <a:rPr lang="es-ES" sz="4800" b="1" dirty="0" smtClean="0">
                <a:ln w="12700">
                  <a:solidFill>
                    <a:schemeClr val="tx2">
                      <a:satMod val="155000"/>
                    </a:schemeClr>
                  </a:solidFill>
                  <a:prstDash val="solid"/>
                </a:ln>
                <a:solidFill>
                  <a:srgbClr val="FF0000"/>
                </a:solidFill>
                <a:effectLst>
                  <a:glow rad="228600">
                    <a:schemeClr val="accent3">
                      <a:satMod val="175000"/>
                      <a:alpha val="40000"/>
                    </a:schemeClr>
                  </a:glow>
                  <a:outerShdw blurRad="41275" dist="20320" dir="1800000" algn="tl" rotWithShape="0">
                    <a:srgbClr val="000000">
                      <a:alpha val="40000"/>
                    </a:srgbClr>
                  </a:outerShdw>
                </a:effectLst>
              </a:rPr>
              <a:t>El horror del festival más cruel del mundo celebrado en China en el que cientos de perros son asesinados para ser comidos.</a:t>
            </a:r>
            <a:endParaRPr lang="es-ES" sz="4800" b="1" dirty="0">
              <a:ln w="12700">
                <a:solidFill>
                  <a:schemeClr val="tx2">
                    <a:satMod val="155000"/>
                  </a:schemeClr>
                </a:solidFill>
                <a:prstDash val="solid"/>
              </a:ln>
              <a:solidFill>
                <a:srgbClr val="FF0000"/>
              </a:solidFill>
              <a:effectLst>
                <a:glow rad="228600">
                  <a:schemeClr val="accent3">
                    <a:satMod val="175000"/>
                    <a:alpha val="40000"/>
                  </a:schemeClr>
                </a:glow>
                <a:outerShdw blurRad="41275" dist="20320" dir="1800000" algn="tl" rotWithShape="0">
                  <a:srgbClr val="000000">
                    <a:alpha val="40000"/>
                  </a:srgbClr>
                </a:outerShdw>
              </a:effectLst>
            </a:endParaRPr>
          </a:p>
        </p:txBody>
      </p:sp>
      <p:pic>
        <p:nvPicPr>
          <p:cNvPr id="3" name="Picture 3" descr="illusion-015"/>
          <p:cNvPicPr>
            <a:picLocks noChangeAspect="1" noChangeArrowheads="1" noCrop="1"/>
          </p:cNvPicPr>
          <p:nvPr/>
        </p:nvPicPr>
        <p:blipFill>
          <a:blip r:embed="rId2" cstate="print">
            <a:duotone>
              <a:prstClr val="black"/>
              <a:schemeClr val="accent4">
                <a:tint val="45000"/>
                <a:satMod val="400000"/>
              </a:schemeClr>
            </a:duotone>
            <a:lum bright="-36000" contrast="60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matanza-perros-yulin-china"/>
          <p:cNvPicPr>
            <a:picLocks noChangeAspect="1" noChangeArrowheads="1"/>
          </p:cNvPicPr>
          <p:nvPr/>
        </p:nvPicPr>
        <p:blipFill>
          <a:blip r:embed="rId2"/>
          <a:srcRect/>
          <a:stretch>
            <a:fillRect/>
          </a:stretch>
        </p:blipFill>
        <p:spPr bwMode="auto">
          <a:xfrm>
            <a:off x="-1" y="0"/>
            <a:ext cx="11356651"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http://www.alertacatastrofes.com/wp-contenido/uploads/2015/06/atroz-festival-carne-perro-china.jpg"/>
          <p:cNvPicPr>
            <a:picLocks noChangeAspect="1" noChangeArrowheads="1"/>
          </p:cNvPicPr>
          <p:nvPr/>
        </p:nvPicPr>
        <p:blipFill>
          <a:blip r:embed="rId2"/>
          <a:srcRect/>
          <a:stretch>
            <a:fillRect/>
          </a:stretch>
        </p:blipFill>
        <p:spPr bwMode="auto">
          <a:xfrm>
            <a:off x="-1" y="0"/>
            <a:ext cx="11449021"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www.sinembargo.mx/wp-content/uploads/2015/06/Jiang+Hong+2015_4_600x400.jpg"/>
          <p:cNvPicPr>
            <a:picLocks noChangeAspect="1" noChangeArrowheads="1"/>
          </p:cNvPicPr>
          <p:nvPr/>
        </p:nvPicPr>
        <p:blipFill>
          <a:blip r:embed="rId2"/>
          <a:srcRect/>
          <a:stretch>
            <a:fillRect/>
          </a:stretch>
        </p:blipFill>
        <p:spPr bwMode="auto">
          <a:xfrm>
            <a:off x="-1" y="0"/>
            <a:ext cx="1126966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634435" y="2459028"/>
            <a:ext cx="7674802" cy="4031873"/>
          </a:xfrm>
          <a:prstGeom prst="rect">
            <a:avLst/>
          </a:prstGeom>
        </p:spPr>
        <p:txBody>
          <a:bodyPr wrap="square">
            <a:spAutoFit/>
          </a:bodyPr>
          <a:lstStyle/>
          <a:p>
            <a:pPr fontAlgn="base"/>
            <a:r>
              <a:rPr lang="es-ES" sz="3200" b="1" dirty="0" smtClean="0"/>
              <a:t>¿Cuál es el festival más cruel del mundo?. Cada solsticio de verano se celebra en China una “fiesta” en la que cientos de perros son asesinados para luego ser comidos.</a:t>
            </a:r>
          </a:p>
          <a:p>
            <a:pPr fontAlgn="base"/>
            <a:r>
              <a:rPr lang="es-ES" sz="3200" b="1" dirty="0" smtClean="0"/>
              <a:t>Los residentes empiezan por la mañana </a:t>
            </a:r>
            <a:r>
              <a:rPr lang="es-ES" sz="3200" b="1" dirty="0" err="1" smtClean="0"/>
              <a:t>temprando</a:t>
            </a:r>
            <a:r>
              <a:rPr lang="es-ES" sz="3200" b="1" dirty="0" smtClean="0"/>
              <a:t> a matar perros para celebrar el solsticio, en un intento por evitar las protestas de los defensores de los animales</a:t>
            </a:r>
            <a:r>
              <a:rPr lang="es-ES" sz="3200" dirty="0" smtClean="0"/>
              <a:t>.</a:t>
            </a:r>
            <a:endParaRPr lang="es-ES" sz="3200" dirty="0"/>
          </a:p>
        </p:txBody>
      </p:sp>
      <p:pic>
        <p:nvPicPr>
          <p:cNvPr id="3" name="Picture 2" descr="http://1.bp.blogspot.com/-DPp_-kGDL64/TzR4_sgEQDI/AAAAAAAACWc/h2pOVQq0Y8Y/s1600/0k0289_gif-sicodelicos-21.gif"/>
          <p:cNvPicPr>
            <a:picLocks noChangeAspect="1" noChangeArrowheads="1" noCrop="1"/>
          </p:cNvPicPr>
          <p:nvPr/>
        </p:nvPicPr>
        <p:blipFill>
          <a:blip r:embed="rId2">
            <a:duotone>
              <a:prstClr val="black"/>
              <a:schemeClr val="accent4">
                <a:tint val="45000"/>
                <a:satMod val="400000"/>
              </a:schemeClr>
            </a:duotone>
            <a:lum bright="-36000" contrast="60000"/>
          </a:blip>
          <a:srcRect/>
          <a:stretch>
            <a:fillRect/>
          </a:stretch>
        </p:blipFill>
        <p:spPr bwMode="auto">
          <a:xfrm>
            <a:off x="0" y="0"/>
            <a:ext cx="11269663" cy="7632720"/>
          </a:xfrm>
          <a:prstGeom prst="rect">
            <a:avLst/>
          </a:prstGeom>
          <a:noFill/>
        </p:spPr>
      </p:pic>
    </p:spTree>
  </p:cSld>
  <p:clrMapOvr>
    <a:masterClrMapping/>
  </p:clrMapOvr>
  <p:transition spd="slow" advTm="1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http://www.schnauzi.com/wp-content/uploads/2016/06/salvan-1000-perros-festival-yulin.jpg"/>
          <p:cNvPicPr>
            <a:picLocks noChangeAspect="1" noChangeArrowheads="1"/>
          </p:cNvPicPr>
          <p:nvPr/>
        </p:nvPicPr>
        <p:blipFill>
          <a:blip r:embed="rId2"/>
          <a:srcRect/>
          <a:stretch>
            <a:fillRect/>
          </a:stretch>
        </p:blipFill>
        <p:spPr bwMode="auto">
          <a:xfrm>
            <a:off x="-1" y="0"/>
            <a:ext cx="11432519"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2" descr="http://cdn.sandiegouniontrib.com/img/photos/2015/06/25/10903563w_r900x493.jpg?122770e84b36f1c039d5c4c2ca15c2d8bc4ecd52"/>
          <p:cNvPicPr>
            <a:picLocks noChangeAspect="1" noChangeArrowheads="1"/>
          </p:cNvPicPr>
          <p:nvPr/>
        </p:nvPicPr>
        <p:blipFill>
          <a:blip r:embed="rId2"/>
          <a:srcRect/>
          <a:stretch>
            <a:fillRect/>
          </a:stretch>
        </p:blipFill>
        <p:spPr bwMode="auto">
          <a:xfrm>
            <a:off x="0" y="0"/>
            <a:ext cx="11539179"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http://estaticos.elmundo.es/assets/multimedia/imagenes/2015/06/22/14349736173984.jpg"/>
          <p:cNvPicPr>
            <a:picLocks noChangeAspect="1" noChangeArrowheads="1"/>
          </p:cNvPicPr>
          <p:nvPr/>
        </p:nvPicPr>
        <p:blipFill>
          <a:blip r:embed="rId2"/>
          <a:srcRect/>
          <a:stretch>
            <a:fillRect/>
          </a:stretch>
        </p:blipFill>
        <p:spPr bwMode="auto">
          <a:xfrm>
            <a:off x="-1" y="0"/>
            <a:ext cx="11254051"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6" name="Picture 2" descr="http://www.sinembargo.mx/wp-content/uploads/2015/02/14256092878_09ce835000_o.jpg"/>
          <p:cNvPicPr>
            <a:picLocks noChangeAspect="1" noChangeArrowheads="1"/>
          </p:cNvPicPr>
          <p:nvPr/>
        </p:nvPicPr>
        <p:blipFill>
          <a:blip r:embed="rId2"/>
          <a:srcRect/>
          <a:stretch>
            <a:fillRect/>
          </a:stretch>
        </p:blipFill>
        <p:spPr bwMode="auto">
          <a:xfrm>
            <a:off x="-1" y="-469930"/>
            <a:ext cx="11269664" cy="810263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2" descr="http://www.playgroundmag.net/noticias/actualidad/brutal-festival-carne-perro-China_PLYIMA20140619_0043_1.jpg"/>
          <p:cNvPicPr>
            <a:picLocks noChangeAspect="1" noChangeArrowheads="1"/>
          </p:cNvPicPr>
          <p:nvPr/>
        </p:nvPicPr>
        <p:blipFill>
          <a:blip r:embed="rId2"/>
          <a:srcRect/>
          <a:stretch>
            <a:fillRect/>
          </a:stretch>
        </p:blipFill>
        <p:spPr bwMode="auto">
          <a:xfrm>
            <a:off x="0" y="0"/>
            <a:ext cx="11317242"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http://marcianosmx.com/wp-content/uploads/2015/06/carne-de-perro-en-china-1.jpg"/>
          <p:cNvPicPr>
            <a:picLocks noChangeAspect="1" noChangeArrowheads="1"/>
          </p:cNvPicPr>
          <p:nvPr/>
        </p:nvPicPr>
        <p:blipFill>
          <a:blip r:embed="rId2"/>
          <a:srcRect/>
          <a:stretch>
            <a:fillRect/>
          </a:stretch>
        </p:blipFill>
        <p:spPr bwMode="auto">
          <a:xfrm>
            <a:off x="0" y="0"/>
            <a:ext cx="11281586"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descr="http://cde.peru21.pe/ima/0/0/3/0/6/306590.jpg"/>
          <p:cNvPicPr>
            <a:picLocks noChangeAspect="1" noChangeArrowheads="1"/>
          </p:cNvPicPr>
          <p:nvPr/>
        </p:nvPicPr>
        <p:blipFill>
          <a:blip r:embed="rId2"/>
          <a:srcRect/>
          <a:stretch>
            <a:fillRect/>
          </a:stretch>
        </p:blipFill>
        <p:spPr bwMode="auto">
          <a:xfrm>
            <a:off x="0" y="0"/>
            <a:ext cx="11679442" cy="7959754"/>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2" descr="http://ichef-1.bbci.co.uk/news/ws/660/amz/worldservice/live/assets/images/2015/06/20/150620050427_yulin_624x351_ap.jpg"/>
          <p:cNvPicPr>
            <a:picLocks noChangeAspect="1" noChangeArrowheads="1"/>
          </p:cNvPicPr>
          <p:nvPr/>
        </p:nvPicPr>
        <p:blipFill>
          <a:blip r:embed="rId2"/>
          <a:srcRect/>
          <a:stretch>
            <a:fillRect/>
          </a:stretch>
        </p:blipFill>
        <p:spPr bwMode="auto">
          <a:xfrm>
            <a:off x="0" y="0"/>
            <a:ext cx="11479442"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descr="https://s3-sa-east-1.amazonaws.com/assets.abc.com.py/2015/06/25/yang-xiaoyun-comprando-perros-para-salvarlos-del-festival-en-yulin-_970_546_1246922.jpg"/>
          <p:cNvPicPr>
            <a:picLocks noChangeAspect="1" noChangeArrowheads="1"/>
          </p:cNvPicPr>
          <p:nvPr/>
        </p:nvPicPr>
        <p:blipFill>
          <a:blip r:embed="rId2"/>
          <a:srcRect/>
          <a:stretch>
            <a:fillRect/>
          </a:stretch>
        </p:blipFill>
        <p:spPr bwMode="auto">
          <a:xfrm>
            <a:off x="0" y="0"/>
            <a:ext cx="11352488"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48749" y="958830"/>
            <a:ext cx="8031992" cy="6124754"/>
          </a:xfrm>
          <a:prstGeom prst="rect">
            <a:avLst/>
          </a:prstGeom>
        </p:spPr>
        <p:txBody>
          <a:bodyPr wrap="square">
            <a:spAutoFit/>
          </a:bodyPr>
          <a:lstStyle/>
          <a:p>
            <a:pPr fontAlgn="base"/>
            <a:r>
              <a:rPr lang="es-ES" sz="2800" b="1" dirty="0" smtClean="0"/>
              <a:t>Algunos residentes de la ciudad de </a:t>
            </a:r>
            <a:r>
              <a:rPr lang="es-ES" sz="2800" b="1" dirty="0" err="1" smtClean="0"/>
              <a:t>Yulin</a:t>
            </a:r>
            <a:r>
              <a:rPr lang="es-ES" sz="2800" b="1" dirty="0" smtClean="0"/>
              <a:t> (China) comenzaron a reunirse el pasado fin de semana para comer carne de perro y celebrar el día más largo del año.</a:t>
            </a:r>
          </a:p>
          <a:p>
            <a:pPr fontAlgn="base"/>
            <a:r>
              <a:rPr lang="es-ES" sz="2800" b="1" dirty="0" smtClean="0"/>
              <a:t>Las fotos del festival de la carne de perro dan la vuelta al mundo y muestran la crueldad que se vive en </a:t>
            </a:r>
            <a:r>
              <a:rPr lang="es-ES" sz="2800" b="1" dirty="0" err="1" smtClean="0"/>
              <a:t>Yulin</a:t>
            </a:r>
            <a:r>
              <a:rPr lang="es-ES" sz="2800" b="1" dirty="0" smtClean="0"/>
              <a:t> esos días. Perros que son pelados y colgados de ganchos en puestos callejeros o apilados en mesas.</a:t>
            </a:r>
          </a:p>
          <a:p>
            <a:pPr fontAlgn="base"/>
            <a:r>
              <a:rPr lang="es-ES" sz="2800" b="1" dirty="0" smtClean="0"/>
              <a:t>Según la tradición de </a:t>
            </a:r>
            <a:r>
              <a:rPr lang="es-ES" sz="2800" b="1" dirty="0" err="1" smtClean="0"/>
              <a:t>Yulin</a:t>
            </a:r>
            <a:r>
              <a:rPr lang="es-ES" sz="2800" b="1" dirty="0" smtClean="0"/>
              <a:t>, comer perro y beber licor </a:t>
            </a:r>
            <a:r>
              <a:rPr lang="es-ES" sz="2800" b="1" dirty="0" err="1" smtClean="0"/>
              <a:t>hara</a:t>
            </a:r>
            <a:r>
              <a:rPr lang="es-ES" sz="2800" b="1" dirty="0" smtClean="0"/>
              <a:t> que la gente esté más saludable durante el invierno. Viendo las imágenes se puede ver que es una auténtica crueldad y el maltrato a los perros queda más que visible</a:t>
            </a:r>
            <a:r>
              <a:rPr lang="es-ES" b="1" dirty="0" smtClean="0"/>
              <a:t>.</a:t>
            </a:r>
            <a:endParaRPr lang="es-ES" b="1" dirty="0"/>
          </a:p>
        </p:txBody>
      </p:sp>
      <p:pic>
        <p:nvPicPr>
          <p:cNvPr id="3" name="Picture 2" descr="http://3.bp.blogspot.com/-r6HM6KE57Dc/TzMsOjLvfaI/AAAAAAAACT8/u7-wAM1dZcc/s1600/0k0289_gif-sicodelicos-02.gif"/>
          <p:cNvPicPr>
            <a:picLocks noChangeAspect="1" noChangeArrowheads="1" noCrop="1"/>
          </p:cNvPicPr>
          <p:nvPr/>
        </p:nvPicPr>
        <p:blipFill>
          <a:blip r:embed="rId2">
            <a:duotone>
              <a:prstClr val="black"/>
              <a:schemeClr val="accent4">
                <a:tint val="45000"/>
                <a:satMod val="400000"/>
              </a:schemeClr>
            </a:duotone>
            <a:lum bright="-36000" contrast="60000"/>
          </a:blip>
          <a:srcRect/>
          <a:stretch>
            <a:fillRect/>
          </a:stretch>
        </p:blipFill>
        <p:spPr bwMode="auto">
          <a:xfrm>
            <a:off x="0" y="0"/>
            <a:ext cx="11269663" cy="7632719"/>
          </a:xfrm>
          <a:prstGeom prst="rect">
            <a:avLst/>
          </a:prstGeom>
          <a:noFill/>
        </p:spPr>
      </p:pic>
    </p:spTree>
  </p:cSld>
  <p:clrMapOvr>
    <a:masterClrMapping/>
  </p:clrMapOvr>
  <p:transition spd="slow" advTm="3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afterEffect">
                                  <p:stCondLst>
                                    <p:cond delay="0"/>
                                  </p:stCondLst>
                                  <p:childTnLst>
                                    <p:animEffect transition="out" filter="box(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http://s2.glbimg.com/luVK3nxSaKw9pE6mIL6OIcNU_AQ=/e.glbimg.com/og/ed/f/original/2014/06/23/china_dog_meat_festiv_r_2.jpg"/>
          <p:cNvPicPr>
            <a:picLocks noChangeAspect="1" noChangeArrowheads="1"/>
          </p:cNvPicPr>
          <p:nvPr/>
        </p:nvPicPr>
        <p:blipFill>
          <a:blip r:embed="rId2"/>
          <a:srcRect/>
          <a:stretch>
            <a:fillRect/>
          </a:stretch>
        </p:blipFill>
        <p:spPr bwMode="auto">
          <a:xfrm>
            <a:off x="-1" y="0"/>
            <a:ext cx="1126966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festival-carne-yulin"/>
          <p:cNvPicPr>
            <a:picLocks noChangeAspect="1" noChangeArrowheads="1"/>
          </p:cNvPicPr>
          <p:nvPr/>
        </p:nvPicPr>
        <p:blipFill>
          <a:blip r:embed="rId2"/>
          <a:srcRect/>
          <a:stretch>
            <a:fillRect/>
          </a:stretch>
        </p:blipFill>
        <p:spPr bwMode="auto">
          <a:xfrm>
            <a:off x="-1" y="0"/>
            <a:ext cx="1126966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http://www.chinadaily.com.cn/china/images/attachement/jpg/site1/20140623/a41f726b05331511a90702.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5e6777985a7ac6ea4a24f64589992435.jpg"/>
          <p:cNvPicPr>
            <a:picLocks noChangeAspect="1" noChangeArrowheads="1"/>
          </p:cNvPicPr>
          <p:nvPr/>
        </p:nvPicPr>
        <p:blipFill>
          <a:blip r:embed="rId2"/>
          <a:srcRect/>
          <a:stretch>
            <a:fillRect/>
          </a:stretch>
        </p:blipFill>
        <p:spPr bwMode="auto">
          <a:xfrm>
            <a:off x="-1" y="0"/>
            <a:ext cx="11370297"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matanza-perros-yulin"/>
          <p:cNvPicPr>
            <a:picLocks noChangeAspect="1" noChangeArrowheads="1"/>
          </p:cNvPicPr>
          <p:nvPr/>
        </p:nvPicPr>
        <p:blipFill>
          <a:blip r:embed="rId2"/>
          <a:srcRect/>
          <a:stretch>
            <a:fillRect/>
          </a:stretch>
        </p:blipFill>
        <p:spPr bwMode="auto">
          <a:xfrm>
            <a:off x="0" y="0"/>
            <a:ext cx="11420820"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perros-muertos-yulin"/>
          <p:cNvPicPr>
            <a:picLocks noChangeAspect="1" noChangeArrowheads="1"/>
          </p:cNvPicPr>
          <p:nvPr/>
        </p:nvPicPr>
        <p:blipFill>
          <a:blip r:embed="rId3"/>
          <a:srcRect/>
          <a:stretch>
            <a:fillRect/>
          </a:stretch>
        </p:blipFill>
        <p:spPr bwMode="auto">
          <a:xfrm>
            <a:off x="0" y="0"/>
            <a:ext cx="11390904" cy="7632700"/>
          </a:xfrm>
          <a:prstGeom prst="rect">
            <a:avLst/>
          </a:prstGeom>
          <a:noFill/>
        </p:spPr>
      </p:pic>
    </p:spTree>
  </p:cSld>
  <p:clrMapOvr>
    <a:masterClrMapping/>
  </p:clrMapOvr>
  <p:transition spd="med" advTm="5000">
    <p:sndAc>
      <p:stSnd>
        <p:snd r:embed="rId2" name="EMPURI-11.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solsticio-verano-yulin-china"/>
          <p:cNvPicPr>
            <a:picLocks noChangeAspect="1" noChangeArrowheads="1"/>
          </p:cNvPicPr>
          <p:nvPr/>
        </p:nvPicPr>
        <p:blipFill>
          <a:blip r:embed="rId2"/>
          <a:srcRect/>
          <a:stretch>
            <a:fillRect/>
          </a:stretch>
        </p:blipFill>
        <p:spPr bwMode="auto">
          <a:xfrm>
            <a:off x="-1" y="0"/>
            <a:ext cx="11307701"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F201110171331432296398763"/>
          <p:cNvPicPr>
            <a:picLocks noChangeAspect="1" noChangeArrowheads="1"/>
          </p:cNvPicPr>
          <p:nvPr/>
        </p:nvPicPr>
        <p:blipFill>
          <a:blip r:embed="rId2"/>
          <a:srcRect/>
          <a:stretch>
            <a:fillRect/>
          </a:stretch>
        </p:blipFill>
        <p:spPr bwMode="auto">
          <a:xfrm>
            <a:off x="-1" y="0"/>
            <a:ext cx="11392087"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http://d2ysw89egrqw5q.cloudfront.net/wp-content/uploads/2016/05/2-32.jpg"/>
          <p:cNvPicPr>
            <a:picLocks noChangeAspect="1" noChangeArrowheads="1"/>
          </p:cNvPicPr>
          <p:nvPr/>
        </p:nvPicPr>
        <p:blipFill>
          <a:blip r:embed="rId2"/>
          <a:srcRect/>
          <a:stretch>
            <a:fillRect/>
          </a:stretch>
        </p:blipFill>
        <p:spPr bwMode="auto">
          <a:xfrm>
            <a:off x="0" y="0"/>
            <a:ext cx="11449050"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perros-yulin-china"/>
          <p:cNvPicPr>
            <a:picLocks noChangeAspect="1" noChangeArrowheads="1"/>
          </p:cNvPicPr>
          <p:nvPr/>
        </p:nvPicPr>
        <p:blipFill>
          <a:blip r:embed="rId2"/>
          <a:srcRect/>
          <a:stretch>
            <a:fillRect/>
          </a:stretch>
        </p:blipFill>
        <p:spPr bwMode="auto">
          <a:xfrm>
            <a:off x="-1" y="0"/>
            <a:ext cx="1136124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17813" y="2662188"/>
            <a:ext cx="7603364" cy="3539430"/>
          </a:xfrm>
          <a:prstGeom prst="rect">
            <a:avLst/>
          </a:prstGeom>
        </p:spPr>
        <p:txBody>
          <a:bodyPr wrap="square">
            <a:spAutoFit/>
          </a:bodyPr>
          <a:lstStyle/>
          <a:p>
            <a:r>
              <a:rPr lang="es-ES" sz="2800" b="1" dirty="0" smtClean="0"/>
              <a:t>Desde aquí quiero agradecer el gran trabajo que hacen los activistas chinos por intentar parar este tipo de fiestas de la carne de perro. Son varias las asociaciones que cada año hacen lo imposible por intentar sabotear estos festivales. En ocasiones los activistas consiguen cancelar estas matanzas de perros, en el año 2015 consiguieron que se cancelara el festival de la provincia de Zhejiang.</a:t>
            </a:r>
            <a:endParaRPr lang="es-ES" sz="2800" b="1" dirty="0"/>
          </a:p>
        </p:txBody>
      </p:sp>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4">
                <a:shade val="45000"/>
                <a:satMod val="135000"/>
              </a:schemeClr>
              <a:prstClr val="white"/>
            </a:duotone>
            <a:lum bright="4000" contrast="51000"/>
          </a:blip>
          <a:srcRect/>
          <a:stretch>
            <a:fillRect/>
          </a:stretch>
        </p:blipFill>
        <p:spPr bwMode="auto">
          <a:xfrm>
            <a:off x="-1" y="0"/>
            <a:ext cx="11269664" cy="7632700"/>
          </a:xfrm>
          <a:prstGeom prst="rect">
            <a:avLst/>
          </a:prstGeom>
          <a:noFill/>
        </p:spPr>
      </p:pic>
    </p:spTree>
  </p:cSld>
  <p:clrMapOvr>
    <a:masterClrMapping/>
  </p:clrMapOvr>
  <p:transition spd="slow" advTm="1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after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1+ppt_w/2"/>
                                          </p:val>
                                        </p:tav>
                                      </p:tavLst>
                                    </p:anim>
                                    <p:anim calcmode="lin" valueType="num">
                                      <p:cBhvr additive="base">
                                        <p:cTn id="7" dur="3000"/>
                                        <p:tgtEl>
                                          <p:spTgt spid="3"/>
                                        </p:tgtEl>
                                        <p:attrNameLst>
                                          <p:attrName>ppt_y</p:attrName>
                                        </p:attrNameLst>
                                      </p:cBhvr>
                                      <p:tavLst>
                                        <p:tav tm="0">
                                          <p:val>
                                            <p:strVal val="ppt_y"/>
                                          </p:val>
                                        </p:tav>
                                        <p:tav tm="100000">
                                          <p:val>
                                            <p:strVal val="ppt_y"/>
                                          </p:val>
                                        </p:tav>
                                      </p:tavLst>
                                    </p:anim>
                                    <p:set>
                                      <p:cBhvr>
                                        <p:cTn id="8"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http://www.wa2s.org/uploads/5/8/8/9/5889479/3160486.jpg?885"/>
          <p:cNvPicPr>
            <a:picLocks noChangeAspect="1" noChangeArrowheads="1"/>
          </p:cNvPicPr>
          <p:nvPr/>
        </p:nvPicPr>
        <p:blipFill>
          <a:blip r:embed="rId2"/>
          <a:srcRect/>
          <a:stretch>
            <a:fillRect/>
          </a:stretch>
        </p:blipFill>
        <p:spPr bwMode="auto">
          <a:xfrm>
            <a:off x="-1" y="0"/>
            <a:ext cx="11455529"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https://vice-images.vice.com/images/articles/meta/2015/06/17/el-festival-de-la-carne-de-perro-de-yulin-628-1434542523.jpeg?resize=*:*&amp;output-quality=75"/>
          <p:cNvPicPr>
            <a:picLocks noChangeAspect="1" noChangeArrowheads="1"/>
          </p:cNvPicPr>
          <p:nvPr/>
        </p:nvPicPr>
        <p:blipFill>
          <a:blip r:embed="rId2"/>
          <a:srcRect/>
          <a:stretch>
            <a:fillRect/>
          </a:stretch>
        </p:blipFill>
        <p:spPr bwMode="auto">
          <a:xfrm>
            <a:off x="-160337" y="0"/>
            <a:ext cx="11430000"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http://www.clarin.com/sociedad/perros-cocinados-exhibidos-feria-Yulin_CLAIMA20150623_0005_28.jpg"/>
          <p:cNvPicPr>
            <a:picLocks noChangeAspect="1" noChangeArrowheads="1"/>
          </p:cNvPicPr>
          <p:nvPr/>
        </p:nvPicPr>
        <p:blipFill>
          <a:blip r:embed="rId2"/>
          <a:srcRect/>
          <a:stretch>
            <a:fillRect/>
          </a:stretch>
        </p:blipFill>
        <p:spPr bwMode="auto">
          <a:xfrm>
            <a:off x="-1" y="0"/>
            <a:ext cx="11339851"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96707490a258ec972cc6a2f6102949c4"/>
          <p:cNvPicPr>
            <a:picLocks noChangeAspect="1" noChangeArrowheads="1"/>
          </p:cNvPicPr>
          <p:nvPr/>
        </p:nvPicPr>
        <p:blipFill>
          <a:blip r:embed="rId2"/>
          <a:srcRect/>
          <a:stretch>
            <a:fillRect/>
          </a:stretch>
        </p:blipFill>
        <p:spPr bwMode="auto">
          <a:xfrm>
            <a:off x="0" y="0"/>
            <a:ext cx="11459282"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festival-de-la-carne-yulin"/>
          <p:cNvPicPr>
            <a:picLocks noChangeAspect="1" noChangeArrowheads="1"/>
          </p:cNvPicPr>
          <p:nvPr/>
        </p:nvPicPr>
        <p:blipFill>
          <a:blip r:embed="rId2"/>
          <a:srcRect/>
          <a:stretch>
            <a:fillRect/>
          </a:stretch>
        </p:blipFill>
        <p:spPr bwMode="auto">
          <a:xfrm>
            <a:off x="-1" y="0"/>
            <a:ext cx="11421189"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05873" y="2030400"/>
            <a:ext cx="7737470" cy="6001643"/>
          </a:xfrm>
          <a:prstGeom prst="rect">
            <a:avLst/>
          </a:prstGeom>
        </p:spPr>
        <p:txBody>
          <a:bodyPr wrap="square">
            <a:spAutoFit/>
          </a:bodyPr>
          <a:lstStyle/>
          <a:p>
            <a:r>
              <a:rPr lang="es-ES" sz="3200" b="1" dirty="0" smtClean="0"/>
              <a:t>El Festival de Comida de Perro resulta un tabú para la sociedad occidental, pero ya no sólo en esta región del mundo se ve como algo inhumano y poco aceptado, pues desde hace un par de décadas, personas de </a:t>
            </a:r>
            <a:r>
              <a:rPr lang="es-ES" sz="3200" b="1" dirty="0" err="1" smtClean="0"/>
              <a:t>Yulin</a:t>
            </a:r>
            <a:r>
              <a:rPr lang="es-ES" sz="3200" b="1" dirty="0" smtClean="0"/>
              <a:t>, y del país entero, están en contra de comer carne canina, ya no sólo quienes tienen un animal o las organizaciones defensoras de los perros.</a:t>
            </a:r>
            <a:br>
              <a:rPr lang="es-ES" sz="3200" b="1" dirty="0" smtClean="0"/>
            </a:br>
            <a:r>
              <a:rPr lang="es-ES" sz="3200" b="1" dirty="0" smtClean="0"/>
              <a:t/>
            </a:r>
            <a:br>
              <a:rPr lang="es-ES" sz="3200" b="1" dirty="0" smtClean="0"/>
            </a:br>
            <a:r>
              <a:rPr lang="es-ES" sz="3200" dirty="0" smtClean="0"/>
              <a:t/>
            </a:r>
            <a:br>
              <a:rPr lang="es-ES" sz="3200" dirty="0" smtClean="0"/>
            </a:br>
            <a:endParaRPr lang="es-ES" sz="3200" dirty="0"/>
          </a:p>
        </p:txBody>
      </p:sp>
      <p:pic>
        <p:nvPicPr>
          <p:cNvPr id="3" name="Picture 2" descr="http://4.bp.blogspot.com/-Ftpy6cIxwPo/TzMs-fwIrgI/AAAAAAAACV8/_z1VmN7c5n8/s1600/0k0289_gif-sicodelicos-18.gif"/>
          <p:cNvPicPr>
            <a:picLocks noChangeAspect="1" noChangeArrowheads="1" noCrop="1"/>
          </p:cNvPicPr>
          <p:nvPr/>
        </p:nvPicPr>
        <p:blipFill>
          <a:blip r:embed="rId2">
            <a:duotone>
              <a:schemeClr val="accent4">
                <a:shade val="45000"/>
                <a:satMod val="135000"/>
              </a:schemeClr>
              <a:prstClr val="white"/>
            </a:duotone>
            <a:lum bright="10000" contrast="29000"/>
          </a:blip>
          <a:srcRect/>
          <a:stretch>
            <a:fillRect/>
          </a:stretch>
        </p:blipFill>
        <p:spPr bwMode="auto">
          <a:xfrm>
            <a:off x="0" y="0"/>
            <a:ext cx="11269663" cy="7632719"/>
          </a:xfrm>
          <a:prstGeom prst="rect">
            <a:avLst/>
          </a:prstGeom>
          <a:noFill/>
        </p:spPr>
      </p:pic>
    </p:spTree>
  </p:cSld>
  <p:clrMapOvr>
    <a:masterClrMapping/>
  </p:clrMapOvr>
  <p:transition spd="slow" advTm="1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yulin-perros-china"/>
          <p:cNvPicPr>
            <a:picLocks noChangeAspect="1" noChangeArrowheads="1"/>
          </p:cNvPicPr>
          <p:nvPr/>
        </p:nvPicPr>
        <p:blipFill>
          <a:blip r:embed="rId2"/>
          <a:srcRect/>
          <a:stretch>
            <a:fillRect/>
          </a:stretch>
        </p:blipFill>
        <p:spPr bwMode="auto">
          <a:xfrm>
            <a:off x="0" y="0"/>
            <a:ext cx="11390904"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http://cdn.ebaumsworld.com/mediaFiles/picture/2260628/84626004.jpg"/>
          <p:cNvPicPr>
            <a:picLocks noChangeAspect="1" noChangeArrowheads="1"/>
          </p:cNvPicPr>
          <p:nvPr/>
        </p:nvPicPr>
        <p:blipFill>
          <a:blip r:embed="rId2"/>
          <a:srcRect/>
          <a:stretch>
            <a:fillRect/>
          </a:stretch>
        </p:blipFill>
        <p:spPr bwMode="auto">
          <a:xfrm>
            <a:off x="-1" y="0"/>
            <a:ext cx="11467137"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festival-carne-yulin-china"/>
          <p:cNvPicPr>
            <a:picLocks noChangeAspect="1" noChangeArrowheads="1"/>
          </p:cNvPicPr>
          <p:nvPr/>
        </p:nvPicPr>
        <p:blipFill>
          <a:blip r:embed="rId2"/>
          <a:srcRect/>
          <a:stretch>
            <a:fillRect/>
          </a:stretch>
        </p:blipFill>
        <p:spPr bwMode="auto">
          <a:xfrm>
            <a:off x="-305996" y="0"/>
            <a:ext cx="11575659"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348683" y="1816086"/>
            <a:ext cx="8451850" cy="5509200"/>
          </a:xfrm>
          <a:prstGeom prst="rect">
            <a:avLst/>
          </a:prstGeom>
        </p:spPr>
        <p:txBody>
          <a:bodyPr wrap="square">
            <a:spAutoFit/>
          </a:bodyPr>
          <a:lstStyle/>
          <a:p>
            <a:r>
              <a:rPr lang="es-ES" sz="3200" b="1" dirty="0" smtClean="0"/>
              <a:t/>
            </a:r>
            <a:br>
              <a:rPr lang="es-ES" sz="3200" b="1" dirty="0" smtClean="0"/>
            </a:br>
            <a:r>
              <a:rPr lang="es-ES" sz="3200" b="1" dirty="0" smtClean="0"/>
              <a:t/>
            </a:r>
            <a:br>
              <a:rPr lang="es-ES" sz="3200" b="1" dirty="0" smtClean="0"/>
            </a:br>
            <a:r>
              <a:rPr lang="es-ES" sz="3200" b="1" dirty="0" smtClean="0"/>
              <a:t>Durante el día del festival, camiones salen a las calles de </a:t>
            </a:r>
            <a:r>
              <a:rPr lang="es-ES" sz="3200" b="1" dirty="0" err="1" smtClean="0"/>
              <a:t>Yulin</a:t>
            </a:r>
            <a:r>
              <a:rPr lang="es-ES" sz="3200" b="1" dirty="0" smtClean="0"/>
              <a:t> a la “caza de perros” para sus platillos, y así dar vida a la celebración que les recuerda sus orígenes y la proteína que les permitió comer durante años. En la actualidad hay “tres grandes bases donde se roba y se mata a los perros”: en las provincias de Jiangsu, en la de </a:t>
            </a:r>
            <a:r>
              <a:rPr lang="es-ES" sz="3200" b="1" dirty="0" err="1" smtClean="0"/>
              <a:t>Yulin</a:t>
            </a:r>
            <a:r>
              <a:rPr lang="es-ES" sz="3200" b="1" dirty="0" smtClean="0"/>
              <a:t> y la de </a:t>
            </a:r>
            <a:r>
              <a:rPr lang="es-ES" sz="3200" b="1" dirty="0" err="1" smtClean="0"/>
              <a:t>Guangdong</a:t>
            </a:r>
            <a:r>
              <a:rPr lang="es-ES" sz="3200" b="1" dirty="0" smtClean="0"/>
              <a:t>.</a:t>
            </a:r>
            <a:r>
              <a:rPr lang="es-ES" sz="3200" dirty="0" smtClean="0"/>
              <a:t/>
            </a:r>
            <a:br>
              <a:rPr lang="es-ES" sz="3200" dirty="0" smtClean="0"/>
            </a:br>
            <a:endParaRPr lang="es-ES" sz="3200" dirty="0"/>
          </a:p>
        </p:txBody>
      </p:sp>
      <p:pic>
        <p:nvPicPr>
          <p:cNvPr id="3" name="Picture 3" descr="illusion-013"/>
          <p:cNvPicPr>
            <a:picLocks noChangeAspect="1" noChangeArrowheads="1"/>
          </p:cNvPicPr>
          <p:nvPr/>
        </p:nvPicPr>
        <p:blipFill>
          <a:blip r:embed="rId2" cstate="print">
            <a:duotone>
              <a:prstClr val="black"/>
              <a:schemeClr val="accent4">
                <a:tint val="45000"/>
                <a:satMod val="400000"/>
              </a:schemeClr>
            </a:duotone>
            <a:lum bright="-27000" contrast="47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1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http://latarde.blob.core.windows.net/images/2015/06/26/perro5.jpg"/>
          <p:cNvPicPr>
            <a:picLocks noChangeAspect="1" noChangeArrowheads="1"/>
          </p:cNvPicPr>
          <p:nvPr/>
        </p:nvPicPr>
        <p:blipFill>
          <a:blip r:embed="rId2"/>
          <a:srcRect/>
          <a:stretch>
            <a:fillRect/>
          </a:stretch>
        </p:blipFill>
        <p:spPr bwMode="auto">
          <a:xfrm>
            <a:off x="0" y="0"/>
            <a:ext cx="11385592"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http://www.lavanguardia.com/r/GODO/LV/p3/WebSite/2016/04/05/Recortada/China_Eating_Dog-094ec_20160404101152-kfOF-U409073286215RH-992x558@LaVanguardia-Web.jpg"/>
          <p:cNvPicPr>
            <a:picLocks noChangeAspect="1" noChangeArrowheads="1"/>
          </p:cNvPicPr>
          <p:nvPr/>
        </p:nvPicPr>
        <p:blipFill>
          <a:blip r:embed="rId2"/>
          <a:srcRect/>
          <a:stretch>
            <a:fillRect/>
          </a:stretch>
        </p:blipFill>
        <p:spPr bwMode="auto">
          <a:xfrm>
            <a:off x="-223085" y="0"/>
            <a:ext cx="11610654"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descr="http://www.tctelevision.com/elnoticiero/sites/default/files/img-articulo/china_sacrifica_perros_para_festival_del_horror.jpg"/>
          <p:cNvPicPr>
            <a:picLocks noChangeAspect="1" noChangeArrowheads="1"/>
          </p:cNvPicPr>
          <p:nvPr/>
        </p:nvPicPr>
        <p:blipFill>
          <a:blip r:embed="rId2"/>
          <a:srcRect/>
          <a:stretch>
            <a:fillRect/>
          </a:stretch>
        </p:blipFill>
        <p:spPr bwMode="auto">
          <a:xfrm>
            <a:off x="0" y="0"/>
            <a:ext cx="11306098"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17813" y="2800688"/>
            <a:ext cx="7460488" cy="3970318"/>
          </a:xfrm>
          <a:prstGeom prst="rect">
            <a:avLst/>
          </a:prstGeom>
        </p:spPr>
        <p:txBody>
          <a:bodyPr wrap="square">
            <a:spAutoFit/>
          </a:bodyPr>
          <a:lstStyle/>
          <a:p>
            <a:r>
              <a:rPr lang="es-ES" sz="2800" b="1" dirty="0" smtClean="0"/>
              <a:t>Quizá sea una celebración que, por estar lejos del contexto occidental, no se entiende. A pesar de que el consumo de perro ya no es una práctica recurrente, este festival despierta la curiosidad de muchas regiones del mundo, quienes debaten y cuestionan estos comportamientos humanos poco aceptados, pues, por lo general, se ve al perro como el mejor amigo del hombre.</a:t>
            </a:r>
            <a:endParaRPr lang="es-ES" sz="2800" b="1" dirty="0"/>
          </a:p>
        </p:txBody>
      </p:sp>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4">
                <a:shade val="45000"/>
                <a:satMod val="135000"/>
              </a:schemeClr>
              <a:prstClr val="white"/>
            </a:duotone>
            <a:lum bright="4000" contrast="51000"/>
          </a:blip>
          <a:srcRect/>
          <a:stretch>
            <a:fillRect/>
          </a:stretch>
        </p:blipFill>
        <p:spPr bwMode="auto">
          <a:xfrm>
            <a:off x="-1" y="0"/>
            <a:ext cx="11269664" cy="7632700"/>
          </a:xfrm>
          <a:prstGeom prst="rect">
            <a:avLst/>
          </a:prstGeom>
          <a:noFill/>
        </p:spPr>
      </p:pic>
    </p:spTree>
  </p:cSld>
  <p:clrMapOvr>
    <a:masterClrMapping/>
  </p:clrMapOvr>
  <p:transition spd="slow" advTm="1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after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1+ppt_w/2"/>
                                          </p:val>
                                        </p:tav>
                                      </p:tavLst>
                                    </p:anim>
                                    <p:anim calcmode="lin" valueType="num">
                                      <p:cBhvr additive="base">
                                        <p:cTn id="7" dur="3000"/>
                                        <p:tgtEl>
                                          <p:spTgt spid="3"/>
                                        </p:tgtEl>
                                        <p:attrNameLst>
                                          <p:attrName>ppt_y</p:attrName>
                                        </p:attrNameLst>
                                      </p:cBhvr>
                                      <p:tavLst>
                                        <p:tav tm="0">
                                          <p:val>
                                            <p:strVal val="ppt_y"/>
                                          </p:val>
                                        </p:tav>
                                        <p:tav tm="100000">
                                          <p:val>
                                            <p:strVal val="ppt_y"/>
                                          </p:val>
                                        </p:tav>
                                      </p:tavLst>
                                    </p:anim>
                                    <p:set>
                                      <p:cBhvr>
                                        <p:cTn id="8"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2" descr="https://1.bp.blogspot.com/-ttH9eWz0-Kg/VYWzO2qcSmI/AAAAAAAAcyA/_hjpsr2I6Jw/w1200-h630-p-nu/crece-el-repudio-mundial-al-aberrante-festival-de-la-carne-de-perro-en-yulin-que-ahora-podria-generar-un-aumento-masivo-en-los-casos-de-rabia.jpg"/>
          <p:cNvPicPr>
            <a:picLocks noChangeAspect="1" noChangeArrowheads="1"/>
          </p:cNvPicPr>
          <p:nvPr/>
        </p:nvPicPr>
        <p:blipFill>
          <a:blip r:embed="rId2"/>
          <a:srcRect/>
          <a:stretch>
            <a:fillRect/>
          </a:stretch>
        </p:blipFill>
        <p:spPr bwMode="auto">
          <a:xfrm>
            <a:off x="0" y="0"/>
            <a:ext cx="11635624"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2" descr="http://www.panorama.com.ve/export/sites/panorama/img/mundo/2015/06/22/china_eating_dog_interna_ap.jpg_736776827.jpg"/>
          <p:cNvPicPr>
            <a:picLocks noChangeAspect="1" noChangeArrowheads="1"/>
          </p:cNvPicPr>
          <p:nvPr/>
        </p:nvPicPr>
        <p:blipFill>
          <a:blip r:embed="rId2"/>
          <a:srcRect/>
          <a:stretch>
            <a:fillRect/>
          </a:stretch>
        </p:blipFill>
        <p:spPr bwMode="auto">
          <a:xfrm>
            <a:off x="-1" y="0"/>
            <a:ext cx="11460507"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2" descr="http://cdn01.am.infobae.com/adjuntos/163/imagenes/012/781/0012781827.jpg?0000-00-00-00-00-00"/>
          <p:cNvPicPr>
            <a:picLocks noChangeAspect="1" noChangeArrowheads="1"/>
          </p:cNvPicPr>
          <p:nvPr/>
        </p:nvPicPr>
        <p:blipFill>
          <a:blip r:embed="rId2"/>
          <a:srcRect/>
          <a:stretch>
            <a:fillRect/>
          </a:stretch>
        </p:blipFill>
        <p:spPr bwMode="auto">
          <a:xfrm>
            <a:off x="0" y="0"/>
            <a:ext cx="11359930"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2" descr="http://lavisiondeluisfroylan.com/wp-content/uploads/2015/06/perros-614x419.jpg"/>
          <p:cNvPicPr>
            <a:picLocks noChangeAspect="1" noChangeArrowheads="1"/>
          </p:cNvPicPr>
          <p:nvPr/>
        </p:nvPicPr>
        <p:blipFill>
          <a:blip r:embed="rId2"/>
          <a:srcRect/>
          <a:stretch>
            <a:fillRect/>
          </a:stretch>
        </p:blipFill>
        <p:spPr bwMode="auto">
          <a:xfrm>
            <a:off x="-1" y="0"/>
            <a:ext cx="1126966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http://cdn.impremedia.com/wp-content/uploads/2015/10/comida-china.jpg"/>
          <p:cNvPicPr>
            <a:picLocks noChangeAspect="1" noChangeArrowheads="1"/>
          </p:cNvPicPr>
          <p:nvPr/>
        </p:nvPicPr>
        <p:blipFill>
          <a:blip r:embed="rId2"/>
          <a:srcRect/>
          <a:stretch>
            <a:fillRect/>
          </a:stretch>
        </p:blipFill>
        <p:spPr bwMode="auto">
          <a:xfrm>
            <a:off x="0" y="0"/>
            <a:ext cx="11285780"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2" descr="http://informatyucatan.com/wp-content/uploads/PERROS_opt.jpg"/>
          <p:cNvPicPr>
            <a:picLocks noChangeAspect="1" noChangeArrowheads="1"/>
          </p:cNvPicPr>
          <p:nvPr/>
        </p:nvPicPr>
        <p:blipFill>
          <a:blip r:embed="rId2"/>
          <a:srcRect/>
          <a:stretch>
            <a:fillRect/>
          </a:stretch>
        </p:blipFill>
        <p:spPr bwMode="auto">
          <a:xfrm>
            <a:off x="0" y="-350616"/>
            <a:ext cx="11269663" cy="7983316"/>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6" name="Picture 4" descr="http://estaticos.efe.com/efecom/recursos2/imagen.aspx?lVW2oAh2vjNfJFiLiK4bbPaCdRExm994Q4TncnkXVSTX-P-2bAoG0sxzXPZPAk5l-P-2fU5UNTvdl4iBRYXCa23p2uVMGw-P-3d-P-3d"/>
          <p:cNvPicPr>
            <a:picLocks noChangeAspect="1" noChangeArrowheads="1"/>
          </p:cNvPicPr>
          <p:nvPr/>
        </p:nvPicPr>
        <p:blipFill>
          <a:blip r:embed="rId2"/>
          <a:srcRect/>
          <a:stretch>
            <a:fillRect/>
          </a:stretch>
        </p:blipFill>
        <p:spPr bwMode="auto">
          <a:xfrm>
            <a:off x="0" y="0"/>
            <a:ext cx="11449050"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2" descr="http://www.hoy.es/multimedia/201506/22/media/yulinfestival/A1-44652738.jpg"/>
          <p:cNvPicPr>
            <a:picLocks noChangeAspect="1" noChangeArrowheads="1"/>
          </p:cNvPicPr>
          <p:nvPr/>
        </p:nvPicPr>
        <p:blipFill>
          <a:blip r:embed="rId2"/>
          <a:srcRect/>
          <a:stretch>
            <a:fillRect/>
          </a:stretch>
        </p:blipFill>
        <p:spPr bwMode="auto">
          <a:xfrm>
            <a:off x="-1" y="0"/>
            <a:ext cx="11269664" cy="7675263"/>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https://nktva42l4am2fq6f1bf2dz43-wpengine.netdna-ssl.com/wp-content/uploads/2016/06/yulin-dog-meat-festival-2015-1200x600-1-759x500.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2" descr="http://www.la-razon.com/sociedad/asi_va_la_vida/Vista-Yulin-Guangxi-China-EFE_LRZIMA20160621_0046_7.jpg"/>
          <p:cNvPicPr>
            <a:picLocks noChangeAspect="1" noChangeArrowheads="1"/>
          </p:cNvPicPr>
          <p:nvPr/>
        </p:nvPicPr>
        <p:blipFill>
          <a:blip r:embed="rId2"/>
          <a:srcRect/>
          <a:stretch>
            <a:fillRect/>
          </a:stretch>
        </p:blipFill>
        <p:spPr bwMode="auto">
          <a:xfrm>
            <a:off x="0" y="-327054"/>
            <a:ext cx="11269663" cy="8289112"/>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http://img2.europapress.net/fotoweb/fotonoticia_20150623141337-15061352779_9999.jpg"/>
          <p:cNvPicPr>
            <a:picLocks noChangeAspect="1" noChangeArrowheads="1"/>
          </p:cNvPicPr>
          <p:nvPr/>
        </p:nvPicPr>
        <p:blipFill>
          <a:blip r:embed="rId2"/>
          <a:srcRect/>
          <a:stretch>
            <a:fillRect/>
          </a:stretch>
        </p:blipFill>
        <p:spPr bwMode="auto">
          <a:xfrm>
            <a:off x="0" y="0"/>
            <a:ext cx="11335582"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77245" y="1673210"/>
            <a:ext cx="7500990" cy="4401205"/>
          </a:xfrm>
          <a:prstGeom prst="rect">
            <a:avLst/>
          </a:prstGeom>
        </p:spPr>
        <p:txBody>
          <a:bodyPr wrap="square">
            <a:spAutoFit/>
          </a:bodyPr>
          <a:lstStyle/>
          <a:p>
            <a:pPr algn="ctr"/>
            <a:r>
              <a:rPr lang="es-ES" sz="4000" b="1" dirty="0" smtClean="0"/>
              <a:t>IMPAGABLE EL TRABAJO DE ACTIVISTAS COMO ESTOS</a:t>
            </a:r>
            <a:r>
              <a:rPr lang="es-ES" sz="4000" dirty="0" smtClean="0"/>
              <a:t>:</a:t>
            </a:r>
          </a:p>
          <a:p>
            <a:pPr algn="ctr"/>
            <a:endParaRPr lang="es-ES" sz="4000" dirty="0" smtClean="0"/>
          </a:p>
          <a:p>
            <a:pPr algn="ctr"/>
            <a:r>
              <a:rPr lang="es-ES" sz="4000" dirty="0" smtClean="0"/>
              <a:t>Vídeo en el que 1.000 perros son rescatados de una </a:t>
            </a:r>
            <a:r>
              <a:rPr lang="es-ES" sz="4000" dirty="0" err="1" smtClean="0"/>
              <a:t>megajaula</a:t>
            </a:r>
            <a:r>
              <a:rPr lang="es-ES" sz="4000" dirty="0" smtClean="0"/>
              <a:t> en el centro de </a:t>
            </a:r>
            <a:r>
              <a:rPr lang="es-ES" sz="4000" dirty="0" err="1" smtClean="0"/>
              <a:t>Yulin</a:t>
            </a:r>
            <a:r>
              <a:rPr lang="es-ES" sz="4000" dirty="0" smtClean="0"/>
              <a:t> durante el Festival de Carne de Perro 2016.</a:t>
            </a:r>
            <a:endParaRPr lang="es-ES" sz="4000" dirty="0"/>
          </a:p>
        </p:txBody>
      </p:sp>
      <p:pic>
        <p:nvPicPr>
          <p:cNvPr id="3" name="Picture 3" descr="illusion-015"/>
          <p:cNvPicPr>
            <a:picLocks noChangeAspect="1" noChangeArrowheads="1" noCrop="1"/>
          </p:cNvPicPr>
          <p:nvPr/>
        </p:nvPicPr>
        <p:blipFill>
          <a:blip r:embed="rId2" cstate="print">
            <a:duotone>
              <a:prstClr val="black"/>
              <a:schemeClr val="accent4">
                <a:tint val="45000"/>
                <a:satMod val="400000"/>
              </a:schemeClr>
            </a:duotone>
            <a:lum bright="-36000" contrast="60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74" name="Picture 10" descr="Bebés y Mascotas"/>
          <p:cNvPicPr>
            <a:picLocks noChangeAspect="1" noChangeArrowheads="1"/>
          </p:cNvPicPr>
          <p:nvPr/>
        </p:nvPicPr>
        <p:blipFill>
          <a:blip r:embed="rId2"/>
          <a:srcRect/>
          <a:stretch>
            <a:fillRect/>
          </a:stretch>
        </p:blipFill>
        <p:spPr bwMode="auto">
          <a:xfrm>
            <a:off x="4959353" y="3959226"/>
            <a:ext cx="6310310" cy="4714908"/>
          </a:xfrm>
          <a:prstGeom prst="rect">
            <a:avLst/>
          </a:prstGeom>
          <a:noFill/>
        </p:spPr>
      </p:pic>
      <p:pic>
        <p:nvPicPr>
          <p:cNvPr id="139266" name="Picture 2" descr="Bebés y Mascotas"/>
          <p:cNvPicPr>
            <a:picLocks noChangeAspect="1" noChangeArrowheads="1"/>
          </p:cNvPicPr>
          <p:nvPr/>
        </p:nvPicPr>
        <p:blipFill>
          <a:blip r:embed="rId3"/>
          <a:srcRect/>
          <a:stretch>
            <a:fillRect/>
          </a:stretch>
        </p:blipFill>
        <p:spPr bwMode="auto">
          <a:xfrm>
            <a:off x="0" y="0"/>
            <a:ext cx="4020561" cy="4173540"/>
          </a:xfrm>
          <a:prstGeom prst="rect">
            <a:avLst/>
          </a:prstGeom>
          <a:noFill/>
        </p:spPr>
      </p:pic>
      <p:pic>
        <p:nvPicPr>
          <p:cNvPr id="139268" name="Picture 4" descr="Bebés y Mascotas"/>
          <p:cNvPicPr>
            <a:picLocks noChangeAspect="1" noChangeArrowheads="1"/>
          </p:cNvPicPr>
          <p:nvPr/>
        </p:nvPicPr>
        <p:blipFill>
          <a:blip r:embed="rId4"/>
          <a:srcRect/>
          <a:stretch>
            <a:fillRect/>
          </a:stretch>
        </p:blipFill>
        <p:spPr bwMode="auto">
          <a:xfrm>
            <a:off x="7474679" y="0"/>
            <a:ext cx="3794984" cy="4173540"/>
          </a:xfrm>
          <a:prstGeom prst="rect">
            <a:avLst/>
          </a:prstGeom>
          <a:noFill/>
        </p:spPr>
      </p:pic>
      <p:pic>
        <p:nvPicPr>
          <p:cNvPr id="139270" name="Picture 6" descr="Bebés y Mascotas"/>
          <p:cNvPicPr>
            <a:picLocks noChangeAspect="1" noChangeArrowheads="1"/>
          </p:cNvPicPr>
          <p:nvPr/>
        </p:nvPicPr>
        <p:blipFill>
          <a:blip r:embed="rId5"/>
          <a:srcRect/>
          <a:stretch>
            <a:fillRect/>
          </a:stretch>
        </p:blipFill>
        <p:spPr bwMode="auto">
          <a:xfrm>
            <a:off x="3920319" y="0"/>
            <a:ext cx="3706137" cy="4173540"/>
          </a:xfrm>
          <a:prstGeom prst="rect">
            <a:avLst/>
          </a:prstGeom>
          <a:noFill/>
        </p:spPr>
      </p:pic>
      <p:pic>
        <p:nvPicPr>
          <p:cNvPr id="139272" name="Picture 8" descr="Bebés y Mascotas"/>
          <p:cNvPicPr>
            <a:picLocks noChangeAspect="1" noChangeArrowheads="1"/>
          </p:cNvPicPr>
          <p:nvPr/>
        </p:nvPicPr>
        <p:blipFill>
          <a:blip r:embed="rId6"/>
          <a:srcRect/>
          <a:stretch>
            <a:fillRect/>
          </a:stretch>
        </p:blipFill>
        <p:spPr bwMode="auto">
          <a:xfrm>
            <a:off x="-1" y="4173540"/>
            <a:ext cx="5207337" cy="3459160"/>
          </a:xfrm>
          <a:prstGeom prst="rect">
            <a:avLst/>
          </a:prstGeom>
          <a:noFill/>
        </p:spPr>
      </p:pic>
    </p:spTree>
  </p:cSld>
  <p:clrMapOvr>
    <a:masterClrMapping/>
  </p:clrMapOvr>
  <p:transition spd="slow" advTm="9000">
    <p:comb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Bebés y Mascotas"/>
          <p:cNvPicPr>
            <a:picLocks noChangeAspect="1" noChangeArrowheads="1"/>
          </p:cNvPicPr>
          <p:nvPr/>
        </p:nvPicPr>
        <p:blipFill>
          <a:blip r:embed="rId2"/>
          <a:srcRect/>
          <a:stretch>
            <a:fillRect/>
          </a:stretch>
        </p:blipFill>
        <p:spPr bwMode="auto">
          <a:xfrm>
            <a:off x="0" y="0"/>
            <a:ext cx="11271917" cy="7632700"/>
          </a:xfrm>
          <a:prstGeom prst="rect">
            <a:avLst/>
          </a:prstGeom>
          <a:noFill/>
        </p:spPr>
      </p:pic>
      <p:pic>
        <p:nvPicPr>
          <p:cNvPr id="5123" name="Picture 3" descr="C:\Documents and Settings\Ana María\Escritorio\muchosarboles.jpg"/>
          <p:cNvPicPr>
            <a:picLocks noChangeAspect="1" noChangeArrowheads="1"/>
          </p:cNvPicPr>
          <p:nvPr/>
        </p:nvPicPr>
        <p:blipFill>
          <a:blip r:embed="rId3" cstate="print">
            <a:clrChange>
              <a:clrFrom>
                <a:srgbClr val="808080"/>
              </a:clrFrom>
              <a:clrTo>
                <a:srgbClr val="808080">
                  <a:alpha val="0"/>
                </a:srgbClr>
              </a:clrTo>
            </a:clrChange>
          </a:blip>
          <a:stretch>
            <a:fillRect/>
          </a:stretch>
        </p:blipFill>
        <p:spPr bwMode="auto">
          <a:xfrm>
            <a:off x="2501" y="0"/>
            <a:ext cx="11267162" cy="7632700"/>
          </a:xfrm>
          <a:prstGeom prst="frame">
            <a:avLst>
              <a:gd name="adj1" fmla="val 8426"/>
            </a:avLst>
          </a:prstGeom>
          <a:noFill/>
          <a:ln w="38100">
            <a:solidFill>
              <a:schemeClr val="tx1"/>
            </a:solidFill>
          </a:ln>
        </p:spPr>
      </p:pic>
      <p:pic>
        <p:nvPicPr>
          <p:cNvPr id="4" name="Picture 3" descr="C:\Documents and Settings\Ana María\Escritorio\muchosarboles.jpg"/>
          <p:cNvPicPr>
            <a:picLocks noChangeAspect="1" noChangeArrowheads="1"/>
          </p:cNvPicPr>
          <p:nvPr/>
        </p:nvPicPr>
        <p:blipFill>
          <a:blip r:embed="rId4" cstate="print">
            <a:clrChange>
              <a:clrFrom>
                <a:srgbClr val="93D250"/>
              </a:clrFrom>
              <a:clrTo>
                <a:srgbClr val="93D250">
                  <a:alpha val="0"/>
                </a:srgbClr>
              </a:clrTo>
            </a:clrChange>
          </a:blip>
          <a:stretch>
            <a:fillRect/>
          </a:stretch>
        </p:blipFill>
        <p:spPr bwMode="auto">
          <a:xfrm>
            <a:off x="2500" y="0"/>
            <a:ext cx="11267164" cy="7632700"/>
          </a:xfrm>
          <a:prstGeom prst="frame">
            <a:avLst>
              <a:gd name="adj1" fmla="val 9352"/>
            </a:avLst>
          </a:prstGeom>
          <a:noFill/>
          <a:ln w="38100">
            <a:solidFill>
              <a:srgbClr val="00FF00"/>
            </a:solidFill>
          </a:ln>
        </p:spPr>
      </p:pic>
      <p:pic>
        <p:nvPicPr>
          <p:cNvPr id="5" name="Picture 3" descr="C:\Documents and Settings\Ana María\Escritorio\muchosarboles.jpg"/>
          <p:cNvPicPr>
            <a:picLocks noChangeAspect="1" noChangeArrowheads="1"/>
          </p:cNvPicPr>
          <p:nvPr/>
        </p:nvPicPr>
        <p:blipFill>
          <a:blip r:embed="rId5" cstate="print">
            <a:clrChange>
              <a:clrFrom>
                <a:srgbClr val="7131A1"/>
              </a:clrFrom>
              <a:clrTo>
                <a:srgbClr val="7131A1">
                  <a:alpha val="0"/>
                </a:srgbClr>
              </a:clrTo>
            </a:clrChange>
          </a:blip>
          <a:stretch>
            <a:fillRect/>
          </a:stretch>
        </p:blipFill>
        <p:spPr bwMode="auto">
          <a:xfrm>
            <a:off x="0" y="0"/>
            <a:ext cx="11267162" cy="7632700"/>
          </a:xfrm>
          <a:prstGeom prst="frame">
            <a:avLst>
              <a:gd name="adj1" fmla="val 9352"/>
            </a:avLst>
          </a:prstGeom>
          <a:noFill/>
          <a:ln w="38100">
            <a:solidFill>
              <a:srgbClr val="FF0000"/>
            </a:solidFill>
          </a:ln>
        </p:spPr>
      </p:pic>
      <p:pic>
        <p:nvPicPr>
          <p:cNvPr id="6" name="Picture 3" descr="C:\Documents and Settings\Ana María\Escritorio\muchosarboles.jpg"/>
          <p:cNvPicPr>
            <a:picLocks noChangeAspect="1" noChangeArrowheads="1"/>
          </p:cNvPicPr>
          <p:nvPr/>
        </p:nvPicPr>
        <p:blipFill>
          <a:blip r:embed="rId6" cstate="print">
            <a:clrChange>
              <a:clrFrom>
                <a:srgbClr val="958C55"/>
              </a:clrFrom>
              <a:clrTo>
                <a:srgbClr val="958C55">
                  <a:alpha val="0"/>
                </a:srgbClr>
              </a:clrTo>
            </a:clrChange>
          </a:blip>
          <a:stretch>
            <a:fillRect/>
          </a:stretch>
        </p:blipFill>
        <p:spPr bwMode="auto">
          <a:xfrm>
            <a:off x="2501" y="0"/>
            <a:ext cx="11267162" cy="7632700"/>
          </a:xfrm>
          <a:prstGeom prst="frame">
            <a:avLst>
              <a:gd name="adj1" fmla="val 8981"/>
            </a:avLst>
          </a:prstGeom>
          <a:noFill/>
          <a:ln w="38100">
            <a:solidFill>
              <a:srgbClr val="0000FF"/>
            </a:solidFill>
          </a:ln>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p:cTn id="7" dur="3000" fill="hold"/>
                                        <p:tgtEl>
                                          <p:spTgt spid="5123"/>
                                        </p:tgtEl>
                                        <p:attrNameLst>
                                          <p:attrName>ppt_x</p:attrName>
                                        </p:attrNameLst>
                                      </p:cBhvr>
                                      <p:tavLst>
                                        <p:tav tm="0">
                                          <p:val>
                                            <p:strVal val="#ppt_x-#ppt_w/2"/>
                                          </p:val>
                                        </p:tav>
                                        <p:tav tm="100000">
                                          <p:val>
                                            <p:strVal val="#ppt_x"/>
                                          </p:val>
                                        </p:tav>
                                      </p:tavLst>
                                    </p:anim>
                                    <p:anim calcmode="lin" valueType="num">
                                      <p:cBhvr>
                                        <p:cTn id="8" dur="3000" fill="hold"/>
                                        <p:tgtEl>
                                          <p:spTgt spid="5123"/>
                                        </p:tgtEl>
                                        <p:attrNameLst>
                                          <p:attrName>ppt_y</p:attrName>
                                        </p:attrNameLst>
                                      </p:cBhvr>
                                      <p:tavLst>
                                        <p:tav tm="0">
                                          <p:val>
                                            <p:strVal val="#ppt_y"/>
                                          </p:val>
                                        </p:tav>
                                        <p:tav tm="100000">
                                          <p:val>
                                            <p:strVal val="#ppt_y"/>
                                          </p:val>
                                        </p:tav>
                                      </p:tavLst>
                                    </p:anim>
                                    <p:anim calcmode="lin" valueType="num">
                                      <p:cBhvr>
                                        <p:cTn id="9" dur="3000" fill="hold"/>
                                        <p:tgtEl>
                                          <p:spTgt spid="5123"/>
                                        </p:tgtEl>
                                        <p:attrNameLst>
                                          <p:attrName>ppt_w</p:attrName>
                                        </p:attrNameLst>
                                      </p:cBhvr>
                                      <p:tavLst>
                                        <p:tav tm="0">
                                          <p:val>
                                            <p:fltVal val="0"/>
                                          </p:val>
                                        </p:tav>
                                        <p:tav tm="100000">
                                          <p:val>
                                            <p:strVal val="#ppt_w"/>
                                          </p:val>
                                        </p:tav>
                                      </p:tavLst>
                                    </p:anim>
                                    <p:anim calcmode="lin" valueType="num">
                                      <p:cBhvr>
                                        <p:cTn id="10" dur="3000" fill="hold"/>
                                        <p:tgtEl>
                                          <p:spTgt spid="5123"/>
                                        </p:tgtEl>
                                        <p:attrNameLst>
                                          <p:attrName>ppt_h</p:attrName>
                                        </p:attrNameLst>
                                      </p:cBhvr>
                                      <p:tavLst>
                                        <p:tav tm="0">
                                          <p:val>
                                            <p:strVal val="#ppt_h"/>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5123"/>
                                        </p:tgtEl>
                                        <p:attrNameLst>
                                          <p:attrName>style.visibility</p:attrName>
                                        </p:attrNameLst>
                                      </p:cBhvr>
                                      <p:to>
                                        <p:strVal val="visible"/>
                                      </p:to>
                                    </p:set>
                                    <p:anim calcmode="lin" valueType="num">
                                      <p:cBhvr>
                                        <p:cTn id="13" dur="3000" fill="hold"/>
                                        <p:tgtEl>
                                          <p:spTgt spid="5123"/>
                                        </p:tgtEl>
                                        <p:attrNameLst>
                                          <p:attrName>ppt_w</p:attrName>
                                        </p:attrNameLst>
                                      </p:cBhvr>
                                      <p:tavLst>
                                        <p:tav tm="0">
                                          <p:val>
                                            <p:fltVal val="0"/>
                                          </p:val>
                                        </p:tav>
                                        <p:tav tm="100000">
                                          <p:val>
                                            <p:strVal val="#ppt_w"/>
                                          </p:val>
                                        </p:tav>
                                      </p:tavLst>
                                    </p:anim>
                                    <p:anim calcmode="lin" valueType="num">
                                      <p:cBhvr>
                                        <p:cTn id="14" dur="3000" fill="hold"/>
                                        <p:tgtEl>
                                          <p:spTgt spid="5123"/>
                                        </p:tgtEl>
                                        <p:attrNameLst>
                                          <p:attrName>ppt_h</p:attrName>
                                        </p:attrNameLst>
                                      </p:cBhvr>
                                      <p:tavLst>
                                        <p:tav tm="0">
                                          <p:val>
                                            <p:fltVal val="0"/>
                                          </p:val>
                                        </p:tav>
                                        <p:tav tm="100000">
                                          <p:val>
                                            <p:strVal val="#ppt_h"/>
                                          </p:val>
                                        </p:tav>
                                      </p:tavLst>
                                    </p:anim>
                                  </p:childTnLst>
                                </p:cTn>
                              </p:par>
                              <p:par>
                                <p:cTn id="15" presetID="2" presetClass="exit" presetSubtype="2" fill="hold" nodeType="withEffect">
                                  <p:stCondLst>
                                    <p:cond delay="3000"/>
                                  </p:stCondLst>
                                  <p:childTnLst>
                                    <p:anim calcmode="lin" valueType="num">
                                      <p:cBhvr additive="base">
                                        <p:cTn id="16" dur="3000"/>
                                        <p:tgtEl>
                                          <p:spTgt spid="5123"/>
                                        </p:tgtEl>
                                        <p:attrNameLst>
                                          <p:attrName>ppt_x</p:attrName>
                                        </p:attrNameLst>
                                      </p:cBhvr>
                                      <p:tavLst>
                                        <p:tav tm="0">
                                          <p:val>
                                            <p:strVal val="ppt_x"/>
                                          </p:val>
                                        </p:tav>
                                        <p:tav tm="100000">
                                          <p:val>
                                            <p:strVal val="1+ppt_w/2"/>
                                          </p:val>
                                        </p:tav>
                                      </p:tavLst>
                                    </p:anim>
                                    <p:anim calcmode="lin" valueType="num">
                                      <p:cBhvr additive="base">
                                        <p:cTn id="17" dur="3000"/>
                                        <p:tgtEl>
                                          <p:spTgt spid="5123"/>
                                        </p:tgtEl>
                                        <p:attrNameLst>
                                          <p:attrName>ppt_y</p:attrName>
                                        </p:attrNameLst>
                                      </p:cBhvr>
                                      <p:tavLst>
                                        <p:tav tm="0">
                                          <p:val>
                                            <p:strVal val="ppt_y"/>
                                          </p:val>
                                        </p:tav>
                                        <p:tav tm="100000">
                                          <p:val>
                                            <p:strVal val="ppt_y"/>
                                          </p:val>
                                        </p:tav>
                                      </p:tavLst>
                                    </p:anim>
                                    <p:set>
                                      <p:cBhvr>
                                        <p:cTn id="18" dur="1" fill="hold">
                                          <p:stCondLst>
                                            <p:cond delay="2999"/>
                                          </p:stCondLst>
                                        </p:cTn>
                                        <p:tgtEl>
                                          <p:spTgt spid="5123"/>
                                        </p:tgtEl>
                                        <p:attrNameLst>
                                          <p:attrName>style.visibility</p:attrName>
                                        </p:attrNameLst>
                                      </p:cBhvr>
                                      <p:to>
                                        <p:strVal val="hidden"/>
                                      </p:to>
                                    </p:set>
                                  </p:childTnLst>
                                </p:cTn>
                              </p:par>
                              <p:par>
                                <p:cTn id="19" presetID="17"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ppt_x</p:attrName>
                                        </p:attrNameLst>
                                      </p:cBhvr>
                                      <p:tavLst>
                                        <p:tav tm="0">
                                          <p:val>
                                            <p:strVal val="#ppt_x+#ppt_w/2"/>
                                          </p:val>
                                        </p:tav>
                                        <p:tav tm="100000">
                                          <p:val>
                                            <p:strVal val="#ppt_x"/>
                                          </p:val>
                                        </p:tav>
                                      </p:tavLst>
                                    </p:anim>
                                    <p:anim calcmode="lin" valueType="num">
                                      <p:cBhvr>
                                        <p:cTn id="22" dur="5000" fill="hold"/>
                                        <p:tgtEl>
                                          <p:spTgt spid="4"/>
                                        </p:tgtEl>
                                        <p:attrNameLst>
                                          <p:attrName>ppt_y</p:attrName>
                                        </p:attrNameLst>
                                      </p:cBhvr>
                                      <p:tavLst>
                                        <p:tav tm="0">
                                          <p:val>
                                            <p:strVal val="#ppt_y"/>
                                          </p:val>
                                        </p:tav>
                                        <p:tav tm="100000">
                                          <p:val>
                                            <p:strVal val="#ppt_y"/>
                                          </p:val>
                                        </p:tav>
                                      </p:tavLst>
                                    </p:anim>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fltVal val="0"/>
                                          </p:val>
                                        </p:tav>
                                        <p:tav tm="100000">
                                          <p:val>
                                            <p:strVal val="#ppt_w"/>
                                          </p:val>
                                        </p:tav>
                                      </p:tavLst>
                                    </p:anim>
                                    <p:anim calcmode="lin" valueType="num">
                                      <p:cBhvr>
                                        <p:cTn id="28" dur="5000" fill="hold"/>
                                        <p:tgtEl>
                                          <p:spTgt spid="4"/>
                                        </p:tgtEl>
                                        <p:attrNameLst>
                                          <p:attrName>ppt_h</p:attrName>
                                        </p:attrNameLst>
                                      </p:cBhvr>
                                      <p:tavLst>
                                        <p:tav tm="0">
                                          <p:val>
                                            <p:fltVal val="0"/>
                                          </p:val>
                                        </p:tav>
                                        <p:tav tm="100000">
                                          <p:val>
                                            <p:strVal val="#ppt_h"/>
                                          </p:val>
                                        </p:tav>
                                      </p:tavLst>
                                    </p:anim>
                                  </p:childTnLst>
                                </p:cTn>
                              </p:par>
                              <p:par>
                                <p:cTn id="29" presetID="2" presetClass="exit" presetSubtype="8" fill="hold" nodeType="withEffect">
                                  <p:stCondLst>
                                    <p:cond delay="3000"/>
                                  </p:stCondLst>
                                  <p:childTnLst>
                                    <p:anim calcmode="lin" valueType="num">
                                      <p:cBhvr additive="base">
                                        <p:cTn id="30" dur="3000"/>
                                        <p:tgtEl>
                                          <p:spTgt spid="4"/>
                                        </p:tgtEl>
                                        <p:attrNameLst>
                                          <p:attrName>ppt_x</p:attrName>
                                        </p:attrNameLst>
                                      </p:cBhvr>
                                      <p:tavLst>
                                        <p:tav tm="0">
                                          <p:val>
                                            <p:strVal val="ppt_x"/>
                                          </p:val>
                                        </p:tav>
                                        <p:tav tm="100000">
                                          <p:val>
                                            <p:strVal val="0-ppt_w/2"/>
                                          </p:val>
                                        </p:tav>
                                      </p:tavLst>
                                    </p:anim>
                                    <p:anim calcmode="lin" valueType="num">
                                      <p:cBhvr additive="base">
                                        <p:cTn id="31" dur="3000"/>
                                        <p:tgtEl>
                                          <p:spTgt spid="4"/>
                                        </p:tgtEl>
                                        <p:attrNameLst>
                                          <p:attrName>ppt_y</p:attrName>
                                        </p:attrNameLst>
                                      </p:cBhvr>
                                      <p:tavLst>
                                        <p:tav tm="0">
                                          <p:val>
                                            <p:strVal val="ppt_y"/>
                                          </p:val>
                                        </p:tav>
                                        <p:tav tm="100000">
                                          <p:val>
                                            <p:strVal val="ppt_y"/>
                                          </p:val>
                                        </p:tav>
                                      </p:tavLst>
                                    </p:anim>
                                    <p:set>
                                      <p:cBhvr>
                                        <p:cTn id="32" dur="1" fill="hold">
                                          <p:stCondLst>
                                            <p:cond delay="2999"/>
                                          </p:stCondLst>
                                        </p:cTn>
                                        <p:tgtEl>
                                          <p:spTgt spid="4"/>
                                        </p:tgtEl>
                                        <p:attrNameLst>
                                          <p:attrName>style.visibility</p:attrName>
                                        </p:attrNameLst>
                                      </p:cBhvr>
                                      <p:to>
                                        <p:strVal val="hidden"/>
                                      </p:to>
                                    </p:set>
                                  </p:childTnLst>
                                </p:cTn>
                              </p:par>
                              <p:par>
                                <p:cTn id="33" presetID="17" presetClass="entr" presetSubtype="1"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0" fill="hold"/>
                                        <p:tgtEl>
                                          <p:spTgt spid="5"/>
                                        </p:tgtEl>
                                        <p:attrNameLst>
                                          <p:attrName>ppt_x</p:attrName>
                                        </p:attrNameLst>
                                      </p:cBhvr>
                                      <p:tavLst>
                                        <p:tav tm="0">
                                          <p:val>
                                            <p:strVal val="#ppt_x"/>
                                          </p:val>
                                        </p:tav>
                                        <p:tav tm="100000">
                                          <p:val>
                                            <p:strVal val="#ppt_x"/>
                                          </p:val>
                                        </p:tav>
                                      </p:tavLst>
                                    </p:anim>
                                    <p:anim calcmode="lin" valueType="num">
                                      <p:cBhvr>
                                        <p:cTn id="36" dur="5000" fill="hold"/>
                                        <p:tgtEl>
                                          <p:spTgt spid="5"/>
                                        </p:tgtEl>
                                        <p:attrNameLst>
                                          <p:attrName>ppt_y</p:attrName>
                                        </p:attrNameLst>
                                      </p:cBhvr>
                                      <p:tavLst>
                                        <p:tav tm="0">
                                          <p:val>
                                            <p:strVal val="#ppt_y-#ppt_h/2"/>
                                          </p:val>
                                        </p:tav>
                                        <p:tav tm="100000">
                                          <p:val>
                                            <p:strVal val="#ppt_y"/>
                                          </p:val>
                                        </p:tav>
                                      </p:tavLst>
                                    </p:anim>
                                    <p:anim calcmode="lin" valueType="num">
                                      <p:cBhvr>
                                        <p:cTn id="37" dur="5000" fill="hold"/>
                                        <p:tgtEl>
                                          <p:spTgt spid="5"/>
                                        </p:tgtEl>
                                        <p:attrNameLst>
                                          <p:attrName>ppt_w</p:attrName>
                                        </p:attrNameLst>
                                      </p:cBhvr>
                                      <p:tavLst>
                                        <p:tav tm="0">
                                          <p:val>
                                            <p:strVal val="#ppt_w"/>
                                          </p:val>
                                        </p:tav>
                                        <p:tav tm="100000">
                                          <p:val>
                                            <p:strVal val="#ppt_w"/>
                                          </p:val>
                                        </p:tav>
                                      </p:tavLst>
                                    </p:anim>
                                    <p:anim calcmode="lin" valueType="num">
                                      <p:cBhvr>
                                        <p:cTn id="38" dur="5000" fill="hold"/>
                                        <p:tgtEl>
                                          <p:spTgt spid="5"/>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5000" fill="hold"/>
                                        <p:tgtEl>
                                          <p:spTgt spid="5"/>
                                        </p:tgtEl>
                                        <p:attrNameLst>
                                          <p:attrName>ppt_w</p:attrName>
                                        </p:attrNameLst>
                                      </p:cBhvr>
                                      <p:tavLst>
                                        <p:tav tm="0">
                                          <p:val>
                                            <p:fltVal val="0"/>
                                          </p:val>
                                        </p:tav>
                                        <p:tav tm="100000">
                                          <p:val>
                                            <p:strVal val="#ppt_w"/>
                                          </p:val>
                                        </p:tav>
                                      </p:tavLst>
                                    </p:anim>
                                    <p:anim calcmode="lin" valueType="num">
                                      <p:cBhvr>
                                        <p:cTn id="42" dur="5000" fill="hold"/>
                                        <p:tgtEl>
                                          <p:spTgt spid="5"/>
                                        </p:tgtEl>
                                        <p:attrNameLst>
                                          <p:attrName>ppt_h</p:attrName>
                                        </p:attrNameLst>
                                      </p:cBhvr>
                                      <p:tavLst>
                                        <p:tav tm="0">
                                          <p:val>
                                            <p:fltVal val="0"/>
                                          </p:val>
                                        </p:tav>
                                        <p:tav tm="100000">
                                          <p:val>
                                            <p:strVal val="#ppt_h"/>
                                          </p:val>
                                        </p:tav>
                                      </p:tavLst>
                                    </p:anim>
                                  </p:childTnLst>
                                </p:cTn>
                              </p:par>
                              <p:par>
                                <p:cTn id="43" presetID="2" presetClass="exit" presetSubtype="4" fill="hold" nodeType="withEffect">
                                  <p:stCondLst>
                                    <p:cond delay="3000"/>
                                  </p:stCondLst>
                                  <p:childTnLst>
                                    <p:anim calcmode="lin" valueType="num">
                                      <p:cBhvr additive="base">
                                        <p:cTn id="44" dur="3000"/>
                                        <p:tgtEl>
                                          <p:spTgt spid="5"/>
                                        </p:tgtEl>
                                        <p:attrNameLst>
                                          <p:attrName>ppt_x</p:attrName>
                                        </p:attrNameLst>
                                      </p:cBhvr>
                                      <p:tavLst>
                                        <p:tav tm="0">
                                          <p:val>
                                            <p:strVal val="ppt_x"/>
                                          </p:val>
                                        </p:tav>
                                        <p:tav tm="100000">
                                          <p:val>
                                            <p:strVal val="ppt_x"/>
                                          </p:val>
                                        </p:tav>
                                      </p:tavLst>
                                    </p:anim>
                                    <p:anim calcmode="lin" valueType="num">
                                      <p:cBhvr additive="base">
                                        <p:cTn id="45" dur="3000"/>
                                        <p:tgtEl>
                                          <p:spTgt spid="5"/>
                                        </p:tgtEl>
                                        <p:attrNameLst>
                                          <p:attrName>ppt_y</p:attrName>
                                        </p:attrNameLst>
                                      </p:cBhvr>
                                      <p:tavLst>
                                        <p:tav tm="0">
                                          <p:val>
                                            <p:strVal val="ppt_y"/>
                                          </p:val>
                                        </p:tav>
                                        <p:tav tm="100000">
                                          <p:val>
                                            <p:strVal val="1+ppt_h/2"/>
                                          </p:val>
                                        </p:tav>
                                      </p:tavLst>
                                    </p:anim>
                                    <p:set>
                                      <p:cBhvr>
                                        <p:cTn id="46" dur="1" fill="hold">
                                          <p:stCondLst>
                                            <p:cond delay="2999"/>
                                          </p:stCondLst>
                                        </p:cTn>
                                        <p:tgtEl>
                                          <p:spTgt spid="5"/>
                                        </p:tgtEl>
                                        <p:attrNameLst>
                                          <p:attrName>style.visibility</p:attrName>
                                        </p:attrNameLst>
                                      </p:cBhvr>
                                      <p:to>
                                        <p:strVal val="hidden"/>
                                      </p:to>
                                    </p:set>
                                  </p:childTnLst>
                                </p:cTn>
                              </p:par>
                              <p:par>
                                <p:cTn id="47" presetID="17" presetClass="entr" presetSubtype="4"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0" fill="hold"/>
                                        <p:tgtEl>
                                          <p:spTgt spid="6"/>
                                        </p:tgtEl>
                                        <p:attrNameLst>
                                          <p:attrName>ppt_x</p:attrName>
                                        </p:attrNameLst>
                                      </p:cBhvr>
                                      <p:tavLst>
                                        <p:tav tm="0">
                                          <p:val>
                                            <p:strVal val="#ppt_x"/>
                                          </p:val>
                                        </p:tav>
                                        <p:tav tm="100000">
                                          <p:val>
                                            <p:strVal val="#ppt_x"/>
                                          </p:val>
                                        </p:tav>
                                      </p:tavLst>
                                    </p:anim>
                                    <p:anim calcmode="lin" valueType="num">
                                      <p:cBhvr>
                                        <p:cTn id="50" dur="5000" fill="hold"/>
                                        <p:tgtEl>
                                          <p:spTgt spid="6"/>
                                        </p:tgtEl>
                                        <p:attrNameLst>
                                          <p:attrName>ppt_y</p:attrName>
                                        </p:attrNameLst>
                                      </p:cBhvr>
                                      <p:tavLst>
                                        <p:tav tm="0">
                                          <p:val>
                                            <p:strVal val="#ppt_y+#ppt_h/2"/>
                                          </p:val>
                                        </p:tav>
                                        <p:tav tm="100000">
                                          <p:val>
                                            <p:strVal val="#ppt_y"/>
                                          </p:val>
                                        </p:tav>
                                      </p:tavLst>
                                    </p:anim>
                                    <p:anim calcmode="lin" valueType="num">
                                      <p:cBhvr>
                                        <p:cTn id="51" dur="5000" fill="hold"/>
                                        <p:tgtEl>
                                          <p:spTgt spid="6"/>
                                        </p:tgtEl>
                                        <p:attrNameLst>
                                          <p:attrName>ppt_w</p:attrName>
                                        </p:attrNameLst>
                                      </p:cBhvr>
                                      <p:tavLst>
                                        <p:tav tm="0">
                                          <p:val>
                                            <p:strVal val="#ppt_w"/>
                                          </p:val>
                                        </p:tav>
                                        <p:tav tm="100000">
                                          <p:val>
                                            <p:strVal val="#ppt_w"/>
                                          </p:val>
                                        </p:tav>
                                      </p:tavLst>
                                    </p:anim>
                                    <p:anim calcmode="lin" valueType="num">
                                      <p:cBhvr>
                                        <p:cTn id="52" dur="5000" fill="hold"/>
                                        <p:tgtEl>
                                          <p:spTgt spid="6"/>
                                        </p:tgtEl>
                                        <p:attrNameLst>
                                          <p:attrName>ppt_h</p:attrName>
                                        </p:attrNameLst>
                                      </p:cBhvr>
                                      <p:tavLst>
                                        <p:tav tm="0">
                                          <p:val>
                                            <p:fltVal val="0"/>
                                          </p:val>
                                        </p:tav>
                                        <p:tav tm="100000">
                                          <p:val>
                                            <p:strVal val="#ppt_h"/>
                                          </p:val>
                                        </p:tav>
                                      </p:tavLst>
                                    </p:anim>
                                  </p:childTnLst>
                                </p:cTn>
                              </p:par>
                              <p:par>
                                <p:cTn id="53" presetID="23" presetClass="entr" presetSubtype="1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0" fill="hold"/>
                                        <p:tgtEl>
                                          <p:spTgt spid="6"/>
                                        </p:tgtEl>
                                        <p:attrNameLst>
                                          <p:attrName>ppt_w</p:attrName>
                                        </p:attrNameLst>
                                      </p:cBhvr>
                                      <p:tavLst>
                                        <p:tav tm="0">
                                          <p:val>
                                            <p:fltVal val="0"/>
                                          </p:val>
                                        </p:tav>
                                        <p:tav tm="100000">
                                          <p:val>
                                            <p:strVal val="#ppt_w"/>
                                          </p:val>
                                        </p:tav>
                                      </p:tavLst>
                                    </p:anim>
                                    <p:anim calcmode="lin" valueType="num">
                                      <p:cBhvr>
                                        <p:cTn id="56" dur="5000" fill="hold"/>
                                        <p:tgtEl>
                                          <p:spTgt spid="6"/>
                                        </p:tgtEl>
                                        <p:attrNameLst>
                                          <p:attrName>ppt_h</p:attrName>
                                        </p:attrNameLst>
                                      </p:cBhvr>
                                      <p:tavLst>
                                        <p:tav tm="0">
                                          <p:val>
                                            <p:fltVal val="0"/>
                                          </p:val>
                                        </p:tav>
                                        <p:tav tm="100000">
                                          <p:val>
                                            <p:strVal val="#ppt_h"/>
                                          </p:val>
                                        </p:tav>
                                      </p:tavLst>
                                    </p:anim>
                                  </p:childTnLst>
                                </p:cTn>
                              </p:par>
                              <p:par>
                                <p:cTn id="57" presetID="2" presetClass="exit" presetSubtype="1" fill="hold" nodeType="withEffect">
                                  <p:stCondLst>
                                    <p:cond delay="3000"/>
                                  </p:stCondLst>
                                  <p:childTnLst>
                                    <p:anim calcmode="lin" valueType="num">
                                      <p:cBhvr additive="base">
                                        <p:cTn id="58" dur="3000"/>
                                        <p:tgtEl>
                                          <p:spTgt spid="6"/>
                                        </p:tgtEl>
                                        <p:attrNameLst>
                                          <p:attrName>ppt_x</p:attrName>
                                        </p:attrNameLst>
                                      </p:cBhvr>
                                      <p:tavLst>
                                        <p:tav tm="0">
                                          <p:val>
                                            <p:strVal val="ppt_x"/>
                                          </p:val>
                                        </p:tav>
                                        <p:tav tm="100000">
                                          <p:val>
                                            <p:strVal val="ppt_x"/>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3" presetClass="entr" presetSubtype="16" fill="hold" nodeType="withEffect">
                                  <p:stCondLst>
                                    <p:cond delay="3000"/>
                                  </p:stCondLst>
                                  <p:childTnLst>
                                    <p:set>
                                      <p:cBhvr>
                                        <p:cTn id="62" dur="1" fill="hold">
                                          <p:stCondLst>
                                            <p:cond delay="0"/>
                                          </p:stCondLst>
                                        </p:cTn>
                                        <p:tgtEl>
                                          <p:spTgt spid="8"/>
                                        </p:tgtEl>
                                        <p:attrNameLst>
                                          <p:attrName>style.visibility</p:attrName>
                                        </p:attrNameLst>
                                      </p:cBhvr>
                                      <p:to>
                                        <p:strVal val="visible"/>
                                      </p:to>
                                    </p:set>
                                    <p:anim calcmode="lin" valueType="num">
                                      <p:cBhvr>
                                        <p:cTn id="63" dur="3000" fill="hold"/>
                                        <p:tgtEl>
                                          <p:spTgt spid="8"/>
                                        </p:tgtEl>
                                        <p:attrNameLst>
                                          <p:attrName>ppt_w</p:attrName>
                                        </p:attrNameLst>
                                      </p:cBhvr>
                                      <p:tavLst>
                                        <p:tav tm="0">
                                          <p:val>
                                            <p:fltVal val="0"/>
                                          </p:val>
                                        </p:tav>
                                        <p:tav tm="100000">
                                          <p:val>
                                            <p:strVal val="#ppt_w"/>
                                          </p:val>
                                        </p:tav>
                                      </p:tavLst>
                                    </p:anim>
                                    <p:anim calcmode="lin" valueType="num">
                                      <p:cBhvr>
                                        <p:cTn id="64" dur="3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348683" y="5173672"/>
            <a:ext cx="7292124" cy="769441"/>
          </a:xfrm>
          <a:prstGeom prst="rect">
            <a:avLst/>
          </a:prstGeom>
        </p:spPr>
        <p:txBody>
          <a:bodyPr wrap="none">
            <a:spAutoFit/>
          </a:bodyPr>
          <a:lstStyle/>
          <a:p>
            <a:r>
              <a:rPr lang="es-ES" sz="4400" dirty="0" smtClean="0">
                <a:hlinkClick r:id="rId2"/>
              </a:rPr>
              <a:t>https://youtu.be/TKOQIuHI3Eo</a:t>
            </a:r>
            <a:endParaRPr lang="es-ES" sz="4400" dirty="0"/>
          </a:p>
        </p:txBody>
      </p:sp>
      <p:sp>
        <p:nvSpPr>
          <p:cNvPr id="3" name="2 Rectángulo"/>
          <p:cNvSpPr/>
          <p:nvPr/>
        </p:nvSpPr>
        <p:spPr>
          <a:xfrm>
            <a:off x="2491559" y="1673210"/>
            <a:ext cx="7143800" cy="2554545"/>
          </a:xfrm>
          <a:prstGeom prst="rect">
            <a:avLst/>
          </a:prstGeom>
        </p:spPr>
        <p:txBody>
          <a:bodyPr wrap="square">
            <a:spAutoFit/>
          </a:bodyPr>
          <a:lstStyle/>
          <a:p>
            <a:pPr algn="ctr"/>
            <a:r>
              <a:rPr lang="es-ES" sz="4000" b="1" dirty="0" smtClean="0"/>
              <a:t>Vídeo en el que 1.000 perros son rescatados de una </a:t>
            </a:r>
            <a:r>
              <a:rPr lang="es-ES" sz="4000" b="1" dirty="0" err="1" smtClean="0"/>
              <a:t>megajaula</a:t>
            </a:r>
            <a:r>
              <a:rPr lang="es-ES" sz="4000" b="1" dirty="0" smtClean="0"/>
              <a:t> en el centro de </a:t>
            </a:r>
            <a:r>
              <a:rPr lang="es-ES" sz="4000" b="1" dirty="0" err="1" smtClean="0"/>
              <a:t>Yulin</a:t>
            </a:r>
            <a:r>
              <a:rPr lang="es-ES" sz="4000" b="1" dirty="0" smtClean="0"/>
              <a:t> durante el Festival de Carne de Perro 2016.</a:t>
            </a:r>
            <a:endParaRPr lang="es-ES" sz="4000" b="1" dirty="0"/>
          </a:p>
        </p:txBody>
      </p:sp>
      <p:pic>
        <p:nvPicPr>
          <p:cNvPr id="5" name="Picture 3" descr="illusion-013"/>
          <p:cNvPicPr>
            <a:picLocks noChangeAspect="1" noChangeArrowheads="1"/>
          </p:cNvPicPr>
          <p:nvPr/>
        </p:nvPicPr>
        <p:blipFill>
          <a:blip r:embed="rId3" cstate="print">
            <a:duotone>
              <a:prstClr val="black"/>
              <a:schemeClr val="accent4">
                <a:tint val="45000"/>
                <a:satMod val="400000"/>
              </a:schemeClr>
            </a:duotone>
            <a:lum bright="-27000" contrast="47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1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13" name="Picture 2" descr="http://4.bp.blogspot.com/-Ftpy6cIxwPo/TzMs-fwIrgI/AAAAAAAACV8/_z1VmN7c5n8/s1600/0k0289_gif-sicodelicos-18.gif"/>
          <p:cNvPicPr>
            <a:picLocks noChangeAspect="1" noChangeArrowheads="1" noCrop="1"/>
          </p:cNvPicPr>
          <p:nvPr/>
        </p:nvPicPr>
        <p:blipFill>
          <a:blip r:embed="rId2">
            <a:duotone>
              <a:schemeClr val="accent4">
                <a:shade val="45000"/>
                <a:satMod val="135000"/>
              </a:schemeClr>
              <a:prstClr val="white"/>
            </a:duotone>
            <a:lum bright="10000" contrast="29000"/>
          </a:blip>
          <a:srcRect/>
          <a:stretch>
            <a:fillRect/>
          </a:stretch>
        </p:blipFill>
        <p:spPr bwMode="auto">
          <a:xfrm>
            <a:off x="0" y="0"/>
            <a:ext cx="11269663" cy="7632719"/>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4" y="6459556"/>
            <a:ext cx="742625" cy="761838"/>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62733" y="673078"/>
            <a:ext cx="4840865" cy="4544388"/>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777707" y="1101706"/>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b="1" dirty="0">
              <a:solidFill>
                <a:srgbClr val="FF0000"/>
              </a:solidFill>
              <a:latin typeface="Comic Sans MS" pitchFamily="66" charset="0"/>
              <a:cs typeface="Arial" charset="0"/>
            </a:endParaRPr>
          </a:p>
          <a:p>
            <a:pPr algn="ctr" defTabSz="1017133" eaLnBrk="0" hangingPunct="0">
              <a:spcBef>
                <a:spcPct val="50000"/>
              </a:spcBef>
            </a:pPr>
            <a:r>
              <a:rPr lang="fr-FR" sz="4000" b="1" dirty="0" err="1">
                <a:solidFill>
                  <a:srgbClr val="FF0000"/>
                </a:solidFill>
                <a:latin typeface="Comic Sans MS" pitchFamily="66" charset="0"/>
                <a:cs typeface="Arial" charset="0"/>
              </a:rPr>
              <a:t>Hoy</a:t>
            </a:r>
            <a:r>
              <a:rPr lang="fr-FR" sz="4000" b="1" dirty="0">
                <a:solidFill>
                  <a:srgbClr val="FF0000"/>
                </a:solidFill>
                <a:latin typeface="Comic Sans MS" pitchFamily="66" charset="0"/>
                <a:cs typeface="Arial" charset="0"/>
              </a:rPr>
              <a:t> es </a:t>
            </a:r>
            <a:fld id="{547A8F08-4E97-4815-9C23-5989351D5EDB}" type="datetime2">
              <a:rPr lang="es-ES_tradnl" sz="4000" b="1">
                <a:solidFill>
                  <a:srgbClr val="FF0000"/>
                </a:solidFill>
                <a:latin typeface="Comic Sans MS" pitchFamily="66" charset="0"/>
                <a:cs typeface="Arial" charset="0"/>
              </a:rPr>
              <a:pPr algn="ctr" defTabSz="1017133" eaLnBrk="0" hangingPunct="0">
                <a:spcBef>
                  <a:spcPct val="50000"/>
                </a:spcBef>
              </a:pPr>
              <a:t>lunes, 11 de julio de 2016</a:t>
            </a:fld>
            <a:endParaRPr lang="es-ES" sz="4000" b="1" dirty="0">
              <a:solidFill>
                <a:srgbClr val="FF0000"/>
              </a:solidFill>
              <a:latin typeface="Comic Sans MS" pitchFamily="66" charset="0"/>
              <a:cs typeface="Arial" charset="0"/>
            </a:endParaRPr>
          </a:p>
          <a:p>
            <a:pPr algn="ctr" defTabSz="1017133" eaLnBrk="0" hangingPunct="0">
              <a:spcBef>
                <a:spcPct val="50000"/>
              </a:spcBef>
            </a:pPr>
            <a:r>
              <a:rPr lang="fr-FR" sz="3600" b="1" dirty="0" err="1">
                <a:solidFill>
                  <a:srgbClr val="FF0000"/>
                </a:solidFill>
                <a:latin typeface="Comic Sans MS" pitchFamily="66" charset="0"/>
                <a:cs typeface="Arial" charset="0"/>
              </a:rPr>
              <a:t>Ahora</a:t>
            </a:r>
            <a:r>
              <a:rPr lang="fr-FR" sz="3600" b="1" dirty="0">
                <a:solidFill>
                  <a:srgbClr val="FF0000"/>
                </a:solidFill>
                <a:latin typeface="Comic Sans MS" pitchFamily="66" charset="0"/>
                <a:cs typeface="Arial" charset="0"/>
              </a:rPr>
              <a:t> </a:t>
            </a:r>
            <a:r>
              <a:rPr lang="fr-FR" sz="3600" b="1" dirty="0" err="1">
                <a:solidFill>
                  <a:srgbClr val="FF0000"/>
                </a:solidFill>
                <a:latin typeface="Comic Sans MS" pitchFamily="66" charset="0"/>
                <a:cs typeface="Arial" charset="0"/>
              </a:rPr>
              <a:t>mismo</a:t>
            </a:r>
            <a:r>
              <a:rPr lang="fr-FR" sz="3600" b="1" dirty="0">
                <a:solidFill>
                  <a:srgbClr val="FF0000"/>
                </a:solidFill>
                <a:latin typeface="Comic Sans MS" pitchFamily="66" charset="0"/>
                <a:cs typeface="Arial" charset="0"/>
              </a:rPr>
              <a:t> son las </a:t>
            </a:r>
            <a:fld id="{D4F074C5-9B07-4D47-A00C-C4AC33E005FE}" type="datetime10">
              <a:rPr lang="fr-FR" sz="3600" b="1">
                <a:solidFill>
                  <a:srgbClr val="FF0000"/>
                </a:solidFill>
                <a:latin typeface="Comic Sans MS" pitchFamily="66" charset="0"/>
                <a:cs typeface="Arial" charset="0"/>
              </a:rPr>
              <a:pPr algn="ctr" defTabSz="1017133" eaLnBrk="0" hangingPunct="0">
                <a:spcBef>
                  <a:spcPct val="50000"/>
                </a:spcBef>
              </a:pPr>
              <a:t>22:22</a:t>
            </a:fld>
            <a:r>
              <a:rPr lang="fr-FR" sz="3600" b="1" dirty="0">
                <a:solidFill>
                  <a:srgbClr val="FF00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6245242"/>
            <a:ext cx="2475822" cy="1039579"/>
          </a:xfrm>
          <a:prstGeom prst="rect">
            <a:avLst/>
          </a:prstGeom>
          <a:noFill/>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grpId="1" nodeType="afterEffect">
                                  <p:stCondLst>
                                    <p:cond delay="0"/>
                                  </p:stCondLst>
                                  <p:childTnLst>
                                    <p:animClr clrSpc="hsl" dir="cw">
                                      <p:cBhvr override="childStyle">
                                        <p:cTn id="6" dur="2000" fill="hold"/>
                                        <p:tgtEl>
                                          <p:spTgt spid="22"/>
                                        </p:tgtEl>
                                        <p:attrNameLst>
                                          <p:attrName>style.color</p:attrName>
                                        </p:attrNameLst>
                                      </p:cBhvr>
                                      <p:by>
                                        <p:hsl h="-7200000" s="0" l="0"/>
                                      </p:by>
                                    </p:animClr>
                                    <p:animClr clrSpc="hsl" dir="cw">
                                      <p:cBhvr>
                                        <p:cTn id="7" dur="2000" fill="hold"/>
                                        <p:tgtEl>
                                          <p:spTgt spid="22"/>
                                        </p:tgtEl>
                                        <p:attrNameLst>
                                          <p:attrName>fillcolor</p:attrName>
                                        </p:attrNameLst>
                                      </p:cBhvr>
                                      <p:by>
                                        <p:hsl h="-7200000" s="0" l="0"/>
                                      </p:by>
                                    </p:animClr>
                                    <p:animClr clrSpc="hsl" dir="cw">
                                      <p:cBhvr>
                                        <p:cTn id="8" dur="2000" fill="hold"/>
                                        <p:tgtEl>
                                          <p:spTgt spid="22"/>
                                        </p:tgtEl>
                                        <p:attrNameLst>
                                          <p:attrName>stroke.color</p:attrName>
                                        </p:attrNameLst>
                                      </p:cBhvr>
                                      <p:by>
                                        <p:hsl h="-7200000" s="0" l="0"/>
                                      </p:by>
                                    </p:animClr>
                                    <p:set>
                                      <p:cBhvr>
                                        <p:cTn id="9" dur="2000" fill="hold"/>
                                        <p:tgtEl>
                                          <p:spTgt spid="22"/>
                                        </p:tgtEl>
                                        <p:attrNameLst>
                                          <p:attrName>fill.type</p:attrName>
                                        </p:attrNameLst>
                                      </p:cBhvr>
                                      <p:to>
                                        <p:strVal val="solid"/>
                                      </p:to>
                                    </p:set>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2000"/>
                                        <p:tgtEl>
                                          <p:spTgt spid="22"/>
                                        </p:tgtEl>
                                      </p:cBhvr>
                                    </p:animEffect>
                                    <p:anim calcmode="lin" valueType="num">
                                      <p:cBhvr>
                                        <p:cTn id="13" dur="2000" fill="hold"/>
                                        <p:tgtEl>
                                          <p:spTgt spid="22"/>
                                        </p:tgtEl>
                                        <p:attrNameLst>
                                          <p:attrName>ppt_x</p:attrName>
                                        </p:attrNameLst>
                                      </p:cBhvr>
                                      <p:tavLst>
                                        <p:tav tm="0">
                                          <p:val>
                                            <p:strVal val="#ppt_x"/>
                                          </p:val>
                                        </p:tav>
                                        <p:tav tm="100000">
                                          <p:val>
                                            <p:strVal val="#ppt_x"/>
                                          </p:val>
                                        </p:tav>
                                      </p:tavLst>
                                    </p:anim>
                                    <p:anim calcmode="lin" valueType="num">
                                      <p:cBhvr>
                                        <p:cTn id="14" dur="2000" fill="hold"/>
                                        <p:tgtEl>
                                          <p:spTgt spid="22"/>
                                        </p:tgtEl>
                                        <p:attrNameLst>
                                          <p:attrName>ppt_y</p:attrName>
                                        </p:attrNameLst>
                                      </p:cBhvr>
                                      <p:tavLst>
                                        <p:tav tm="0">
                                          <p:val>
                                            <p:strVal val="#ppt_y+.1"/>
                                          </p:val>
                                        </p:tav>
                                        <p:tav tm="100000">
                                          <p:val>
                                            <p:strVal val="#ppt_y"/>
                                          </p:val>
                                        </p:tav>
                                      </p:tavLst>
                                    </p:anim>
                                  </p:childTnLst>
                                </p:cTn>
                              </p:par>
                            </p:childTnLst>
                          </p:cTn>
                        </p:par>
                        <p:par>
                          <p:cTn id="15" fill="hold">
                            <p:stCondLst>
                              <p:cond delay="2000"/>
                            </p:stCondLst>
                            <p:childTnLst>
                              <p:par>
                                <p:cTn id="16" presetID="12" presetClass="entr" presetSubtype="1" fill="hold" grpId="0" nodeType="afterEffect">
                                  <p:stCondLst>
                                    <p:cond delay="0"/>
                                  </p:stCondLst>
                                  <p:iterate type="lt">
                                    <p:tmPct val="10000"/>
                                  </p:iterate>
                                  <p:childTnLst>
                                    <p:set>
                                      <p:cBhvr>
                                        <p:cTn id="17" dur="1" fill="hold">
                                          <p:stCondLst>
                                            <p:cond delay="0"/>
                                          </p:stCondLst>
                                        </p:cTn>
                                        <p:tgtEl>
                                          <p:spTgt spid="12"/>
                                        </p:tgtEl>
                                        <p:attrNameLst>
                                          <p:attrName>style.visibility</p:attrName>
                                        </p:attrNameLst>
                                      </p:cBhvr>
                                      <p:to>
                                        <p:strVal val="visible"/>
                                      </p:to>
                                    </p:set>
                                    <p:animEffect transition="in" filter="slide(fromTop)">
                                      <p:cBhvr>
                                        <p:cTn id="18" dur="1000"/>
                                        <p:tgtEl>
                                          <p:spTgt spid="12"/>
                                        </p:tgtEl>
                                      </p:cBhvr>
                                    </p:animEffect>
                                  </p:childTnLst>
                                </p:cTn>
                              </p:par>
                            </p:childTnLst>
                          </p:cTn>
                        </p:par>
                        <p:par>
                          <p:cTn id="19" fill="hold">
                            <p:stCondLst>
                              <p:cond delay="7800"/>
                            </p:stCondLst>
                            <p:childTnLst>
                              <p:par>
                                <p:cTn id="20" presetID="6" presetClass="exit" presetSubtype="32" fill="hold" nodeType="afterEffect">
                                  <p:stCondLst>
                                    <p:cond delay="0"/>
                                  </p:stCondLst>
                                  <p:childTnLst>
                                    <p:animEffect transition="out" filter="circle(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5427699"/>
            <a:ext cx="1502622" cy="1102501"/>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307504"/>
            <a:ext cx="657397" cy="5936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901158"/>
            <a:ext cx="657397"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494812"/>
            <a:ext cx="657397" cy="5936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088467"/>
            <a:ext cx="657397" cy="5936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arne de perr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carne de perro</Template>
  <TotalTime>7</TotalTime>
  <Words>336</Words>
  <Application>Microsoft Office PowerPoint</Application>
  <PresentationFormat>Personalizado</PresentationFormat>
  <Paragraphs>25</Paragraphs>
  <Slides>61</Slides>
  <Notes>0</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carne de perro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8</cp:revision>
  <dcterms:created xsi:type="dcterms:W3CDTF">2016-07-11T20:15:51Z</dcterms:created>
  <dcterms:modified xsi:type="dcterms:W3CDTF">2016-07-11T20:23:47Z</dcterms:modified>
</cp:coreProperties>
</file>