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200" r:id="rId1"/>
    <p:sldMasterId id="2147485212" r:id="rId2"/>
    <p:sldMasterId id="2147485236" r:id="rId3"/>
  </p:sldMasterIdLst>
  <p:notesMasterIdLst>
    <p:notesMasterId r:id="rId57"/>
  </p:notesMasterIdLst>
  <p:sldIdLst>
    <p:sldId id="444" r:id="rId4"/>
    <p:sldId id="445" r:id="rId5"/>
    <p:sldId id="484" r:id="rId6"/>
    <p:sldId id="473" r:id="rId7"/>
    <p:sldId id="485" r:id="rId8"/>
    <p:sldId id="474" r:id="rId9"/>
    <p:sldId id="475" r:id="rId10"/>
    <p:sldId id="486" r:id="rId11"/>
    <p:sldId id="482" r:id="rId12"/>
    <p:sldId id="479" r:id="rId13"/>
    <p:sldId id="480" r:id="rId14"/>
    <p:sldId id="458" r:id="rId15"/>
    <p:sldId id="459" r:id="rId16"/>
    <p:sldId id="481" r:id="rId17"/>
    <p:sldId id="488" r:id="rId18"/>
    <p:sldId id="461" r:id="rId19"/>
    <p:sldId id="483" r:id="rId20"/>
    <p:sldId id="463" r:id="rId21"/>
    <p:sldId id="464" r:id="rId22"/>
    <p:sldId id="487" r:id="rId23"/>
    <p:sldId id="467" r:id="rId24"/>
    <p:sldId id="466" r:id="rId25"/>
    <p:sldId id="439" r:id="rId26"/>
    <p:sldId id="440" r:id="rId27"/>
    <p:sldId id="489" r:id="rId28"/>
    <p:sldId id="490" r:id="rId29"/>
    <p:sldId id="491" r:id="rId30"/>
    <p:sldId id="492" r:id="rId31"/>
    <p:sldId id="493" r:id="rId32"/>
    <p:sldId id="494" r:id="rId33"/>
    <p:sldId id="495" r:id="rId34"/>
    <p:sldId id="496" r:id="rId35"/>
    <p:sldId id="497" r:id="rId36"/>
    <p:sldId id="498" r:id="rId37"/>
    <p:sldId id="499" r:id="rId38"/>
    <p:sldId id="500" r:id="rId39"/>
    <p:sldId id="501" r:id="rId40"/>
    <p:sldId id="502" r:id="rId41"/>
    <p:sldId id="503" r:id="rId42"/>
    <p:sldId id="504" r:id="rId43"/>
    <p:sldId id="505" r:id="rId44"/>
    <p:sldId id="506" r:id="rId45"/>
    <p:sldId id="507" r:id="rId46"/>
    <p:sldId id="513" r:id="rId47"/>
    <p:sldId id="510" r:id="rId48"/>
    <p:sldId id="468" r:id="rId49"/>
    <p:sldId id="469" r:id="rId50"/>
    <p:sldId id="470" r:id="rId51"/>
    <p:sldId id="471" r:id="rId52"/>
    <p:sldId id="472" r:id="rId53"/>
    <p:sldId id="511" r:id="rId54"/>
    <p:sldId id="512" r:id="rId55"/>
    <p:sldId id="442" r:id="rId56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5vodEh5fRVFH3nBTrdR1A==" hashData="xi5qLDEAutfDh5IrKnRXsrfTMV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8000"/>
    <a:srgbClr val="C89400"/>
    <a:srgbClr val="D3FEC2"/>
    <a:srgbClr val="E3FDB5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471" autoAdjust="0"/>
    <p:restoredTop sz="94660"/>
  </p:normalViewPr>
  <p:slideViewPr>
    <p:cSldViewPr showGuides="1">
      <p:cViewPr varScale="1">
        <p:scale>
          <a:sx n="93" d="100"/>
          <a:sy n="93" d="100"/>
        </p:scale>
        <p:origin x="-414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456EB45-DC4A-436B-9E72-DF0A2EBCA36B}" type="datetimeFigureOut">
              <a:rPr lang="es-MX"/>
              <a:pPr>
                <a:defRPr/>
              </a:pPr>
              <a:t>26/07/2015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CD4867A-C933-4BE5-861A-C42CEE295CD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642819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35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39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77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516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368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834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548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538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0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956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1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115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07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26/07/2015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5722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CF06-837B-43A0-8AAB-95C871F9B260}" type="datetimeFigureOut">
              <a:rPr lang="es-ES"/>
              <a:pPr>
                <a:defRPr/>
              </a:pPr>
              <a:t>26/07/2015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01A9-C84E-4330-9488-6B3777A658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3003966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2893-EF2B-4558-94EA-827202B44FA5}" type="datetimeFigureOut">
              <a:rPr lang="es-ES"/>
              <a:pPr>
                <a:defRPr/>
              </a:pPr>
              <a:t>26/07/2015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D263-3B22-42B3-B382-58BFBD6CA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1275152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D9ED-F6D4-4719-9F47-B6F978F78040}" type="datetimeFigureOut">
              <a:rPr lang="es-ES"/>
              <a:pPr>
                <a:defRPr/>
              </a:pPr>
              <a:t>26/07/2015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77CF9-F91E-4BBB-AAB2-DE9C8C916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1119709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7B75-A53D-457F-A74B-C365E1B39122}" type="datetimeFigureOut">
              <a:rPr lang="es-ES"/>
              <a:pPr>
                <a:defRPr/>
              </a:pPr>
              <a:t>26/07/2015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8F9C7-327D-42D8-9077-F3013F5BF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4147599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CF3E0-8BDA-44A9-8034-38F5A46459E1}" type="datetimeFigureOut">
              <a:rPr lang="es-ES"/>
              <a:pPr>
                <a:defRPr/>
              </a:pPr>
              <a:t>26/07/2015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A2452-485A-40D2-961F-B0B70C3F0F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1796923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13CD6-A7CB-4B42-8501-E812AC608175}" type="datetimeFigureOut">
              <a:rPr lang="es-ES"/>
              <a:pPr>
                <a:defRPr/>
              </a:pPr>
              <a:t>26/07/2015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F4912-3E55-46F6-AC6F-45F3D1BAFE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5788901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570B-F20A-464E-8BD4-FCE6C9C105E3}" type="datetimeFigureOut">
              <a:rPr lang="es-ES"/>
              <a:pPr>
                <a:defRPr/>
              </a:pPr>
              <a:t>26/07/2015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D372B-1D3F-4664-A9FD-248974FF0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776561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0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E90D2-72F8-4A77-9FD2-4BE6C98D58F0}" type="datetimeFigureOut">
              <a:rPr lang="es-ES"/>
              <a:pPr>
                <a:defRPr/>
              </a:pPr>
              <a:t>26/07/2015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AA814-C192-4D23-8882-D73C93066A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1951885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FFCF6-458B-4AFB-9D63-20664A5BF603}" type="datetimeFigureOut">
              <a:rPr lang="es-ES"/>
              <a:pPr>
                <a:defRPr/>
              </a:pPr>
              <a:t>26/07/2015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A3842-EE6B-4D11-AA49-54E23A3775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9237940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8861-1BA1-4E37-9249-A40A6CAE63C8}" type="datetimeFigureOut">
              <a:rPr lang="es-ES"/>
              <a:pPr>
                <a:defRPr/>
              </a:pPr>
              <a:t>26/07/2015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EBE26-5E85-4D3C-A110-FF48E4526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3281183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AAF7E-8C71-45C5-B1FC-1B890F3D87EB}" type="datetimeFigureOut">
              <a:rPr lang="es-ES"/>
              <a:pPr>
                <a:defRPr/>
              </a:pPr>
              <a:t>26/07/2015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67A88-124A-4597-9D99-93266817DE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1527204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06271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761939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273584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6385560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360144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488788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697624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9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9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6572291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4577424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784114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70808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26/07/2015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86432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201" r:id="rId1"/>
    <p:sldLayoutId id="2147485202" r:id="rId2"/>
    <p:sldLayoutId id="2147485203" r:id="rId3"/>
    <p:sldLayoutId id="2147485204" r:id="rId4"/>
    <p:sldLayoutId id="2147485205" r:id="rId5"/>
    <p:sldLayoutId id="2147485206" r:id="rId6"/>
    <p:sldLayoutId id="2147485207" r:id="rId7"/>
    <p:sldLayoutId id="2147485208" r:id="rId8"/>
    <p:sldLayoutId id="2147485209" r:id="rId9"/>
    <p:sldLayoutId id="2147485210" r:id="rId10"/>
    <p:sldLayoutId id="214748521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72B995-5023-4929-8C3D-C303B167DEE2}" type="datetimeFigureOut">
              <a:rPr lang="es-ES"/>
              <a:pPr>
                <a:defRPr/>
              </a:pPr>
              <a:t>26/07/2015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0AD509-9005-4573-93D6-E5060B5F9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9079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213" r:id="rId1"/>
    <p:sldLayoutId id="2147485214" r:id="rId2"/>
    <p:sldLayoutId id="2147485215" r:id="rId3"/>
    <p:sldLayoutId id="2147485216" r:id="rId4"/>
    <p:sldLayoutId id="2147485217" r:id="rId5"/>
    <p:sldLayoutId id="2147485218" r:id="rId6"/>
    <p:sldLayoutId id="2147485219" r:id="rId7"/>
    <p:sldLayoutId id="2147485220" r:id="rId8"/>
    <p:sldLayoutId id="2147485221" r:id="rId9"/>
    <p:sldLayoutId id="2147485222" r:id="rId10"/>
    <p:sldLayoutId id="2147485223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15580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237" r:id="rId1"/>
    <p:sldLayoutId id="2147485238" r:id="rId2"/>
    <p:sldLayoutId id="2147485239" r:id="rId3"/>
    <p:sldLayoutId id="2147485240" r:id="rId4"/>
    <p:sldLayoutId id="2147485241" r:id="rId5"/>
    <p:sldLayoutId id="2147485242" r:id="rId6"/>
    <p:sldLayoutId id="2147485243" r:id="rId7"/>
    <p:sldLayoutId id="2147485244" r:id="rId8"/>
    <p:sldLayoutId id="2147485245" r:id="rId9"/>
    <p:sldLayoutId id="2147485246" r:id="rId10"/>
    <p:sldLayoutId id="214748524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microsoft.com/office/2007/relationships/hdphoto" Target="../media/hdphoto1.wdp"/><Relationship Id="rId12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11" Type="http://schemas.openxmlformats.org/officeDocument/2006/relationships/slide" Target="slide25.xml"/><Relationship Id="rId5" Type="http://schemas.openxmlformats.org/officeDocument/2006/relationships/image" Target="../media/image1.JPG"/><Relationship Id="rId10" Type="http://schemas.openxmlformats.org/officeDocument/2006/relationships/image" Target="../media/image5.png"/><Relationship Id="rId4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2.wav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pn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Relationship Id="rId4" Type="http://schemas.microsoft.com/office/2007/relationships/hdphoto" Target="../media/hdphoto6.wdp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31.jpg"/><Relationship Id="rId4" Type="http://schemas.openxmlformats.org/officeDocument/2006/relationships/audio" Target="../media/audio3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4.wav"/><Relationship Id="rId4" Type="http://schemas.microsoft.com/office/2007/relationships/hdphoto" Target="../media/hdphoto2.wdp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pn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microsoft.com/office/2007/relationships/hdphoto" Target="../media/hdphoto3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Relationship Id="rId4" Type="http://schemas.microsoft.com/office/2007/relationships/hdphoto" Target="../media/hdphoto6.wdp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microsoft.com/office/2007/relationships/hdphoto" Target="../media/hdphoto9.wdp"/><Relationship Id="rId7" Type="http://schemas.openxmlformats.org/officeDocument/2006/relationships/image" Target="../media/image3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10" Type="http://schemas.openxmlformats.org/officeDocument/2006/relationships/image" Target="../media/image40.gif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1.jp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48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45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piA\Desktop\venados-i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801" b="100000" l="9868" r="89803">
                        <a14:backgroundMark x1="25439" y1="14474" x2="25439" y2="14474"/>
                        <a14:backgroundMark x1="25987" y1="17690" x2="25987" y2="17690"/>
                        <a14:backgroundMark x1="20614" y1="44737" x2="20614" y2="447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353">
            <a:off x="83684" y="723485"/>
            <a:ext cx="4870713" cy="3653729"/>
          </a:xfrm>
          <a:prstGeom prst="rect">
            <a:avLst/>
          </a:pr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323528" y="3877696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6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370" y="4224776"/>
            <a:ext cx="1186782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299104" y="5138886"/>
            <a:ext cx="609600" cy="457200"/>
          </a:xfrm>
          <a:prstGeom prst="rect">
            <a:avLst/>
          </a:prstGeom>
        </p:spPr>
      </p:pic>
      <p:pic>
        <p:nvPicPr>
          <p:cNvPr id="9" name="Picture 2" descr="C:\Users\capiA\Desktop\Eaglenest 767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9201668" y="3362259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23928" y="504424"/>
            <a:ext cx="5112568" cy="915198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es-ES" sz="32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CARGANDO </a:t>
            </a:r>
          </a:p>
          <a:p>
            <a:pPr algn="ctr"/>
            <a:r>
              <a:rPr lang="es-ES" sz="32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EL VENADO...</a:t>
            </a:r>
            <a:endParaRPr lang="es-ES" sz="32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503769" y="123478"/>
            <a:ext cx="1716367" cy="43858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s-ES_tradnl" sz="105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presentación  </a:t>
            </a:r>
            <a:r>
              <a:rPr lang="es-ES_tradnl" sz="1200" b="1" dirty="0" err="1" smtClean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Mispps</a:t>
            </a:r>
            <a:endParaRPr lang="es-ES_tradnl" sz="1200" b="1" dirty="0" smtClean="0">
              <a:ln>
                <a:solidFill>
                  <a:srgbClr val="00206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_tradnl" sz="105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Hacer </a:t>
            </a:r>
            <a:r>
              <a:rPr lang="es-ES_tradnl" sz="105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</a:t>
            </a:r>
            <a:r>
              <a:rPr lang="es-ES_tradnl" sz="105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la pantalla</a:t>
            </a:r>
            <a:endParaRPr lang="es-MX" sz="105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>
            <a:hlinkClick r:id="rId11" action="ppaction://hlinksldjump"/>
          </p:cNvPr>
          <p:cNvSpPr txBox="1"/>
          <p:nvPr/>
        </p:nvSpPr>
        <p:spPr>
          <a:xfrm>
            <a:off x="135683" y="123478"/>
            <a:ext cx="1956733" cy="43858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sz="105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1" action="ppaction://hlinksldjump"/>
              </a:rPr>
              <a:t>Para</a:t>
            </a:r>
            <a:r>
              <a:rPr lang="es-ES_tradnl" sz="105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presentación   </a:t>
            </a:r>
            <a:r>
              <a:rPr lang="es-ES_tradnl" sz="1200" b="1" dirty="0" err="1" smtClean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MEXICO</a:t>
            </a:r>
            <a:endParaRPr lang="es-ES_tradnl" sz="1200" b="1" dirty="0" smtClean="0">
              <a:ln>
                <a:solidFill>
                  <a:srgbClr val="00206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_tradnl" sz="105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Hacer </a:t>
            </a:r>
            <a:r>
              <a:rPr lang="es-ES_tradnl" sz="105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</a:t>
            </a:r>
            <a:r>
              <a:rPr lang="es-ES_tradnl" sz="105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es-ES_tradnl" sz="1050" b="1" dirty="0" err="1" smtClean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AQUÏ</a:t>
            </a:r>
            <a:endParaRPr lang="es-MX" sz="1050" b="1" dirty="0">
              <a:ln>
                <a:solidFill>
                  <a:srgbClr val="00206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940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vortex/>
        <p:sndAc>
          <p:stSnd>
            <p:snd r:embed="rId4" name="Ema - RapsodiaEnAzul(Final) 028-1 Eaglenest.wav"/>
          </p:stSnd>
        </p:sndAc>
      </p:transition>
    </mc:Choice>
    <mc:Fallback xmlns="">
      <p:transition spd="slow">
        <p:fade/>
        <p:sndAc>
          <p:stSnd>
            <p:snd r:embed="rId12" name="Ema - RapsodiaEnAzul(Final) 028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8802 -0.02838 L -0.52049 0.17736 L -1.00625 0.18167 " pathEditMode="relative" rAng="0" ptsTypes="FAF">
                                      <p:cBhvr>
                                        <p:cTn id="6" dur="2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722" y="1048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16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64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3" presetClass="path" presetSubtype="0" accel="50000" decel="50000" fill="hold" nodeType="withEffect">
                                  <p:stCondLst>
                                    <p:cond delay="11750"/>
                                  </p:stCondLst>
                                  <p:childTnLst>
                                    <p:animMotion origin="layout" path="M -2.22222E-6 -4.19753E-6 L -0.46267 0.0142 " pathEditMode="relative" rAng="0" ptsTypes="AA">
                                      <p:cBhvr>
                                        <p:cTn id="33" dur="1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42" y="710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28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uiExpand="1" build="p"/>
      <p:bldP spid="5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67544" y="436478"/>
            <a:ext cx="43204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Estaba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un hombre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 orilla del camino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sentado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en una piedra,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bajo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 sombra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un frondoso </a:t>
            </a:r>
            <a:r>
              <a:rPr lang="es-ES" sz="20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huanacaxtle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.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572000" y="2976503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le miraba triste,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meditabundo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cabizbajo;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casi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casi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punto de soltar el llanto. 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8609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 loop="1">
            <p:snd r:embed="rId2" name="Eaglenest-El Encuentro-1.wav"/>
          </p:stSnd>
        </p:sndAc>
      </p:transition>
    </mc:Choice>
    <mc:Fallback xmlns="">
      <p:transition spd="slow" advTm="0">
        <p:fade/>
        <p:sndAc>
          <p:stSnd loop="1">
            <p:snd r:embed="rId5" name="Eaglenest-El Encuentr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9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2762" y="632758"/>
            <a:ext cx="533132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Así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lo encontró su compadre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y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amigo de toda la vida,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quien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acongojado al verlo en tales fachas,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le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preguntó el motivo, causa o razón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que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ocasionaba que él se encontrara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en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situación tan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deprimente.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3968" y="2931790"/>
            <a:ext cx="481888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Compadre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</a:t>
            </a:r>
            <a:endParaRPr lang="es-ES" sz="2000" b="1" i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contestó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 interpelado, </a:t>
            </a:r>
            <a:endParaRPr lang="es-ES" sz="2000" b="1" i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-¡ Tu comadre !... ¡ Tu comadre !...</a:t>
            </a:r>
          </a:p>
          <a:p>
            <a:pPr lvl="0"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</a:p>
          <a:p>
            <a:pPr lvl="0"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Esta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noche la mato </a:t>
            </a: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o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 </a:t>
            </a: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desaparezco, </a:t>
            </a:r>
          </a:p>
          <a:p>
            <a:pPr lvl="0"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pero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que se muere, </a:t>
            </a: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se muere… </a:t>
            </a:r>
            <a:endParaRPr lang="es-MX" sz="2000" i="1" dirty="0">
              <a:ln>
                <a:solidFill>
                  <a:srgbClr val="FF0000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4098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59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25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4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700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2762" y="555526"/>
            <a:ext cx="45392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No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 amuele compadre, </a:t>
            </a:r>
            <a:endParaRPr lang="es-ES" sz="2000" b="1" i="1" dirty="0" smtClean="0">
              <a:ln>
                <a:solidFill>
                  <a:srgbClr val="FF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mejor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platíqueme,  </a:t>
            </a:r>
            <a:endParaRPr lang="es-ES" sz="2000" b="1" i="1" dirty="0" smtClean="0">
              <a:ln>
                <a:solidFill>
                  <a:srgbClr val="FF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por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qué la quiere matar. </a:t>
            </a:r>
            <a:endParaRPr lang="es-ES" sz="2000" b="1" i="1" dirty="0" smtClean="0">
              <a:ln>
                <a:solidFill>
                  <a:srgbClr val="FF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endParaRPr lang="es-ES" sz="2000" b="1" i="1" dirty="0">
              <a:ln>
                <a:solidFill>
                  <a:srgbClr val="FF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lo mejor puedo ayudarle </a:t>
            </a:r>
            <a:endParaRPr lang="es-ES" sz="2000" b="1" i="1" dirty="0" smtClean="0">
              <a:ln>
                <a:solidFill>
                  <a:srgbClr val="FF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encontrar una mejor </a:t>
            </a: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solución.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425250" y="3003798"/>
            <a:ext cx="45392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compadre, después de limpiarse </a:t>
            </a:r>
          </a:p>
          <a:p>
            <a:pPr lvl="0" algn="ctr">
              <a:spcAft>
                <a:spcPts val="0"/>
              </a:spcAft>
            </a:pP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sus ojos todos llorosos </a:t>
            </a:r>
          </a:p>
          <a:p>
            <a:pPr lvl="0" algn="ctr">
              <a:spcAft>
                <a:spcPts val="0"/>
              </a:spcAft>
            </a:pP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su nariz </a:t>
            </a:r>
            <a:r>
              <a:rPr lang="es-ES" sz="20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moquienta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</a:t>
            </a:r>
          </a:p>
          <a:p>
            <a:pPr lvl="0" algn="ctr">
              <a:spcAft>
                <a:spcPts val="0"/>
              </a:spcAft>
            </a:pP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empezó con su relato.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D3FEC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5729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  <p:bldP spid="8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pic>
        <p:nvPicPr>
          <p:cNvPr id="5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427984" y="2177445"/>
            <a:ext cx="46085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tengo que ir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con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mi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escopeta a pasar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varios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días</a:t>
            </a: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sufrimiento y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penalidades…</a:t>
            </a: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salvándome de milagro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los peligros del monte,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esquivando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víboras,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al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tigre y la onza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.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51520" y="704766"/>
            <a:ext cx="46085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Mire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compadre, sabe que somos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muy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pobres y en su humilde casa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única forma de acompañar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los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frijoles es con un pedazo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carne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tengo que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conseguir</a:t>
            </a: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yendo de cacería al monte. 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84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75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7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2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25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75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7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25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6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925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175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425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675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uild="p"/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36512" y="-20538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Soportar la terrible comezón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me producen las guiñas,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garrapatas y piquetes de moscos,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por si esto fuera poco, 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 a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guantar cómo me cala hasta los huesos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 frío y la soledad de las noches.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72000" y="3075806"/>
            <a:ext cx="46085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Todavía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no alcanzo resuello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cuando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aparece mi señora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con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 cuchillo en la  mano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 inmediatamente… </a:t>
            </a: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empieza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 repartir el venado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entre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vecinos y familiares.</a:t>
            </a:r>
            <a:r>
              <a:rPr lang="es-ES" sz="2000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6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51520" y="1988135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Luego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por fin, si la suerte me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socorre y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logro cazar un venado,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todavía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tengo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cargarlo hasta el rancho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subir la cuesta de la loma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donde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está mi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casa…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0981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75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82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25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475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25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975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225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475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5" grpId="0" build="p"/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48786" y="195486"/>
            <a:ext cx="432321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una pierna </a:t>
            </a:r>
            <a:r>
              <a:rPr lang="es-ES" sz="2000" b="1" dirty="0" err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' doña Juana, 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otra </a:t>
            </a:r>
            <a:r>
              <a:rPr lang="es-ES" sz="2000" b="1" dirty="0" err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' doña </a:t>
            </a:r>
            <a:r>
              <a:rPr lang="es-ES" sz="2000" b="1" dirty="0" err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Cleo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 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este lomito </a:t>
            </a:r>
            <a:r>
              <a:rPr lang="es-ES" sz="2000" b="1" dirty="0" err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' mi mamá,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esto </a:t>
            </a:r>
            <a:r>
              <a:rPr lang="es-ES" sz="2000" b="1" dirty="0" err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pa'llá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Que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esto </a:t>
            </a:r>
            <a:r>
              <a:rPr lang="es-ES" sz="2000" b="1" dirty="0" err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pa'cá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 los dos o tres días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allí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va tu tonto otra vez de cacería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.</a:t>
            </a:r>
          </a:p>
          <a:p>
            <a:pPr lvl="0" algn="ctr">
              <a:spcAft>
                <a:spcPts val="0"/>
              </a:spcAft>
            </a:pPr>
            <a:endParaRPr lang="es-ES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¡ Pero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ya me cansé y esta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noche</a:t>
            </a: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mínimo las </a:t>
            </a:r>
            <a:r>
              <a:rPr lang="es-ES" sz="2000" b="1" dirty="0" err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desmechoneo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!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72000" y="1875472"/>
            <a:ext cx="46085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compadre de aquél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iracundo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desdichado,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después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meditar un momento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dio la solución: </a:t>
            </a:r>
            <a:r>
              <a:rPr lang="es-ES" sz="2000" dirty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/>
            </a:r>
            <a:br>
              <a:rPr lang="es-ES" sz="2000" dirty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</a:br>
            <a:endParaRPr lang="es-ES" sz="2000" dirty="0" smtClean="0">
              <a:solidFill>
                <a:srgbClr val="2A2A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 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compadre, invite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 su mujer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cargar el venado. </a:t>
            </a:r>
            <a:br>
              <a:rPr lang="es-ES" sz="2000" b="1" dirty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</a:br>
            <a:endParaRPr lang="es-ES" sz="2000" b="1" dirty="0" smtClean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 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¿¡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Qué !? 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6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692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75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7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2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25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75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2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375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25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275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75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925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175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25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07504" y="123478"/>
            <a:ext cx="460851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Sí, sí.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Mire, no más no le diga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las </a:t>
            </a:r>
            <a:r>
              <a:rPr lang="es-ES" sz="2000" b="1" dirty="0" err="1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maltratizas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 que se pone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para cargar el venado. </a:t>
            </a:r>
          </a:p>
          <a:p>
            <a:pPr algn="ctr">
              <a:spcAft>
                <a:spcPts val="0"/>
              </a:spcAft>
            </a:pPr>
            <a:endParaRPr lang="es-ES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Mejor píntesela bonito. </a:t>
            </a:r>
          </a:p>
          <a:p>
            <a:pPr algn="ctr">
              <a:spcAft>
                <a:spcPts val="0"/>
              </a:spcAft>
            </a:pPr>
            <a:endParaRPr lang="es-ES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No le hable de las espinas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ni los peligros…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ni del frío ni el calor. 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60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427984" y="195486"/>
            <a:ext cx="30963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Dile que la invitas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para que disfrute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los bellos paisajes,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Llamada de nube"/>
          <p:cNvSpPr/>
          <p:nvPr/>
        </p:nvSpPr>
        <p:spPr>
          <a:xfrm>
            <a:off x="4716016" y="1563638"/>
            <a:ext cx="4248472" cy="3050482"/>
          </a:xfrm>
          <a:prstGeom prst="cloudCallout">
            <a:avLst>
              <a:gd name="adj1" fmla="val -75810"/>
              <a:gd name="adj2" fmla="val 27311"/>
            </a:avLst>
          </a:prstGeom>
          <a:blipFill>
            <a:blip r:embed="rId6"/>
            <a:stretch>
              <a:fillRect/>
            </a:stretch>
          </a:blipFill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" name="6 Llamada de nube"/>
          <p:cNvSpPr/>
          <p:nvPr/>
        </p:nvSpPr>
        <p:spPr>
          <a:xfrm flipH="1">
            <a:off x="107504" y="51470"/>
            <a:ext cx="4968552" cy="3240359"/>
          </a:xfrm>
          <a:prstGeom prst="cloudCallout">
            <a:avLst>
              <a:gd name="adj1" fmla="val -12231"/>
              <a:gd name="adj2" fmla="val 60353"/>
            </a:avLst>
          </a:prstGeom>
          <a:blipFill>
            <a:blip r:embed="rId7"/>
            <a:stretch>
              <a:fillRect/>
            </a:stretch>
          </a:blipFill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7 Rectángulo"/>
          <p:cNvSpPr/>
          <p:nvPr/>
        </p:nvSpPr>
        <p:spPr>
          <a:xfrm>
            <a:off x="2339752" y="4443958"/>
            <a:ext cx="48245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del esplendor de las estrellas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lo cobijan en la noche,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251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animBg="1"/>
      <p:bldP spid="7" grpId="0" animBg="1"/>
      <p:bldP spid="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Llamada de nube"/>
          <p:cNvSpPr/>
          <p:nvPr/>
        </p:nvSpPr>
        <p:spPr>
          <a:xfrm rot="1794587">
            <a:off x="264111" y="131391"/>
            <a:ext cx="4032448" cy="3914786"/>
          </a:xfrm>
          <a:prstGeom prst="cloudCallout">
            <a:avLst>
              <a:gd name="adj1" fmla="val -83372"/>
              <a:gd name="adj2" fmla="val 73927"/>
            </a:avLst>
          </a:prstGeom>
          <a:blipFill dpi="0" rotWithShape="0">
            <a:blip r:embed="rId4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558040" y="123478"/>
            <a:ext cx="48303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los manantiales cristalinos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reflejarían románticamente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sus imágenes,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sus exquisitas aguas,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728191" y="4456152"/>
            <a:ext cx="341987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del aire fresco del monte,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lleno de oxígeno,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Llamada de nube"/>
          <p:cNvSpPr/>
          <p:nvPr/>
        </p:nvSpPr>
        <p:spPr>
          <a:xfrm>
            <a:off x="4276046" y="1565254"/>
            <a:ext cx="4688442" cy="3454767"/>
          </a:xfrm>
          <a:prstGeom prst="cloudCallout">
            <a:avLst>
              <a:gd name="adj1" fmla="val -33772"/>
              <a:gd name="adj2" fmla="val 124898"/>
            </a:avLst>
          </a:prstGeom>
          <a:blipFill dpi="0" rotWithShape="0">
            <a:blip r:embed="rId5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8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282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/>
      <p:bldP spid="5" grpId="0" build="p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498625" y="51470"/>
            <a:ext cx="446586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la graciosa manera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en que camina el venado,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como si fuera un bailarín de ballet,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115616" y="4456152"/>
            <a:ext cx="44644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el dulce canto de los grillos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los pajarillos silvestres… en fin... 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2050" name="Picture 2" descr="C:\Users\capiA\Desktop\venadobura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84" y="123478"/>
            <a:ext cx="4304524" cy="2952954"/>
          </a:xfrm>
          <a:prstGeom prst="cloudCallout">
            <a:avLst>
              <a:gd name="adj1" fmla="val -10191"/>
              <a:gd name="adj2" fmla="val 36411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capiA\Desktop\pajaros-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68714"/>
            <a:ext cx="4536504" cy="3786593"/>
          </a:xfrm>
          <a:prstGeom prst="cloudCallout">
            <a:avLst>
              <a:gd name="adj1" fmla="val -11138"/>
              <a:gd name="adj2" fmla="val 32518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capiA\Desktop\saltamontes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06956">
            <a:off x="7741920" y="1948104"/>
            <a:ext cx="684854" cy="346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9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pic>
        <p:nvPicPr>
          <p:cNvPr id="3074" name="Picture 2" descr="C:\Users\capiA\Desktop\hqdefaul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01520"/>
            <a:ext cx="5544616" cy="415846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788024" y="2067694"/>
            <a:ext cx="43232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El compadre siguió el consejo y... </a:t>
            </a:r>
          </a:p>
          <a:p>
            <a:pPr algn="ctr">
              <a:spcAft>
                <a:spcPts val="0"/>
              </a:spcAft>
            </a:pPr>
            <a:endParaRPr lang="es-ES" sz="2000" b="1" dirty="0">
              <a:solidFill>
                <a:srgbClr val="FFFF00"/>
              </a:solidFill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Por supuesto la convenció.</a:t>
            </a:r>
            <a:endParaRPr lang="es-MX" sz="2000" dirty="0">
              <a:solidFill>
                <a:srgbClr val="FFFF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4359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123478"/>
            <a:ext cx="86436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 mujer, entusiasmada, se fue con la falda larga hasta el tobillo,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al cruzar el primer "</a:t>
            </a:r>
            <a:r>
              <a:rPr lang="es-ES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aguamal</a:t>
            </a: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" se redujo a minifalda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porque la prenda quedó desgarrada entre las púas.</a:t>
            </a:r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6146" name="Picture 2" descr="E:\Multimedia\Imagenes\Joe photo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870942"/>
            <a:ext cx="6096000" cy="3429000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2762" y="1491630"/>
            <a:ext cx="338711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 blusa le quedó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toda </a:t>
            </a:r>
            <a:r>
              <a:rPr lang="es-ES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razgada</a:t>
            </a: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 calzado se le rompió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por los difíciles caminos,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las piedras y las espinas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la hicieron sangrar.</a:t>
            </a:r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48786" y="4089142"/>
            <a:ext cx="86464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Las "guiñas" y "</a:t>
            </a:r>
            <a:r>
              <a:rPr lang="es-ES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guachaporis</a:t>
            </a: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" los traía por todo el cuerpo…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 sol le quemó la piel.</a:t>
            </a:r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743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30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30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5" grpId="0" build="p"/>
      <p:bldP spid="6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capiA\Desktop\crotalus_durissus_terrificus_portada_nue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76" y="843558"/>
            <a:ext cx="4556389" cy="3417292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207680"/>
            <a:ext cx="86436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 pelo se le maltrató: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le quedó tieso y desparramado como estropajo.</a:t>
            </a:r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355976" y="1405101"/>
            <a:ext cx="47880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Las manos le quedaron encallecidas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al abrirse paso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entre el espeso monte. </a:t>
            </a:r>
          </a:p>
          <a:p>
            <a:pPr algn="ctr">
              <a:spcAft>
                <a:spcPts val="0"/>
              </a:spcAft>
            </a:pPr>
            <a:endParaRPr lang="es-E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Toda chamagosa,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estuvo a punto de sufrir un infarto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al toparse con una enorme víbora.</a:t>
            </a:r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48786" y="4155926"/>
            <a:ext cx="86436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Muerta de hambre,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su imagen parecía sacada de un cuento de ultratumba. </a:t>
            </a:r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5468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75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7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2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7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25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10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35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5" grpId="0" build="p"/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68928"/>
            <a:ext cx="86436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Por fin, después de tantos martirios, un día encontraron al venado.</a:t>
            </a:r>
            <a:endParaRPr lang="es-MX" sz="2000" b="1" dirty="0">
              <a:ln>
                <a:solidFill>
                  <a:srgbClr val="00206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48786" y="3316798"/>
            <a:ext cx="864369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Ella tuvo que contener el aliento y el hombre sigiloso,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con la astucia y agilidad de un gato, se acercó a su presa,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con la mirada de un lince localizó el blanco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justo para liquidar al escurridizo animal. </a:t>
            </a:r>
            <a:endParaRPr lang="es-MX" sz="2000" dirty="0">
              <a:ln>
                <a:solidFill>
                  <a:srgbClr val="00206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9222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bg2">
                <a:lumMod val="90000"/>
              </a:schemeClr>
            </a:gs>
            <a:gs pos="51000">
              <a:srgbClr val="9CB86E"/>
            </a:gs>
            <a:gs pos="79000">
              <a:srgbClr val="8080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067944" y="1131590"/>
            <a:ext cx="504056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¡ </a:t>
            </a:r>
            <a:r>
              <a:rPr lang="es-ES" sz="3600" b="1" dirty="0" err="1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Bang</a:t>
            </a:r>
            <a:r>
              <a:rPr lang="es-ES" sz="36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! </a:t>
            </a:r>
          </a:p>
          <a:p>
            <a:pPr algn="ctr">
              <a:spcAft>
                <a:spcPts val="0"/>
              </a:spcAft>
            </a:pPr>
            <a:endParaRPr lang="es-ES" sz="2000" b="1" dirty="0">
              <a:solidFill>
                <a:srgbClr val="993300"/>
              </a:solidFill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993300"/>
                </a:solidFill>
                <a:latin typeface="inherit"/>
                <a:ea typeface="Calibri"/>
                <a:cs typeface="Tahoma"/>
              </a:rPr>
              <a:t>Y el venado había muerto. </a:t>
            </a:r>
            <a:br>
              <a:rPr lang="es-ES" sz="2000" b="1" dirty="0" smtClean="0">
                <a:solidFill>
                  <a:srgbClr val="993300"/>
                </a:solidFill>
                <a:latin typeface="inherit"/>
                <a:ea typeface="Calibri"/>
                <a:cs typeface="Tahoma"/>
              </a:rPr>
            </a:br>
            <a:r>
              <a:rPr lang="es-ES" sz="2000" dirty="0" smtClean="0">
                <a:solidFill>
                  <a:srgbClr val="993300"/>
                </a:solidFill>
                <a:latin typeface="inherit"/>
                <a:ea typeface="Calibri"/>
                <a:cs typeface="Tahoma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993300"/>
                </a:solidFill>
                <a:latin typeface="inherit"/>
                <a:ea typeface="Calibri"/>
                <a:cs typeface="Tahoma"/>
              </a:rPr>
              <a:t>La mujer no cabía de júbilo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993300"/>
                </a:solidFill>
                <a:latin typeface="inherit"/>
                <a:ea typeface="Calibri"/>
                <a:cs typeface="Tahoma"/>
              </a:rPr>
              <a:t>pensando que su sufrimiento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993300"/>
                </a:solidFill>
                <a:latin typeface="inherit"/>
                <a:ea typeface="Calibri"/>
                <a:cs typeface="Tahoma"/>
              </a:rPr>
              <a:t>había terminado,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993300"/>
                </a:solidFill>
                <a:latin typeface="inherit"/>
                <a:ea typeface="Calibri"/>
                <a:cs typeface="Tahoma"/>
              </a:rPr>
              <a:t>pero no era así.</a:t>
            </a:r>
            <a:endParaRPr lang="es-MX" sz="20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4099" name="Picture 3" descr="C:\Users\capiA\Desktop\caza-ven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400"/>
            <a:ext cx="4452043" cy="5021100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152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51520" y="829037"/>
            <a:ext cx="4139952" cy="2246769"/>
          </a:xfrm>
          <a:prstGeom prst="rect">
            <a:avLst/>
          </a:prstGeom>
          <a:noFill/>
          <a:ln>
            <a:gradFill>
              <a:gsLst>
                <a:gs pos="0">
                  <a:srgbClr val="DDEBCF">
                    <a:lumMod val="88000"/>
                    <a:lumOff val="12000"/>
                  </a:srgbClr>
                </a:gs>
                <a:gs pos="50000">
                  <a:srgbClr val="9CB86E">
                    <a:alpha val="64000"/>
                  </a:srgbClr>
                </a:gs>
                <a:gs pos="100000">
                  <a:srgbClr val="156B13">
                    <a:alpha val="34000"/>
                  </a:srgbClr>
                </a:gs>
              </a:gsLst>
              <a:lin ang="5400000" scaled="0"/>
            </a:gradFill>
          </a:ln>
          <a:effectLst>
            <a:softEdge rad="101600"/>
          </a:effec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Ahora, mi amor,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quiero que cargues el venado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para que veas lo bonito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se siente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le dijo el hombre,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masticando rabiosamente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cada una de sus palabras.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51520" y="3644319"/>
            <a:ext cx="86436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pero ante la desesperación por regresar a su hogar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no tuvo aliento ni para replicar y cargó el venado hasta su casa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cruzando veredas y montañas.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3074" name="Picture 2" descr="C:\Users\capiA\Desktop\l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75" b="100000" l="0" r="100000">
                        <a14:backgroundMark x1="94667" y1="42000" x2="94667" y2="42000"/>
                        <a14:backgroundMark x1="94667" y1="54125" x2="94667" y2="54125"/>
                        <a14:backgroundMark x1="95833" y1="48125" x2="95833" y2="48125"/>
                        <a14:backgroundMark x1="98167" y1="53625" x2="98167" y2="53625"/>
                        <a14:backgroundMark x1="95333" y1="63125" x2="95333" y2="63125"/>
                        <a14:backgroundMark x1="91833" y1="62250" x2="91833" y2="62250"/>
                        <a14:backgroundMark x1="86333" y1="60000" x2="86333" y2="60000"/>
                        <a14:backgroundMark x1="84500" y1="42500" x2="84500" y2="42500"/>
                        <a14:backgroundMark x1="81833" y1="59750" x2="81833" y2="59750"/>
                        <a14:backgroundMark x1="98833" y1="68625" x2="98833" y2="686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23478"/>
            <a:ext cx="2649233" cy="3532312"/>
          </a:xfrm>
          <a:prstGeom prst="rect">
            <a:avLst/>
          </a:prstGeom>
          <a:noFill/>
          <a:effectLst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444208" y="1131590"/>
            <a:ext cx="26642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 mujer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casi se desmaya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ante la desconocida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mirada asesina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su marido, 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8784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0"/>
                            </p:stCondLst>
                            <p:childTnLst>
                              <p:par>
                                <p:cTn id="5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1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400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8500"/>
                            </p:stCondLst>
                            <p:childTnLst>
                              <p:par>
                                <p:cTn id="8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15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60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 animBg="1"/>
      <p:bldP spid="5" grpId="0" build="p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8000">
              <a:srgbClr val="9CB86E"/>
            </a:gs>
            <a:gs pos="100000">
              <a:srgbClr val="FFC00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139952" y="1563638"/>
            <a:ext cx="47525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err="1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Despatolada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con las piernas abiertas,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jadeando y casi muerta,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a punto de tronarle el corazón,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llegó y depositó el animal  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en la sala de su casa.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8194" name="Picture 2" descr="C:\Users\capiA\Desktop\liliana-arriaga-la-chupitos-amc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7667" l="0" r="93167">
                        <a14:foregroundMark x1="39000" y1="24500" x2="39000" y2="24500"/>
                        <a14:foregroundMark x1="37833" y1="18833" x2="37833" y2="18833"/>
                        <a14:foregroundMark x1="37333" y1="13500" x2="37333" y2="13500"/>
                        <a14:foregroundMark x1="37667" y1="15500" x2="37667" y2="15500"/>
                        <a14:foregroundMark x1="37167" y1="16500" x2="37167" y2="16500"/>
                        <a14:foregroundMark x1="37667" y1="17333" x2="37667" y2="17333"/>
                        <a14:foregroundMark x1="38333" y1="16667" x2="38333" y2="16667"/>
                        <a14:foregroundMark x1="37667" y1="21000" x2="37667" y2="21000"/>
                        <a14:foregroundMark x1="40667" y1="5833" x2="40667" y2="5833"/>
                        <a14:foregroundMark x1="38833" y1="7000" x2="38833" y2="7000"/>
                        <a14:foregroundMark x1="39667" y1="7000" x2="39667" y2="7000"/>
                        <a14:foregroundMark x1="38333" y1="5833" x2="38333" y2="5833"/>
                        <a14:foregroundMark x1="37500" y1="8000" x2="37500" y2="8000"/>
                        <a14:foregroundMark x1="37167" y1="10167" x2="37167" y2="10167"/>
                        <a14:foregroundMark x1="42167" y1="5833" x2="42167" y2="5833"/>
                        <a14:foregroundMark x1="41500" y1="5000" x2="41500" y2="5000"/>
                        <a14:foregroundMark x1="39833" y1="5500" x2="39833" y2="5500"/>
                        <a14:foregroundMark x1="46333" y1="6667" x2="46333" y2="6667"/>
                        <a14:foregroundMark x1="45333" y1="6500" x2="45333" y2="6500"/>
                        <a14:foregroundMark x1="44333" y1="6167" x2="44333" y2="6167"/>
                        <a14:foregroundMark x1="43833" y1="6000" x2="43833" y2="6000"/>
                        <a14:foregroundMark x1="43833" y1="5667" x2="43833" y2="5667"/>
                        <a14:foregroundMark x1="46167" y1="6667" x2="46167" y2="6667"/>
                        <a14:foregroundMark x1="47667" y1="6500" x2="47667" y2="6500"/>
                        <a14:foregroundMark x1="46333" y1="6000" x2="46333" y2="6000"/>
                        <a14:foregroundMark x1="45333" y1="5167" x2="45333" y2="5167"/>
                        <a14:foregroundMark x1="46667" y1="5167" x2="46667" y2="5167"/>
                        <a14:foregroundMark x1="48833" y1="5667" x2="48833" y2="5667"/>
                        <a14:foregroundMark x1="48000" y1="5333" x2="48000" y2="5333"/>
                        <a14:foregroundMark x1="49833" y1="9500" x2="49833" y2="9500"/>
                        <a14:foregroundMark x1="49500" y1="8000" x2="49500" y2="8000"/>
                        <a14:foregroundMark x1="50333" y1="8000" x2="50333" y2="8000"/>
                        <a14:foregroundMark x1="51667" y1="12333" x2="51667" y2="12333"/>
                        <a14:foregroundMark x1="51333" y1="10333" x2="51333" y2="10333"/>
                        <a14:foregroundMark x1="51000" y1="9000" x2="51000" y2="9000"/>
                        <a14:foregroundMark x1="54000" y1="16167" x2="54000" y2="16167"/>
                        <a14:foregroundMark x1="53000" y1="18167" x2="53000" y2="18167"/>
                        <a14:foregroundMark x1="53500" y1="14167" x2="53500" y2="14167"/>
                        <a14:foregroundMark x1="38000" y1="9167" x2="38000" y2="9167"/>
                        <a14:foregroundMark x1="37333" y1="11500" x2="37333" y2="11500"/>
                        <a14:foregroundMark x1="37833" y1="12500" x2="37833" y2="12500"/>
                        <a14:foregroundMark x1="38000" y1="10833" x2="38000" y2="10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72698"/>
            <a:ext cx="4835356" cy="4835356"/>
          </a:xfrm>
          <a:prstGeom prst="rect">
            <a:avLst/>
          </a:pr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190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0">
              <a:srgbClr val="DDEBCF"/>
            </a:gs>
            <a:gs pos="76000">
              <a:srgbClr val="9CB86E"/>
            </a:gs>
            <a:gs pos="0">
              <a:srgbClr val="156B13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51520" y="364470"/>
            <a:ext cx="50760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Los niños y sus amiguitos,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hijos de los vecinos,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salieron a recibir a sus papás cazadores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 y acostumbrados a la repartición,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le dijeron a su mamá con alegría: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26" name="Picture 2" descr="C:\Users\capiA\Desktop\Niñ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36413"/>
            <a:ext cx="4508529" cy="3027625"/>
          </a:xfrm>
          <a:prstGeom prst="hexagon">
            <a:avLst/>
          </a:prstGeom>
          <a:noFill/>
          <a:effectLst>
            <a:softEdge rad="254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427984" y="2937014"/>
            <a:ext cx="460851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  <a:latin typeface="inherit"/>
                <a:ea typeface="Calibri"/>
                <a:cs typeface="Tahoma"/>
              </a:rPr>
              <a:t> Mamá, apúrate a repartir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  <a:latin typeface="inherit"/>
                <a:ea typeface="Calibri"/>
                <a:cs typeface="Tahoma"/>
              </a:rPr>
              <a:t>el venado porque la mamá de Pepito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  <a:latin typeface="inherit"/>
                <a:ea typeface="Calibri"/>
                <a:cs typeface="Tahoma"/>
              </a:rPr>
              <a:t> ya está desesperada.</a:t>
            </a:r>
          </a:p>
          <a:p>
            <a:pPr algn="ctr">
              <a:spcAft>
                <a:spcPts val="0"/>
              </a:spcAft>
            </a:pPr>
            <a:endParaRPr lang="es-ES" sz="2000" b="1" dirty="0" smtClean="0">
              <a:solidFill>
                <a:srgbClr val="FF0000"/>
              </a:solidFill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inherit"/>
                <a:ea typeface="Calibri"/>
                <a:cs typeface="Tahoma"/>
              </a:rPr>
              <a:t>¿Qué pedazo le llevo a mi tía?,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inherit"/>
                <a:ea typeface="Calibri"/>
                <a:cs typeface="Tahoma"/>
              </a:rPr>
              <a:t>le dijo otro.</a:t>
            </a:r>
            <a:r>
              <a:rPr lang="es-ES" sz="2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inherit"/>
                <a:ea typeface="Calibri"/>
                <a:cs typeface="Tahoma"/>
              </a:rPr>
              <a:t> 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27" name="Picture 3" descr="C:\Users\capiA\Desktop\Pobreza-Hondur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1354" y="-20538"/>
            <a:ext cx="3531126" cy="2880320"/>
          </a:xfrm>
          <a:prstGeom prst="rect">
            <a:avLst/>
          </a:prstGeom>
          <a:noFill/>
          <a:effectLst>
            <a:softEdge rad="254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56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75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775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344726"/>
            <a:ext cx="86436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inherit"/>
                <a:ea typeface="Calibri"/>
                <a:cs typeface="Tahoma"/>
              </a:rPr>
              <a:t>La señora, tirada en el piso, hizo un esfuerzo sobrehumano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inherit"/>
                <a:ea typeface="Calibri"/>
                <a:cs typeface="Tahoma"/>
              </a:rPr>
              <a:t>para levantar la cabeza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inherit"/>
                <a:ea typeface="Calibri"/>
                <a:cs typeface="Tahoma"/>
              </a:rPr>
              <a:t>y con los ojos inyectados de sangre  volteó a ver a los niños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2050" name="Picture 2" descr="C:\Users\capiA\Desktop\la_chupito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518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-20538"/>
            <a:ext cx="4950367" cy="440330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51520" y="3860343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¡¡¡ Este venado no me lo toca </a:t>
            </a:r>
            <a:r>
              <a:rPr lang="es-ES" sz="20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NADIEEEE</a:t>
            </a: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!!!  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tú Pepito, ve y dile a tu mamá que vaya mucho a </a:t>
            </a:r>
            <a:r>
              <a:rPr lang="es-ES" sz="20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CHI</a:t>
            </a:r>
            <a:r>
              <a:rPr lang="es-ES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i</a:t>
            </a:r>
            <a:r>
              <a:rPr lang="es-ES" sz="16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i</a:t>
            </a:r>
            <a:r>
              <a:rPr lang="es-ES" sz="14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i</a:t>
            </a:r>
            <a:r>
              <a:rPr lang="es-ES" sz="12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i</a:t>
            </a:r>
            <a:r>
              <a:rPr lang="es-ES" sz="11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i</a:t>
            </a:r>
            <a:r>
              <a:rPr lang="es-ES" sz="20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HUAHUA</a:t>
            </a: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…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por su venado.</a:t>
            </a:r>
            <a:endParaRPr lang="es-MX" sz="2000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860032" y="1988135"/>
            <a:ext cx="42512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inherit"/>
                <a:ea typeface="Calibri"/>
                <a:cs typeface="Tahoma"/>
              </a:rPr>
              <a:t>y agarrando aire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inherit"/>
                <a:ea typeface="Calibri"/>
                <a:cs typeface="Tahoma"/>
              </a:rPr>
              <a:t>hasta por las orejas,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inherit"/>
                <a:ea typeface="Calibri"/>
                <a:cs typeface="Tahoma"/>
              </a:rPr>
              <a:t>les gritó: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0716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7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6" grpId="0" build="p"/>
      <p:bldP spid="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tx2">
                <a:lumMod val="75000"/>
              </a:schemeClr>
            </a:gs>
            <a:gs pos="76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971600" y="1059582"/>
            <a:ext cx="7200800" cy="3006878"/>
          </a:xfrm>
          <a:prstGeom prst="rect">
            <a:avLst/>
          </a:prstGeom>
        </p:spPr>
        <p:txBody>
          <a:bodyPr wrap="square">
            <a:prstTxWarp prst="textCanUp">
              <a:avLst>
                <a:gd name="adj" fmla="val 6666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Aft>
                <a:spcPts val="0"/>
              </a:spcAft>
            </a:pPr>
            <a:r>
              <a:rPr lang="es-ES" sz="5400" b="1" dirty="0" smtClean="0">
                <a:ln w="11430">
                  <a:solidFill>
                    <a:srgbClr val="00206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inherit"/>
                <a:ea typeface="Calibri"/>
                <a:cs typeface="Tahoma"/>
              </a:rPr>
              <a:t>REFLEXIÓN</a:t>
            </a:r>
            <a:endParaRPr lang="es-MX" sz="5400" b="1" dirty="0">
              <a:ln w="11430">
                <a:solidFill>
                  <a:srgbClr val="00206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9605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35496" y="68928"/>
            <a:ext cx="52565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Para valorar el esfuerzo ajeno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y respetar en su real dimensión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el trabajo de los demás,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 todos debemos aprender a </a:t>
            </a:r>
          </a:p>
          <a:p>
            <a:pPr algn="ctr">
              <a:spcAft>
                <a:spcPts val="0"/>
              </a:spcAft>
            </a:pPr>
            <a:r>
              <a:rPr lang="es-ES" sz="40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"cargar el venado". </a:t>
            </a:r>
            <a:endParaRPr lang="es-MX" sz="4000" dirty="0">
              <a:ln>
                <a:solidFill>
                  <a:srgbClr val="C00000"/>
                </a:solidFill>
              </a:ln>
              <a:solidFill>
                <a:srgbClr val="FFFF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6146" name="Picture 2" descr="C:\Users\capiA\Desktop\v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252" y="0"/>
            <a:ext cx="3428998" cy="2571749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1520" y="2355726"/>
            <a:ext cx="86409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La experiencia adquirida con el paso de los años nos ha enseñado </a:t>
            </a:r>
            <a:endParaRPr lang="es-MX" sz="2000" dirty="0">
              <a:ln>
                <a:solidFill>
                  <a:srgbClr val="C00000"/>
                </a:solidFill>
              </a:ln>
              <a:solidFill>
                <a:srgbClr val="FFFF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347864" y="3291830"/>
            <a:ext cx="568878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Sólo se valora aquello que se ha adquirido 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como resultado de nuestro trabajo, 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que solo cuidamos aquello 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que nos ha costado esfuerzo, sudor y sacrificio</a:t>
            </a:r>
            <a:endParaRPr lang="es-MX" sz="2000" dirty="0">
              <a:ln>
                <a:solidFill>
                  <a:srgbClr val="C00000"/>
                </a:solidFill>
              </a:ln>
              <a:solidFill>
                <a:srgbClr val="FFFF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6147" name="Picture 3" descr="C:\Users\capiA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" y="2643758"/>
            <a:ext cx="2328086" cy="2499742"/>
          </a:xfrm>
          <a:prstGeom prst="rect">
            <a:avLst/>
          </a:prstGeom>
          <a:noFill/>
          <a:effectLst>
            <a:softEdge rad="241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574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25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25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8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25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5" grpId="0" build="p"/>
      <p:bldP spid="6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 l="1000" t="2000" r="1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pic>
        <p:nvPicPr>
          <p:cNvPr id="2" name="Picture 2" descr="E:\Mis PPS\Mispps para subir\11391511_10153125089119232_901685866406732452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383920"/>
            <a:ext cx="5584676" cy="4348069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07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2444544" y="4371950"/>
            <a:ext cx="103323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843808" y="87488"/>
            <a:ext cx="3384376" cy="496699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y 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El encuentro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Marchetti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Gianni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11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39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979712" y="4155926"/>
            <a:ext cx="712879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36362" y="4659982"/>
            <a:ext cx="150014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15780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52520" y="5313480"/>
            <a:ext cx="304800" cy="228600"/>
          </a:xfrm>
          <a:prstGeom prst="rect">
            <a:avLst/>
          </a:prstGeom>
        </p:spPr>
      </p:pic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3542732" y="4661375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01562" y="4378933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449252" y="4378919"/>
            <a:ext cx="6511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932005" y="4378919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5" name="14 Rectángulo"/>
          <p:cNvSpPr/>
          <p:nvPr/>
        </p:nvSpPr>
        <p:spPr>
          <a:xfrm rot="20909568">
            <a:off x="2042847" y="2225503"/>
            <a:ext cx="5176417" cy="6924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42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36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8.33333E-7 -6.17284E-7 L -0.79913 0.01389 " pathEditMode="relative" rAng="0" ptsTypes="AA">
                                      <p:cBhvr>
                                        <p:cTn id="12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19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19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174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13" grpId="0"/>
      <p:bldP spid="9" grpId="0"/>
      <p:bldP spid="10" grpId="0"/>
      <p:bldP spid="11" grpId="0"/>
      <p:bldP spid="15" grpId="0"/>
      <p:bldP spid="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67544" y="436478"/>
            <a:ext cx="43204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Estaba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un hombre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 orilla del camino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sentado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en una piedra,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bajo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 sombra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un frondoso </a:t>
            </a:r>
            <a:r>
              <a:rPr lang="es-ES" sz="20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huanacaxtle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.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572000" y="2976503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le miraba triste,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meditabundo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cabizbajo;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casi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casi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punto de soltar el llanto. 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1783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 loop="1">
            <p:snd r:embed="rId2" name="Eaglenest--toña la negra - alma jarocha-1.wav"/>
          </p:stSnd>
        </p:sndAc>
      </p:transition>
    </mc:Choice>
    <mc:Fallback xmlns="">
      <p:transition spd="slow" advTm="0">
        <p:fade/>
        <p:sndAc>
          <p:stSnd loop="1">
            <p:snd r:embed="rId5" name="Eaglenest--toña la negra - alma jarocha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9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2762" y="632758"/>
            <a:ext cx="533132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Así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lo encontró su compadre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y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amigo de toda la vida,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quien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acongojado al verlo en tales fachas,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le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preguntó el motivo, causa o razón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que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ocasionaba que él se encontrara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en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situación tan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deprimente.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3968" y="2931790"/>
            <a:ext cx="481888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Compadre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</a:t>
            </a:r>
            <a:endParaRPr lang="es-ES" sz="2000" b="1" i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contestó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 interpelado, </a:t>
            </a:r>
            <a:endParaRPr lang="es-ES" sz="2000" b="1" i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-¡ Tu comadre !... ¡ Tu comadre !...</a:t>
            </a:r>
          </a:p>
          <a:p>
            <a:pPr lvl="0"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</a:p>
          <a:p>
            <a:pPr lvl="0"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Esta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noche la mato </a:t>
            </a: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o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 </a:t>
            </a: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desaparezco, </a:t>
            </a:r>
          </a:p>
          <a:p>
            <a:pPr lvl="0"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pero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que se muere, </a:t>
            </a: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se muere… </a:t>
            </a:r>
            <a:endParaRPr lang="es-MX" sz="2000" i="1" dirty="0">
              <a:ln>
                <a:solidFill>
                  <a:srgbClr val="FF0000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4098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56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25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4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700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2762" y="555526"/>
            <a:ext cx="45392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No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 amuele compadre, </a:t>
            </a:r>
            <a:endParaRPr lang="es-ES" sz="2000" b="1" i="1" dirty="0" smtClean="0">
              <a:ln>
                <a:solidFill>
                  <a:srgbClr val="FF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mejor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platíqueme,  </a:t>
            </a:r>
            <a:endParaRPr lang="es-ES" sz="2000" b="1" i="1" dirty="0" smtClean="0">
              <a:ln>
                <a:solidFill>
                  <a:srgbClr val="FF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por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qué la quiere matar. </a:t>
            </a:r>
            <a:endParaRPr lang="es-ES" sz="2000" b="1" i="1" dirty="0" smtClean="0">
              <a:ln>
                <a:solidFill>
                  <a:srgbClr val="FF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endParaRPr lang="es-ES" sz="2000" b="1" i="1" dirty="0">
              <a:ln>
                <a:solidFill>
                  <a:srgbClr val="FF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lo mejor puedo ayudarle </a:t>
            </a:r>
            <a:endParaRPr lang="es-ES" sz="2000" b="1" i="1" dirty="0" smtClean="0">
              <a:ln>
                <a:solidFill>
                  <a:srgbClr val="FF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 </a:t>
            </a:r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encontrar una mejor </a:t>
            </a:r>
            <a:r>
              <a:rPr lang="es-ES" sz="2000" b="1" i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solución.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425250" y="3003798"/>
            <a:ext cx="45392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compadre, después de limpiarse </a:t>
            </a:r>
          </a:p>
          <a:p>
            <a:pPr lvl="0" algn="ctr">
              <a:spcAft>
                <a:spcPts val="0"/>
              </a:spcAft>
            </a:pP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sus ojos todos llorosos </a:t>
            </a:r>
          </a:p>
          <a:p>
            <a:pPr lvl="0" algn="ctr">
              <a:spcAft>
                <a:spcPts val="0"/>
              </a:spcAft>
            </a:pP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su nariz </a:t>
            </a:r>
            <a:r>
              <a:rPr lang="es-ES" sz="20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moquienta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</a:t>
            </a:r>
          </a:p>
          <a:p>
            <a:pPr lvl="0" algn="ctr">
              <a:spcAft>
                <a:spcPts val="0"/>
              </a:spcAft>
            </a:pP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empezó con su relato.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D3FEC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7502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  <p:bldP spid="8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pic>
        <p:nvPicPr>
          <p:cNvPr id="5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427984" y="2177445"/>
            <a:ext cx="46085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tengo que ir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con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mi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escopeta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pasar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varios días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sufrimiento y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penalidades…</a:t>
            </a: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salvándome de milagro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los peligros del monte,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esquivando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víboras,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al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tigre y la onza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.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51520" y="704766"/>
            <a:ext cx="46085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Mire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compadre, sabe que somos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muy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pobres y en su humilde casa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única forma de acompañar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los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frijoles es con un pedazo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carne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tengo que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conseguir</a:t>
            </a: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yendo de cacería al monte. 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5713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75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7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2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25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75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7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25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6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925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175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425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675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uild="p"/>
      <p:bldP spid="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36512" y="-20538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Soportar la terrible comezón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me producen las guiñas,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garrapatas y piquetes de moscos,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por si esto fuera poco, 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 a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guantar cómo me cala hasta los huesos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 frío y la soledad de las noches.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72000" y="3075806"/>
            <a:ext cx="46085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Todavía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no alcanzo resuello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cuando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aparece mi señora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con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 cuchillo en la  mano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 inmediatamente… </a:t>
            </a: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empieza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 repartir el venado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entre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vecinos y familiares.</a:t>
            </a:r>
            <a:r>
              <a:rPr lang="es-ES" sz="2000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6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51520" y="1988135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Luego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por fin, si la suerte me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socorre y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logro cazar un venado,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todavía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tengo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cargarlo hasta el rancho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subir la cuesta de la loma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donde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está mi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casa…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6240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75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82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25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475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25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975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225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475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5" grpId="0" build="p"/>
      <p:bldP spid="7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48786" y="195486"/>
            <a:ext cx="432321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una pierna </a:t>
            </a:r>
            <a:r>
              <a:rPr lang="es-ES" sz="2000" b="1" dirty="0" err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' doña Juana, 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otra </a:t>
            </a:r>
            <a:r>
              <a:rPr lang="es-ES" sz="2000" b="1" dirty="0" err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' doña </a:t>
            </a:r>
            <a:r>
              <a:rPr lang="es-ES" sz="2000" b="1" dirty="0" err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Cleo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 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este lomito </a:t>
            </a:r>
            <a:r>
              <a:rPr lang="es-ES" sz="2000" b="1" dirty="0" err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' mi mamá,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esto </a:t>
            </a:r>
            <a:r>
              <a:rPr lang="es-ES" sz="2000" b="1" dirty="0" err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pa'llá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Que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esto </a:t>
            </a:r>
            <a:r>
              <a:rPr lang="es-ES" sz="2000" b="1" dirty="0" err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pa'cá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 los dos o tres días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allí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va tu tonto otra vez de cacería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.</a:t>
            </a:r>
          </a:p>
          <a:p>
            <a:pPr lvl="0" algn="ctr">
              <a:spcAft>
                <a:spcPts val="0"/>
              </a:spcAft>
            </a:pPr>
            <a:endParaRPr lang="es-ES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¡ Pero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ya me cansé y esta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noche</a:t>
            </a: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mínimo las </a:t>
            </a:r>
            <a:r>
              <a:rPr lang="es-ES" sz="2000" b="1" dirty="0" err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desmechoneo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!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72000" y="1875472"/>
            <a:ext cx="460851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compadre de aquél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iracundo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desdichado,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después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meditar un momento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dio la solución: </a:t>
            </a:r>
            <a:r>
              <a:rPr lang="es-ES" sz="2000" dirty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/>
            </a:r>
            <a:br>
              <a:rPr lang="es-ES" sz="2000" dirty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</a:br>
            <a:endParaRPr lang="es-ES" sz="2000" dirty="0" smtClean="0">
              <a:solidFill>
                <a:srgbClr val="2A2A2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 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Invite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 su mujer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cargar el venado. </a:t>
            </a:r>
            <a:br>
              <a:rPr lang="es-ES" sz="2000" b="1" dirty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</a:br>
            <a:endParaRPr lang="es-ES" sz="2000" b="1" dirty="0" smtClean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lvl="0" algn="ctr">
              <a:spcAft>
                <a:spcPts val="0"/>
              </a:spcAft>
            </a:pPr>
            <a:r>
              <a:rPr lang="es-ES" sz="2400" dirty="0"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 </a:t>
            </a:r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¿¡ </a:t>
            </a:r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Qué !? </a:t>
            </a:r>
            <a:endParaRPr lang="es-MX" sz="2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6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814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75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7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2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25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75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2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375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25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275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75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925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175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25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5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07504" y="123478"/>
            <a:ext cx="460851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Sí, sí.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Mire, no más no le diga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las </a:t>
            </a:r>
            <a:r>
              <a:rPr lang="es-ES" sz="2000" b="1" dirty="0" err="1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maltratizas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 que se pone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para cargar el venado. </a:t>
            </a:r>
          </a:p>
          <a:p>
            <a:pPr algn="ctr">
              <a:spcAft>
                <a:spcPts val="0"/>
              </a:spcAft>
            </a:pPr>
            <a:endParaRPr lang="es-ES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Mejor píntesela bonito. </a:t>
            </a:r>
          </a:p>
          <a:p>
            <a:pPr algn="ctr">
              <a:spcAft>
                <a:spcPts val="0"/>
              </a:spcAft>
            </a:pPr>
            <a:endParaRPr lang="es-ES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No le hable de las espinas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ni los peligros…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ni del frío ni el calor. 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396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499992" y="123478"/>
            <a:ext cx="30963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Dile que la invitas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para que disfrute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los bellos paisajes,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Llamada de nube"/>
          <p:cNvSpPr/>
          <p:nvPr/>
        </p:nvSpPr>
        <p:spPr>
          <a:xfrm>
            <a:off x="4716016" y="1563638"/>
            <a:ext cx="4248472" cy="3050482"/>
          </a:xfrm>
          <a:prstGeom prst="cloudCallout">
            <a:avLst>
              <a:gd name="adj1" fmla="val -75810"/>
              <a:gd name="adj2" fmla="val 27311"/>
            </a:avLst>
          </a:prstGeom>
          <a:blipFill>
            <a:blip r:embed="rId6"/>
            <a:stretch>
              <a:fillRect/>
            </a:stretch>
          </a:blipFill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" name="6 Llamada de nube"/>
          <p:cNvSpPr/>
          <p:nvPr/>
        </p:nvSpPr>
        <p:spPr>
          <a:xfrm flipH="1">
            <a:off x="107504" y="51470"/>
            <a:ext cx="4968552" cy="3240359"/>
          </a:xfrm>
          <a:prstGeom prst="cloudCallout">
            <a:avLst>
              <a:gd name="adj1" fmla="val -12231"/>
              <a:gd name="adj2" fmla="val 60353"/>
            </a:avLst>
          </a:prstGeom>
          <a:blipFill>
            <a:blip r:embed="rId7"/>
            <a:stretch>
              <a:fillRect/>
            </a:stretch>
          </a:blipFill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7 Rectángulo"/>
          <p:cNvSpPr/>
          <p:nvPr/>
        </p:nvSpPr>
        <p:spPr>
          <a:xfrm>
            <a:off x="2339752" y="4443958"/>
            <a:ext cx="48245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del esplendor de las estrellas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lo cobijan en la noche,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0905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animBg="1"/>
      <p:bldP spid="7" grpId="0" animBg="1"/>
      <p:bldP spid="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Llamada de nube"/>
          <p:cNvSpPr/>
          <p:nvPr/>
        </p:nvSpPr>
        <p:spPr>
          <a:xfrm rot="1794587">
            <a:off x="264111" y="131391"/>
            <a:ext cx="4032448" cy="3914786"/>
          </a:xfrm>
          <a:prstGeom prst="cloudCallout">
            <a:avLst>
              <a:gd name="adj1" fmla="val -83372"/>
              <a:gd name="adj2" fmla="val 73927"/>
            </a:avLst>
          </a:prstGeom>
          <a:blipFill dpi="0" rotWithShape="0">
            <a:blip r:embed="rId4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199368" y="123478"/>
            <a:ext cx="48303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los manantiales cristalinos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reflejarían románticamente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sus imágenes,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sus exquisitas aguas,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728191" y="4456152"/>
            <a:ext cx="341987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del aire fresco del monte,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lleno de oxígeno,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Llamada de nube"/>
          <p:cNvSpPr/>
          <p:nvPr/>
        </p:nvSpPr>
        <p:spPr>
          <a:xfrm>
            <a:off x="4276046" y="1565254"/>
            <a:ext cx="4688442" cy="3454767"/>
          </a:xfrm>
          <a:prstGeom prst="cloudCallout">
            <a:avLst>
              <a:gd name="adj1" fmla="val -33772"/>
              <a:gd name="adj2" fmla="val 124898"/>
            </a:avLst>
          </a:prstGeom>
          <a:blipFill dpi="0" rotWithShape="0">
            <a:blip r:embed="rId5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8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14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/>
      <p:bldP spid="5" grpId="0" build="p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alphaModFix amt="8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355976" y="-20538"/>
            <a:ext cx="46440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la graciosa manera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en que camina el venado,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como si fuera un bailarín de ballet,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99592" y="4443958"/>
            <a:ext cx="45365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el dulce canto de los grillos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los pajarillos silvestres… en fin... 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2050" name="Picture 2" descr="C:\Users\capiA\Desktop\venadobura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84" y="123478"/>
            <a:ext cx="4304524" cy="2952954"/>
          </a:xfrm>
          <a:prstGeom prst="cloudCallout">
            <a:avLst>
              <a:gd name="adj1" fmla="val -10191"/>
              <a:gd name="adj2" fmla="val 36411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capiA\Desktop\pajaros-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68714"/>
            <a:ext cx="4536504" cy="3786593"/>
          </a:xfrm>
          <a:prstGeom prst="cloudCallout">
            <a:avLst>
              <a:gd name="adj1" fmla="val -11138"/>
              <a:gd name="adj2" fmla="val 32518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capiA\Desktop\saltamontes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06956">
            <a:off x="7741920" y="1948104"/>
            <a:ext cx="684854" cy="346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capiA\Desktop\campesinos_colombia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155" b="100000" l="56154" r="95385">
                        <a14:foregroundMark x1="64872" y1="15493" x2="64872" y2="15493"/>
                        <a14:foregroundMark x1="64103" y1="19366" x2="64103" y2="19366"/>
                        <a14:foregroundMark x1="67949" y1="15493" x2="67949" y2="15493"/>
                        <a14:foregroundMark x1="70256" y1="15141" x2="70256" y2="15141"/>
                        <a14:foregroundMark x1="71538" y1="14437" x2="71538" y2="144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77" t="7985"/>
          <a:stretch/>
        </p:blipFill>
        <p:spPr bwMode="auto">
          <a:xfrm>
            <a:off x="3635896" y="3075806"/>
            <a:ext cx="10663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66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5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pic>
        <p:nvPicPr>
          <p:cNvPr id="3074" name="Picture 2" descr="C:\Users\capiA\Desktop\hqdefaul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01520"/>
            <a:ext cx="5544616" cy="415846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788024" y="2067694"/>
            <a:ext cx="43232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El compadre siguió el consejo y... </a:t>
            </a:r>
          </a:p>
          <a:p>
            <a:pPr algn="ctr">
              <a:spcAft>
                <a:spcPts val="0"/>
              </a:spcAft>
            </a:pPr>
            <a:endParaRPr lang="es-ES" sz="2000" b="1" dirty="0">
              <a:solidFill>
                <a:srgbClr val="FFFF00"/>
              </a:solidFill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Por supuesto la convenció.</a:t>
            </a:r>
            <a:endParaRPr lang="es-MX" sz="2000" dirty="0">
              <a:solidFill>
                <a:srgbClr val="FFFF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1683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123478"/>
            <a:ext cx="86436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 mujer, entusiasmada, se fue con la falda larga hasta el tobillo,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al cruzar el primer "</a:t>
            </a:r>
            <a:r>
              <a:rPr lang="es-ES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aguamal</a:t>
            </a: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" se redujo a minifalda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porque la prenda quedó desgarrada entre las púas.</a:t>
            </a:r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6146" name="Picture 2" descr="E:\Multimedia\Imagenes\Joe photo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870942"/>
            <a:ext cx="6096000" cy="3429000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2762" y="1491630"/>
            <a:ext cx="338711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 blusa le quedó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toda </a:t>
            </a:r>
            <a:r>
              <a:rPr lang="es-ES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razgada</a:t>
            </a: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 calzado se le rompió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por los difíciles caminos,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las piedras y las espinas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la hicieron sangrar.</a:t>
            </a:r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48786" y="4089142"/>
            <a:ext cx="86464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Las "guiñas" y "</a:t>
            </a:r>
            <a:r>
              <a:rPr lang="es-ES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guachaporis</a:t>
            </a: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" los traía por todo el cuerpo…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 sol le quemó la piel.</a:t>
            </a:r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3828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30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30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5" grpId="0" build="p"/>
      <p:bldP spid="6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capiA\Desktop\crotalus_durissus_terrificus_portada_nue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76" y="843558"/>
            <a:ext cx="4556389" cy="3417292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207680"/>
            <a:ext cx="86436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 pelo se le maltrató: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le quedó tieso y desparramado como estropajo.</a:t>
            </a:r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211960" y="1568862"/>
            <a:ext cx="48600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Las manos le quedaron encallecidas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al abrirse paso entre el espeso monte. </a:t>
            </a:r>
          </a:p>
          <a:p>
            <a:pPr algn="ctr">
              <a:spcAft>
                <a:spcPts val="0"/>
              </a:spcAft>
            </a:pPr>
            <a:endParaRPr lang="es-E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Toda chamagosa,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estuvo a punto de sufrir un infarto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al toparse con una enorme víbora.</a:t>
            </a:r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48786" y="4155926"/>
            <a:ext cx="86436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Muerta de hambre,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su imagen parecía sacada de un cuento de ultratumba. </a:t>
            </a:r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7427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75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7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2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7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37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75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25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5" grpId="0" build="p"/>
      <p:bldP spid="6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68928"/>
            <a:ext cx="86436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Por fin, después de tantos martirios, un día encontraron al venado.</a:t>
            </a:r>
            <a:endParaRPr lang="es-MX" sz="2000" b="1" dirty="0">
              <a:ln>
                <a:solidFill>
                  <a:srgbClr val="00206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48786" y="3316798"/>
            <a:ext cx="864369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Ella tuvo que contener el aliento y el hombre sigiloso,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con la astucia y agilidad de un gato, se acercó a su presa,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con la mirada de un lince localizó el blanco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justo para liquidar al escurridizo animal. </a:t>
            </a:r>
            <a:endParaRPr lang="es-MX" sz="2000" dirty="0">
              <a:ln>
                <a:solidFill>
                  <a:srgbClr val="00206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3912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5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9000">
              <a:schemeClr val="bg2">
                <a:lumMod val="90000"/>
              </a:schemeClr>
            </a:gs>
            <a:gs pos="51000">
              <a:srgbClr val="9CB86E"/>
            </a:gs>
            <a:gs pos="79000">
              <a:srgbClr val="8080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067944" y="1131590"/>
            <a:ext cx="504056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¡ </a:t>
            </a:r>
            <a:r>
              <a:rPr lang="es-ES" sz="3600" b="1" dirty="0" err="1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Bang</a:t>
            </a:r>
            <a:r>
              <a:rPr lang="es-ES" sz="36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! </a:t>
            </a:r>
          </a:p>
          <a:p>
            <a:pPr algn="ctr">
              <a:spcAft>
                <a:spcPts val="0"/>
              </a:spcAft>
            </a:pPr>
            <a:endParaRPr lang="es-ES" sz="2000" b="1" dirty="0">
              <a:solidFill>
                <a:srgbClr val="993300"/>
              </a:solidFill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993300"/>
                </a:solidFill>
                <a:latin typeface="inherit"/>
                <a:ea typeface="Calibri"/>
                <a:cs typeface="Tahoma"/>
              </a:rPr>
              <a:t>Y el venado había muerto. </a:t>
            </a:r>
            <a:br>
              <a:rPr lang="es-ES" sz="2000" b="1" dirty="0" smtClean="0">
                <a:solidFill>
                  <a:srgbClr val="993300"/>
                </a:solidFill>
                <a:latin typeface="inherit"/>
                <a:ea typeface="Calibri"/>
                <a:cs typeface="Tahoma"/>
              </a:rPr>
            </a:br>
            <a:r>
              <a:rPr lang="es-ES" sz="2000" dirty="0" smtClean="0">
                <a:solidFill>
                  <a:srgbClr val="993300"/>
                </a:solidFill>
                <a:latin typeface="inherit"/>
                <a:ea typeface="Calibri"/>
                <a:cs typeface="Tahoma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993300"/>
                </a:solidFill>
                <a:latin typeface="inherit"/>
                <a:ea typeface="Calibri"/>
                <a:cs typeface="Tahoma"/>
              </a:rPr>
              <a:t>La mujer no cabía de júbilo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993300"/>
                </a:solidFill>
                <a:latin typeface="inherit"/>
                <a:ea typeface="Calibri"/>
                <a:cs typeface="Tahoma"/>
              </a:rPr>
              <a:t>pensando que su sufrimiento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993300"/>
                </a:solidFill>
                <a:latin typeface="inherit"/>
                <a:ea typeface="Calibri"/>
                <a:cs typeface="Tahoma"/>
              </a:rPr>
              <a:t>había terminado,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993300"/>
                </a:solidFill>
                <a:latin typeface="inherit"/>
                <a:ea typeface="Calibri"/>
                <a:cs typeface="Tahoma"/>
              </a:rPr>
              <a:t>pero no era así.</a:t>
            </a:r>
            <a:endParaRPr lang="es-MX" sz="20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4099" name="Picture 3" descr="C:\Users\capiA\Desktop\caza-ven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400"/>
            <a:ext cx="4452043" cy="5021100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146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51520" y="829037"/>
            <a:ext cx="4139952" cy="2246769"/>
          </a:xfrm>
          <a:prstGeom prst="rect">
            <a:avLst/>
          </a:prstGeom>
          <a:noFill/>
          <a:ln>
            <a:gradFill>
              <a:gsLst>
                <a:gs pos="0">
                  <a:srgbClr val="DDEBCF">
                    <a:lumMod val="88000"/>
                    <a:lumOff val="12000"/>
                  </a:srgbClr>
                </a:gs>
                <a:gs pos="50000">
                  <a:srgbClr val="9CB86E">
                    <a:alpha val="64000"/>
                  </a:srgbClr>
                </a:gs>
                <a:gs pos="100000">
                  <a:srgbClr val="156B13">
                    <a:alpha val="34000"/>
                  </a:srgbClr>
                </a:gs>
              </a:gsLst>
              <a:lin ang="5400000" scaled="0"/>
            </a:gradFill>
          </a:ln>
          <a:effectLst>
            <a:softEdge rad="101600"/>
          </a:effec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Ahora, mi amor,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quiero que cargues el venado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para que veas lo bonito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se siente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le dijo el hombre,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masticando rabiosamente </a:t>
            </a: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  <a:endParaRPr lang="es-ES" sz="2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cada una de sus palabras.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51520" y="3644319"/>
            <a:ext cx="86436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pero ante la desesperación por regresar a su hogar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no tuvo aliento ni para replicar y cargó el venado hasta su casa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cruzando veredas y montañas.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3074" name="Picture 2" descr="C:\Users\capiA\Desktop\l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75" b="100000" l="0" r="100000">
                        <a14:backgroundMark x1="94667" y1="42000" x2="94667" y2="42000"/>
                        <a14:backgroundMark x1="94667" y1="54125" x2="94667" y2="54125"/>
                        <a14:backgroundMark x1="95833" y1="48125" x2="95833" y2="48125"/>
                        <a14:backgroundMark x1="98167" y1="53625" x2="98167" y2="53625"/>
                        <a14:backgroundMark x1="95333" y1="63125" x2="95333" y2="63125"/>
                        <a14:backgroundMark x1="91833" y1="62250" x2="91833" y2="62250"/>
                        <a14:backgroundMark x1="86333" y1="60000" x2="86333" y2="60000"/>
                        <a14:backgroundMark x1="84500" y1="42500" x2="84500" y2="42500"/>
                        <a14:backgroundMark x1="81833" y1="59750" x2="81833" y2="59750"/>
                        <a14:backgroundMark x1="98833" y1="68625" x2="98833" y2="686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23478"/>
            <a:ext cx="2649233" cy="3532312"/>
          </a:xfrm>
          <a:prstGeom prst="rect">
            <a:avLst/>
          </a:prstGeom>
          <a:noFill/>
          <a:effectLst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444208" y="1131590"/>
            <a:ext cx="26642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La mujer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casi se desmaya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ante la desconocida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mirada asesina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su marido, </a:t>
            </a:r>
            <a:endParaRPr lang="es-MX" sz="2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38813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0"/>
                            </p:stCondLst>
                            <p:childTnLst>
                              <p:par>
                                <p:cTn id="5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1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400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8500"/>
                            </p:stCondLst>
                            <p:childTnLst>
                              <p:par>
                                <p:cTn id="8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15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60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 animBg="1"/>
      <p:bldP spid="5" grpId="0" build="p"/>
      <p:bldP spid="6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DDEBCF"/>
            </a:gs>
            <a:gs pos="58000">
              <a:srgbClr val="9CB86E"/>
            </a:gs>
            <a:gs pos="100000">
              <a:srgbClr val="FFC00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139952" y="1563638"/>
            <a:ext cx="47525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err="1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Despatolada</a:t>
            </a: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con las piernas abiertas,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jadeando y casi muerta,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a punto de tronarle el corazón,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llegó y depositó el animal  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en la sala de su casa.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8194" name="Picture 2" descr="C:\Users\capiA\Desktop\liliana-arriaga-la-chupitos-amc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7667" l="0" r="93167">
                        <a14:foregroundMark x1="39000" y1="24500" x2="39000" y2="24500"/>
                        <a14:foregroundMark x1="37833" y1="18833" x2="37833" y2="18833"/>
                        <a14:foregroundMark x1="37333" y1="13500" x2="37333" y2="13500"/>
                        <a14:foregroundMark x1="37667" y1="15500" x2="37667" y2="15500"/>
                        <a14:foregroundMark x1="37167" y1="16500" x2="37167" y2="16500"/>
                        <a14:foregroundMark x1="37667" y1="17333" x2="37667" y2="17333"/>
                        <a14:foregroundMark x1="38333" y1="16667" x2="38333" y2="16667"/>
                        <a14:foregroundMark x1="37667" y1="21000" x2="37667" y2="21000"/>
                        <a14:foregroundMark x1="40667" y1="5833" x2="40667" y2="5833"/>
                        <a14:foregroundMark x1="38833" y1="7000" x2="38833" y2="7000"/>
                        <a14:foregroundMark x1="39667" y1="7000" x2="39667" y2="7000"/>
                        <a14:foregroundMark x1="38333" y1="5833" x2="38333" y2="5833"/>
                        <a14:foregroundMark x1="37500" y1="8000" x2="37500" y2="8000"/>
                        <a14:foregroundMark x1="37167" y1="10167" x2="37167" y2="10167"/>
                        <a14:foregroundMark x1="42167" y1="5833" x2="42167" y2="5833"/>
                        <a14:foregroundMark x1="41500" y1="5000" x2="41500" y2="5000"/>
                        <a14:foregroundMark x1="39833" y1="5500" x2="39833" y2="5500"/>
                        <a14:foregroundMark x1="46333" y1="6667" x2="46333" y2="6667"/>
                        <a14:foregroundMark x1="45333" y1="6500" x2="45333" y2="6500"/>
                        <a14:foregroundMark x1="44333" y1="6167" x2="44333" y2="6167"/>
                        <a14:foregroundMark x1="43833" y1="6000" x2="43833" y2="6000"/>
                        <a14:foregroundMark x1="43833" y1="5667" x2="43833" y2="5667"/>
                        <a14:foregroundMark x1="46167" y1="6667" x2="46167" y2="6667"/>
                        <a14:foregroundMark x1="47667" y1="6500" x2="47667" y2="6500"/>
                        <a14:foregroundMark x1="46333" y1="6000" x2="46333" y2="6000"/>
                        <a14:foregroundMark x1="45333" y1="5167" x2="45333" y2="5167"/>
                        <a14:foregroundMark x1="46667" y1="5167" x2="46667" y2="5167"/>
                        <a14:foregroundMark x1="48833" y1="5667" x2="48833" y2="5667"/>
                        <a14:foregroundMark x1="48000" y1="5333" x2="48000" y2="5333"/>
                        <a14:foregroundMark x1="49833" y1="9500" x2="49833" y2="9500"/>
                        <a14:foregroundMark x1="49500" y1="8000" x2="49500" y2="8000"/>
                        <a14:foregroundMark x1="50333" y1="8000" x2="50333" y2="8000"/>
                        <a14:foregroundMark x1="51667" y1="12333" x2="51667" y2="12333"/>
                        <a14:foregroundMark x1="51333" y1="10333" x2="51333" y2="10333"/>
                        <a14:foregroundMark x1="51000" y1="9000" x2="51000" y2="9000"/>
                        <a14:foregroundMark x1="54000" y1="16167" x2="54000" y2="16167"/>
                        <a14:foregroundMark x1="53000" y1="18167" x2="53000" y2="18167"/>
                        <a14:foregroundMark x1="53500" y1="14167" x2="53500" y2="14167"/>
                        <a14:foregroundMark x1="38000" y1="9167" x2="38000" y2="9167"/>
                        <a14:foregroundMark x1="37333" y1="11500" x2="37333" y2="11500"/>
                        <a14:foregroundMark x1="37833" y1="12500" x2="37833" y2="12500"/>
                        <a14:foregroundMark x1="38000" y1="10833" x2="38000" y2="10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72698"/>
            <a:ext cx="4835356" cy="4835356"/>
          </a:xfrm>
          <a:prstGeom prst="rect">
            <a:avLst/>
          </a:pr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094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 shadeToTitle="1">
        <a:gradFill flip="none" rotWithShape="1">
          <a:gsLst>
            <a:gs pos="100000">
              <a:srgbClr val="DDEBCF"/>
            </a:gs>
            <a:gs pos="76000">
              <a:srgbClr val="9CB86E"/>
            </a:gs>
            <a:gs pos="0">
              <a:srgbClr val="156B13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51520" y="364470"/>
            <a:ext cx="50760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Los niños y sus amiguitos,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hijos de los vecinos,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salieron a recibir a sus papás cazadores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 y acostumbrados a la repartición,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le dijeron a su mamá con alegría: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26" name="Picture 2" descr="C:\Users\capiA\Desktop\Niñ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36413"/>
            <a:ext cx="4508529" cy="3027625"/>
          </a:xfrm>
          <a:prstGeom prst="hexagon">
            <a:avLst/>
          </a:prstGeom>
          <a:noFill/>
          <a:effectLst>
            <a:softEdge rad="254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427984" y="2937014"/>
            <a:ext cx="460851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  <a:latin typeface="inherit"/>
                <a:ea typeface="Calibri"/>
                <a:cs typeface="Tahoma"/>
              </a:rPr>
              <a:t> Mamá, apúrate a repartir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  <a:latin typeface="inherit"/>
                <a:ea typeface="Calibri"/>
                <a:cs typeface="Tahoma"/>
              </a:rPr>
              <a:t>el venado porque la mamá de Pepito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  <a:latin typeface="inherit"/>
                <a:ea typeface="Calibri"/>
                <a:cs typeface="Tahoma"/>
              </a:rPr>
              <a:t> ya está desesperada.</a:t>
            </a:r>
          </a:p>
          <a:p>
            <a:pPr algn="ctr">
              <a:spcAft>
                <a:spcPts val="0"/>
              </a:spcAft>
            </a:pPr>
            <a:endParaRPr lang="es-ES" sz="2000" b="1" dirty="0" smtClean="0">
              <a:solidFill>
                <a:srgbClr val="FF0000"/>
              </a:solidFill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inherit"/>
                <a:ea typeface="Calibri"/>
                <a:cs typeface="Tahoma"/>
              </a:rPr>
              <a:t>¿Qué pedazo le llevo a mi tía?,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inherit"/>
                <a:ea typeface="Calibri"/>
                <a:cs typeface="Tahoma"/>
              </a:rPr>
              <a:t>le dijo otro.</a:t>
            </a:r>
            <a:r>
              <a:rPr lang="es-ES" sz="2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inherit"/>
                <a:ea typeface="Calibri"/>
                <a:cs typeface="Tahoma"/>
              </a:rPr>
              <a:t> 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27" name="Picture 3" descr="C:\Users\capiA\Desktop\Pobreza-Hondur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1354" y="-20538"/>
            <a:ext cx="3531126" cy="2880320"/>
          </a:xfrm>
          <a:prstGeom prst="rect">
            <a:avLst/>
          </a:prstGeom>
          <a:noFill/>
          <a:effectLst>
            <a:softEdge rad="254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340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75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775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5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344726"/>
            <a:ext cx="86436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inherit"/>
                <a:ea typeface="Calibri"/>
                <a:cs typeface="Tahoma"/>
              </a:rPr>
              <a:t>La señora, tirada en el piso, hizo un esfuerzo sobrehumano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inherit"/>
                <a:ea typeface="Calibri"/>
                <a:cs typeface="Tahoma"/>
              </a:rPr>
              <a:t>para levantar la cabeza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inherit"/>
                <a:ea typeface="Calibri"/>
                <a:cs typeface="Tahoma"/>
              </a:rPr>
              <a:t>y con los ojos inyectados de sangre  volteó a ver a los niños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2050" name="Picture 2" descr="C:\Users\capiA\Desktop\la_chupito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518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-20538"/>
            <a:ext cx="4950367" cy="440330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51520" y="3860343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¡¡¡ Este venado no me lo toca </a:t>
            </a:r>
            <a:r>
              <a:rPr lang="es-ES" sz="20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NADIEEEE</a:t>
            </a: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!!!  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tú Pepito, ve y dile a tu mamá que vaya mucho a </a:t>
            </a:r>
            <a:r>
              <a:rPr lang="es-ES" sz="20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CHI</a:t>
            </a:r>
            <a:r>
              <a:rPr lang="es-ES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i</a:t>
            </a:r>
            <a:r>
              <a:rPr lang="es-ES" sz="16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i</a:t>
            </a:r>
            <a:r>
              <a:rPr lang="es-ES" sz="14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i</a:t>
            </a:r>
            <a:r>
              <a:rPr lang="es-ES" sz="12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i</a:t>
            </a:r>
            <a:r>
              <a:rPr lang="es-ES" sz="11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i</a:t>
            </a:r>
            <a:r>
              <a:rPr lang="es-ES" sz="20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HUAHUA</a:t>
            </a: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…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por su venado.</a:t>
            </a:r>
            <a:endParaRPr lang="es-MX" sz="2000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860032" y="1988135"/>
            <a:ext cx="42512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inherit"/>
                <a:ea typeface="Calibri"/>
                <a:cs typeface="Tahoma"/>
              </a:rPr>
              <a:t>y agarrando aire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inherit"/>
                <a:ea typeface="Calibri"/>
                <a:cs typeface="Tahoma"/>
              </a:rPr>
              <a:t>hasta por las orejas,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inherit"/>
                <a:ea typeface="Calibri"/>
                <a:cs typeface="Tahoma"/>
              </a:rPr>
              <a:t>les gritó: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9634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7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6" grpId="0" build="p"/>
      <p:bldP spid="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 shadeToTitle="1">
        <a:gradFill flip="none" rotWithShape="1">
          <a:gsLst>
            <a:gs pos="0">
              <a:schemeClr val="tx2">
                <a:lumMod val="75000"/>
              </a:schemeClr>
            </a:gs>
            <a:gs pos="76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971600" y="1059582"/>
            <a:ext cx="7200800" cy="3006878"/>
          </a:xfrm>
          <a:prstGeom prst="rect">
            <a:avLst/>
          </a:prstGeom>
        </p:spPr>
        <p:txBody>
          <a:bodyPr wrap="square">
            <a:prstTxWarp prst="textCanUp">
              <a:avLst>
                <a:gd name="adj" fmla="val 6666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Aft>
                <a:spcPts val="0"/>
              </a:spcAft>
            </a:pPr>
            <a:r>
              <a:rPr lang="es-ES" sz="5400" b="1" dirty="0" smtClean="0">
                <a:ln w="11430">
                  <a:solidFill>
                    <a:srgbClr val="00206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inherit"/>
                <a:ea typeface="Calibri"/>
                <a:cs typeface="Tahoma"/>
              </a:rPr>
              <a:t>REFLEXIÓN</a:t>
            </a:r>
            <a:endParaRPr lang="es-MX" sz="5400" b="1" dirty="0">
              <a:ln w="11430">
                <a:solidFill>
                  <a:srgbClr val="00206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60286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35496" y="68928"/>
            <a:ext cx="52565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Para valorar el esfuerzo ajeno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y respetar en su real dimensión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el trabajo de los demás,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 todos debemos aprender a </a:t>
            </a:r>
          </a:p>
          <a:p>
            <a:pPr algn="ctr">
              <a:spcAft>
                <a:spcPts val="0"/>
              </a:spcAft>
            </a:pPr>
            <a:r>
              <a:rPr lang="es-ES" sz="40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"cargar el venado". </a:t>
            </a:r>
            <a:endParaRPr lang="es-MX" sz="4000" dirty="0">
              <a:ln>
                <a:solidFill>
                  <a:srgbClr val="C00000"/>
                </a:solidFill>
              </a:ln>
              <a:solidFill>
                <a:srgbClr val="FFFF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6146" name="Picture 2" descr="C:\Users\capiA\Desktop\v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252" y="0"/>
            <a:ext cx="3428998" cy="2571749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1520" y="2355726"/>
            <a:ext cx="86409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La experiencia adquirida con el paso de los años nos ha enseñado </a:t>
            </a:r>
            <a:endParaRPr lang="es-MX" sz="2000" dirty="0">
              <a:ln>
                <a:solidFill>
                  <a:srgbClr val="C00000"/>
                </a:solidFill>
              </a:ln>
              <a:solidFill>
                <a:srgbClr val="FFFF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347864" y="3291830"/>
            <a:ext cx="568878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Sólo se valora aquello que se ha adquirido 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inherit"/>
                <a:ea typeface="Calibri"/>
                <a:cs typeface="Tahoma"/>
              </a:rPr>
              <a:t>como resultado de nuestro trabajo… 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solo cuidamos aquello 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nos ha costado esfuerzo, sudor y sacrificio</a:t>
            </a:r>
            <a:endParaRPr lang="es-MX" sz="2000" dirty="0">
              <a:ln>
                <a:solidFill>
                  <a:srgbClr val="C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6147" name="Picture 3" descr="C:\Users\capiA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" y="2643758"/>
            <a:ext cx="2328086" cy="2499742"/>
          </a:xfrm>
          <a:prstGeom prst="rect">
            <a:avLst/>
          </a:prstGeom>
          <a:noFill/>
          <a:effectLst>
            <a:softEdge rad="241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868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25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25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8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25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5" grpId="0" build="p"/>
      <p:bldP spid="6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capiA\Desktop\diputados-durmiendo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96738"/>
            <a:ext cx="5478995" cy="3646762"/>
          </a:xfrm>
          <a:prstGeom prst="rect">
            <a:avLst/>
          </a:prstGeom>
          <a:noFill/>
          <a:effectLst>
            <a:softEdge rad="469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-2540"/>
            <a:ext cx="9144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Que pasaría si a la clase “Política Mexicana” y demás lideres charros, 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se les obligase a vivir  en el México en que vive la mayoría de los mexicanos,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con prestaciones que establece la Ley Federal del Trabajo, 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con salarios mensuales promedio con los que vive 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un profesionista promedio, es decir 8,000 pesos / mes,</a:t>
            </a:r>
            <a:endParaRPr lang="es-MX" sz="2000" dirty="0">
              <a:ln>
                <a:solidFill>
                  <a:srgbClr val="C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220072" y="1869668"/>
            <a:ext cx="392392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creo que bien valdría la pena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invitarlos a </a:t>
            </a:r>
          </a:p>
          <a:p>
            <a:pPr algn="ctr">
              <a:spcAft>
                <a:spcPts val="0"/>
              </a:spcAft>
            </a:pP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“Cargar el Venado </a:t>
            </a:r>
          </a:p>
          <a:p>
            <a:pPr algn="ctr">
              <a:spcAft>
                <a:spcPts val="0"/>
              </a:spcAft>
            </a:pP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los Impuestos” </a:t>
            </a:r>
          </a:p>
          <a:p>
            <a:pPr algn="ctr">
              <a:spcAft>
                <a:spcPts val="0"/>
              </a:spcAft>
            </a:pPr>
            <a:endParaRPr lang="es-ES" sz="2000" b="1" dirty="0" smtClean="0">
              <a:ln>
                <a:solidFill>
                  <a:srgbClr val="C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Ya que tan solo el 10% 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la población 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de este hermoso país, 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paga sus impuestos</a:t>
            </a: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  </a:t>
            </a:r>
            <a:endParaRPr lang="es-MX" sz="2000" dirty="0">
              <a:ln>
                <a:solidFill>
                  <a:srgbClr val="C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9423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1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45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7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10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35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600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85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  <p:bldP spid="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10000" contrast="25000"/>
                    </a14:imgEffect>
                  </a14:imgLayer>
                </a14:imgProps>
              </a:ext>
            </a:extLst>
          </a:blip>
          <a:srcRect/>
          <a:stretch>
            <a:fillRect l="-1000" t="-1000" r="-1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68928"/>
            <a:ext cx="86436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'Pobre México nuestro… tan cerca del fútbol, Telenovelas, </a:t>
            </a: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demás distracciones baratas’,  </a:t>
            </a:r>
            <a:endParaRPr lang="es-MX" sz="2000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51520" y="2499742"/>
            <a:ext cx="86436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tan lejos de la educación, instrucción y de la ciencia'.</a:t>
            </a:r>
            <a:endParaRPr lang="es-MX" sz="24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1026" name="Picture 2" descr="C:\Users\capiA\Desktop\Manana-es-para-siempre-telenovelas-9210230-1024-76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633" y="776814"/>
            <a:ext cx="2359375" cy="1769051"/>
          </a:xfrm>
          <a:prstGeom prst="rect">
            <a:avLst/>
          </a:prstGeom>
          <a:noFill/>
          <a:effectLst>
            <a:softEdge rad="215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apiA\Desktop\futbol-star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76814"/>
            <a:ext cx="2211313" cy="1769051"/>
          </a:xfrm>
          <a:prstGeom prst="rect">
            <a:avLst/>
          </a:prstGeom>
          <a:noFill/>
          <a:effectLst>
            <a:softEdge rad="215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capiA\Desktop\hqdefault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776814"/>
            <a:ext cx="2339752" cy="1754814"/>
          </a:xfrm>
          <a:prstGeom prst="rect">
            <a:avLst/>
          </a:prstGeom>
          <a:noFill/>
          <a:effectLst>
            <a:softEdge rad="215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capiA\Desktop\news_photo_41224_1375133300_630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99" r="3814"/>
          <a:stretch/>
        </p:blipFill>
        <p:spPr bwMode="auto">
          <a:xfrm>
            <a:off x="4644008" y="776814"/>
            <a:ext cx="2088232" cy="1751173"/>
          </a:xfrm>
          <a:prstGeom prst="rect">
            <a:avLst/>
          </a:prstGeom>
          <a:noFill/>
          <a:effectLst>
            <a:softEdge rad="215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capiA\Desktop\Educacio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932244"/>
            <a:ext cx="3122711" cy="2081808"/>
          </a:xfrm>
          <a:prstGeom prst="rect">
            <a:avLst/>
          </a:prstGeom>
          <a:noFill/>
          <a:effectLst>
            <a:softEdge rad="254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capiA\Desktop\índic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770" y="2931790"/>
            <a:ext cx="2680733" cy="2082261"/>
          </a:xfrm>
          <a:prstGeom prst="rect">
            <a:avLst/>
          </a:prstGeom>
          <a:noFill/>
          <a:effectLst>
            <a:softEdge rad="254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capiA\Desktop\ciencia-y-tecnologc3ada.gif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6763" y="2931791"/>
            <a:ext cx="3307989" cy="2082261"/>
          </a:xfrm>
          <a:prstGeom prst="rect">
            <a:avLst/>
          </a:prstGeom>
          <a:noFill/>
          <a:effectLst>
            <a:softEdge rad="254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28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5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uiExpand="1" build="p"/>
      <p:bldP spid="5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 l="-1000" t="-1000" r="-1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2067694"/>
            <a:ext cx="86436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Este tipo de correos deberían ser cadenas interminables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y darle la vuelta  al mundo varias veces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hasta que la Clase Política Mexicana, entienda el mensaje.. </a:t>
            </a:r>
          </a:p>
        </p:txBody>
      </p:sp>
    </p:spTree>
    <p:extLst>
      <p:ext uri="{BB962C8B-B14F-4D97-AF65-F5344CB8AC3E}">
        <p14:creationId xmlns:p14="http://schemas.microsoft.com/office/powerpoint/2010/main" val="158727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uiExpand="1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 l="-1000" t="-1000" r="-1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48786" y="1131590"/>
            <a:ext cx="864369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Si no reenvías esto tal vez no pase nada,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pero si lo mandas tal vez pase </a:t>
            </a: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lo que todos los mexicanos queremos... </a:t>
            </a:r>
            <a:endParaRPr lang="es-ES" sz="2000" b="1" dirty="0">
              <a:ln>
                <a:solidFill>
                  <a:srgbClr val="C00000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Salir del hoyo. </a:t>
            </a:r>
            <a:b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</a:b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s-ES" sz="40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¡ Apoyemos a México !</a:t>
            </a: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 </a:t>
            </a:r>
          </a:p>
          <a:p>
            <a:pPr algn="ctr">
              <a:spcAft>
                <a:spcPts val="0"/>
              </a:spcAft>
            </a:pPr>
            <a:endParaRPr lang="es-ES" sz="2000" b="1" dirty="0">
              <a:ln>
                <a:solidFill>
                  <a:srgbClr val="C00000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  <a:ea typeface="Calibri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b="1" dirty="0" smtClean="0">
                <a:ln>
                  <a:solidFill>
                    <a:srgbClr val="C0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  <a:ea typeface="Calibri"/>
                <a:cs typeface="Tahoma"/>
              </a:rPr>
              <a:t>Nos necesita o mejor dicho, nos necesitamos todos.</a:t>
            </a:r>
            <a:endParaRPr lang="es-MX" sz="2000" b="1" dirty="0">
              <a:ln>
                <a:solidFill>
                  <a:srgbClr val="C00000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1548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75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7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2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2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25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25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392802" y="1077040"/>
            <a:ext cx="8643694" cy="3942982"/>
          </a:xfrm>
          <a:prstGeom prst="rect">
            <a:avLst/>
          </a:prstGeom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Aft>
                <a:spcPts val="0"/>
              </a:spcAft>
            </a:pPr>
            <a:r>
              <a:rPr lang="es-ES" sz="48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nherit"/>
                <a:ea typeface="Calibri"/>
                <a:cs typeface="Tahoma"/>
              </a:rPr>
              <a:t>¡ Por un correo electrónico</a:t>
            </a:r>
          </a:p>
          <a:p>
            <a:pPr algn="ctr">
              <a:spcAft>
                <a:spcPts val="0"/>
              </a:spcAft>
            </a:pPr>
            <a:r>
              <a:rPr lang="es-ES" sz="4800" b="1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nherit"/>
                <a:ea typeface="Calibri"/>
                <a:cs typeface="Tahoma"/>
              </a:rPr>
              <a:t> con cadenas inteligentes !  </a:t>
            </a:r>
            <a:endParaRPr lang="es-MX" sz="4800" b="1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8687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75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alphaModFix amt="65000"/>
            <a:lum/>
          </a:blip>
          <a:srcRect/>
          <a:stretch>
            <a:fillRect l="1000" t="2000" r="1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  <p:pic>
        <p:nvPicPr>
          <p:cNvPr id="1026" name="Picture 2" descr="E:\Mis PPS\Mispps para subir\Bromas de realidad\73157_10151939250767825_413440481_n 000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918" y="403365"/>
            <a:ext cx="5953410" cy="4328625"/>
          </a:xfrm>
          <a:prstGeom prst="rect">
            <a:avLst/>
          </a:prstGeom>
          <a:ln w="127000" cap="rnd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266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2444544" y="4371950"/>
            <a:ext cx="103323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843808" y="87488"/>
            <a:ext cx="3384376" cy="496699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y 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Alma jarocha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Toña La Negra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13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979712" y="4155926"/>
            <a:ext cx="712879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36362" y="4659982"/>
            <a:ext cx="150014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15780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52520" y="5313480"/>
            <a:ext cx="304800" cy="228600"/>
          </a:xfrm>
          <a:prstGeom prst="rect">
            <a:avLst/>
          </a:prstGeom>
        </p:spPr>
      </p:pic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3542732" y="4661375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01562" y="4378933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449252" y="4378919"/>
            <a:ext cx="6511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932005" y="4378919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5" name="14 Rectángulo"/>
          <p:cNvSpPr/>
          <p:nvPr/>
        </p:nvSpPr>
        <p:spPr>
          <a:xfrm rot="20909568">
            <a:off x="2042847" y="2225503"/>
            <a:ext cx="5176417" cy="6924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18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36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8.33333E-7 -6.17284E-7 L -0.79913 0.01389 " pathEditMode="relative" rAng="0" ptsTypes="AA">
                                      <p:cBhvr>
                                        <p:cTn id="12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19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19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174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13" grpId="0"/>
      <p:bldP spid="9" grpId="0"/>
      <p:bldP spid="10" grpId="0"/>
      <p:bldP spid="11" grpId="0"/>
      <p:bldP spid="15" grpId="0"/>
      <p:bldP spid="1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 dirty="0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-1044624" y="57352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8743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theme/theme1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2177</TotalTime>
  <Words>2159</Words>
  <Application>Microsoft Office PowerPoint</Application>
  <PresentationFormat>Presentación en pantalla (16:9)</PresentationFormat>
  <Paragraphs>516</Paragraphs>
  <Slides>53</Slides>
  <Notes>0</Notes>
  <HiddenSlides>28</HiddenSlides>
  <MMClips>3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53</vt:i4>
      </vt:variant>
    </vt:vector>
  </HeadingPairs>
  <TitlesOfParts>
    <vt:vector size="56" baseType="lpstr">
      <vt:lpstr>4_Tema de Office</vt:lpstr>
      <vt:lpstr>5_Tema de Office</vt:lpstr>
      <vt:lpstr>4_Diseño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Cargando el venado</dc:title>
  <dc:creator>Eaglenest</dc:creator>
  <cp:lastModifiedBy>Eaglenest</cp:lastModifiedBy>
  <cp:revision>170</cp:revision>
  <dcterms:created xsi:type="dcterms:W3CDTF">2015-03-21T13:32:37Z</dcterms:created>
  <dcterms:modified xsi:type="dcterms:W3CDTF">2015-07-27T04:45:04Z</dcterms:modified>
</cp:coreProperties>
</file>