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22" r:id="rId2"/>
    <p:sldId id="328" r:id="rId3"/>
    <p:sldId id="329" r:id="rId4"/>
    <p:sldId id="330" r:id="rId5"/>
    <p:sldId id="331" r:id="rId6"/>
    <p:sldId id="333" r:id="rId7"/>
    <p:sldId id="334" r:id="rId8"/>
    <p:sldId id="335" r:id="rId9"/>
    <p:sldId id="337" r:id="rId10"/>
    <p:sldId id="336" r:id="rId11"/>
    <p:sldId id="339" r:id="rId12"/>
    <p:sldId id="338" r:id="rId13"/>
    <p:sldId id="340" r:id="rId14"/>
    <p:sldId id="341" r:id="rId15"/>
    <p:sldId id="343" r:id="rId16"/>
    <p:sldId id="345"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684e3y9THFthVuaTkM7xg==" hashData="LpGm57/E8YBjWxNAI29kkfkkpGUpJbcdlkKE8d81ob0K/LM/tTBe8UQ4UhW8e7SmKkr+ngaiQTeKnnnc7qI2k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0717"/>
    <a:srgbClr val="121236"/>
    <a:srgbClr val="001800"/>
    <a:srgbClr val="001D58"/>
    <a:srgbClr val="D96709"/>
    <a:srgbClr val="B85808"/>
    <a:srgbClr val="9933FF"/>
    <a:srgbClr val="540054"/>
    <a:srgbClr val="9900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22/11/2017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22/11/2017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y Esteban - Rhythm Of Sand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sp>
        <p:nvSpPr>
          <p:cNvPr id="10" name="Rectángulo 9"/>
          <p:cNvSpPr/>
          <p:nvPr/>
        </p:nvSpPr>
        <p:spPr>
          <a:xfrm>
            <a:off x="8" y="3671"/>
            <a:ext cx="9143992" cy="5139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167469" y="3671"/>
            <a:ext cx="8809078" cy="800219"/>
          </a:xfrm>
          <a:prstGeom prst="rect">
            <a:avLst/>
          </a:prstGeom>
          <a:noFill/>
        </p:spPr>
        <p:txBody>
          <a:bodyPr wrap="none" lIns="91440" tIns="45720" rIns="91440" bIns="45720">
            <a:spAutoFit/>
          </a:bodyPr>
          <a:lstStyle/>
          <a:p>
            <a:pPr algn="ctr"/>
            <a:r>
              <a:rPr lang="es-ES" sz="4600" b="1" cap="none" spc="0" dirty="0" smtClean="0">
                <a:ln w="6600">
                  <a:solidFill>
                    <a:schemeClr val="accent2"/>
                  </a:solidFill>
                  <a:prstDash val="solid"/>
                </a:ln>
                <a:solidFill>
                  <a:srgbClr val="FFFFFF"/>
                </a:solidFill>
                <a:effectLst>
                  <a:outerShdw dist="38100" dir="2700000" algn="tl" rotWithShape="0">
                    <a:schemeClr val="accent2"/>
                  </a:outerShdw>
                </a:effectLst>
              </a:rPr>
              <a:t>Caminos para encontrar la felicidad</a:t>
            </a:r>
            <a:endParaRPr lang="es-ES" sz="46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 y="705612"/>
            <a:ext cx="9144000" cy="4437888"/>
          </a:xfrm>
          <a:prstGeom prst="rect">
            <a:avLst/>
          </a:prstGeom>
        </p:spPr>
      </p:pic>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animEffect transition="in" filter="fade">
                                      <p:cBhvr>
                                        <p:cTn id="1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297680"/>
          </a:xfrm>
          <a:prstGeom prst="rect">
            <a:avLst/>
          </a:prstGeom>
        </p:spPr>
      </p:pic>
      <p:grpSp>
        <p:nvGrpSpPr>
          <p:cNvPr id="9" name="Grupo 8"/>
          <p:cNvGrpSpPr/>
          <p:nvPr/>
        </p:nvGrpSpPr>
        <p:grpSpPr>
          <a:xfrm>
            <a:off x="107504" y="3689588"/>
            <a:ext cx="8928992" cy="1433615"/>
            <a:chOff x="107504" y="3689588"/>
            <a:chExt cx="8928992" cy="1433615"/>
          </a:xfrm>
        </p:grpSpPr>
        <p:sp>
          <p:nvSpPr>
            <p:cNvPr id="3" name="Rectángulo 2"/>
            <p:cNvSpPr/>
            <p:nvPr/>
          </p:nvSpPr>
          <p:spPr>
            <a:xfrm>
              <a:off x="107504" y="4199873"/>
              <a:ext cx="8928992" cy="923330"/>
            </a:xfrm>
            <a:prstGeom prst="rect">
              <a:avLst/>
            </a:prstGeom>
          </p:spPr>
          <p:txBody>
            <a:bodyPr wrap="square">
              <a:spAutoFit/>
            </a:bodyPr>
            <a:lstStyle/>
            <a:p>
              <a:pPr algn="ctr"/>
              <a:r>
                <a:rPr lang="es-ES" b="1" dirty="0" smtClean="0">
                  <a:latin typeface="+mj-lt"/>
                </a:rPr>
                <a:t>Si tu </a:t>
              </a:r>
              <a:r>
                <a:rPr lang="es-ES" b="1" dirty="0">
                  <a:latin typeface="+mj-lt"/>
                </a:rPr>
                <a:t>pasión es jugar al fútbol, escribir poemas, o enseñar a los niños a nadar, </a:t>
              </a:r>
              <a:r>
                <a:rPr lang="es-ES" b="1" dirty="0" smtClean="0">
                  <a:latin typeface="+mj-lt"/>
                </a:rPr>
                <a:t>haz </a:t>
              </a:r>
              <a:r>
                <a:rPr lang="es-ES" b="1" dirty="0">
                  <a:latin typeface="+mj-lt"/>
                </a:rPr>
                <a:t>tiempo para hacerlo. Encontrarás que cuando haces lo que amas, estás lleno de alegría. ¿Cuánto mejor es ese </a:t>
              </a:r>
              <a:r>
                <a:rPr lang="es-ES" b="1" dirty="0" smtClean="0">
                  <a:latin typeface="+mj-lt"/>
                </a:rPr>
                <a:t>sonido, </a:t>
              </a:r>
              <a:r>
                <a:rPr lang="es-ES" b="1" dirty="0">
                  <a:latin typeface="+mj-lt"/>
                </a:rPr>
                <a:t>que forzarse a hacer algo que no te gusta?</a:t>
              </a:r>
            </a:p>
          </p:txBody>
        </p:sp>
        <p:sp>
          <p:nvSpPr>
            <p:cNvPr id="8" name="Rectángulo 7"/>
            <p:cNvSpPr/>
            <p:nvPr/>
          </p:nvSpPr>
          <p:spPr>
            <a:xfrm>
              <a:off x="3489534" y="3689588"/>
              <a:ext cx="2185214" cy="400110"/>
            </a:xfrm>
            <a:prstGeom prst="rect">
              <a:avLst/>
            </a:prstGeom>
          </p:spPr>
          <p:txBody>
            <a:bodyPr wrap="none">
              <a:spAutoFit/>
            </a:bodyPr>
            <a:lstStyle/>
            <a:p>
              <a:pPr algn="ctr"/>
              <a:r>
                <a:rPr lang="es-ES" sz="2000" b="1" dirty="0">
                  <a:solidFill>
                    <a:schemeClr val="bg1"/>
                  </a:solidFill>
                  <a:effectLst>
                    <a:glow rad="127000">
                      <a:srgbClr val="001800"/>
                    </a:glow>
                  </a:effectLst>
                  <a:latin typeface="+mj-lt"/>
                </a:rPr>
                <a:t>1- Haz lo que amas</a:t>
              </a:r>
            </a:p>
          </p:txBody>
        </p:sp>
      </p:gr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750"/>
                                        <p:tgtEl>
                                          <p:spTgt spid="9"/>
                                        </p:tgtEl>
                                      </p:cBhvr>
                                    </p:animEffect>
                                    <p:anim calcmode="lin" valueType="num">
                                      <p:cBhvr>
                                        <p:cTn id="8" dur="1750" fill="hold"/>
                                        <p:tgtEl>
                                          <p:spTgt spid="9"/>
                                        </p:tgtEl>
                                        <p:attrNameLst>
                                          <p:attrName>ppt_x</p:attrName>
                                        </p:attrNameLst>
                                      </p:cBhvr>
                                      <p:tavLst>
                                        <p:tav tm="0">
                                          <p:val>
                                            <p:strVal val="#ppt_x"/>
                                          </p:val>
                                        </p:tav>
                                        <p:tav tm="100000">
                                          <p:val>
                                            <p:strVal val="#ppt_x"/>
                                          </p:val>
                                        </p:tav>
                                      </p:tavLst>
                                    </p:anim>
                                    <p:anim calcmode="lin" valueType="num">
                                      <p:cBhvr>
                                        <p:cTn id="9" dur="1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3777234"/>
          </a:xfrm>
          <a:prstGeom prst="rect">
            <a:avLst/>
          </a:prstGeom>
        </p:spPr>
      </p:pic>
      <p:grpSp>
        <p:nvGrpSpPr>
          <p:cNvPr id="9" name="Grupo 8"/>
          <p:cNvGrpSpPr/>
          <p:nvPr/>
        </p:nvGrpSpPr>
        <p:grpSpPr>
          <a:xfrm>
            <a:off x="107504" y="3179752"/>
            <a:ext cx="8928992" cy="1964233"/>
            <a:chOff x="107504" y="3179752"/>
            <a:chExt cx="8928992" cy="1964233"/>
          </a:xfrm>
        </p:grpSpPr>
        <p:sp>
          <p:nvSpPr>
            <p:cNvPr id="4" name="Rectángulo 3"/>
            <p:cNvSpPr/>
            <p:nvPr/>
          </p:nvSpPr>
          <p:spPr>
            <a:xfrm>
              <a:off x="107504" y="3666657"/>
              <a:ext cx="8928992" cy="1477328"/>
            </a:xfrm>
            <a:prstGeom prst="rect">
              <a:avLst/>
            </a:prstGeom>
          </p:spPr>
          <p:txBody>
            <a:bodyPr wrap="square">
              <a:spAutoFit/>
            </a:bodyPr>
            <a:lstStyle/>
            <a:p>
              <a:pPr algn="ctr"/>
              <a:r>
                <a:rPr lang="es-ES" b="1" dirty="0">
                  <a:latin typeface="+mj-lt"/>
                </a:rPr>
                <a:t>A veces, después de haber alcanzado nuestras propias metas personales, todavía nos sentimos </a:t>
              </a:r>
              <a:r>
                <a:rPr lang="es-ES" b="1" dirty="0" smtClean="0">
                  <a:latin typeface="+mj-lt"/>
                </a:rPr>
                <a:t>vacíos </a:t>
              </a:r>
              <a:r>
                <a:rPr lang="es-ES" b="1" dirty="0">
                  <a:latin typeface="+mj-lt"/>
                </a:rPr>
                <a:t>porque no hemos hecho una contribución significativa a la vida de otra persona. Cuando nos ofrecemos como voluntarios o ayudamos a otros, se siente bien al servir a alguien más. El impacto que hacemos se siente satisfactorio y es una gran fuente potencial para nuestra propia felicidad.</a:t>
              </a:r>
            </a:p>
          </p:txBody>
        </p:sp>
        <p:sp>
          <p:nvSpPr>
            <p:cNvPr id="5" name="Rectángulo 4"/>
            <p:cNvSpPr/>
            <p:nvPr/>
          </p:nvSpPr>
          <p:spPr>
            <a:xfrm>
              <a:off x="3613036" y="3179752"/>
              <a:ext cx="1919564" cy="400110"/>
            </a:xfrm>
            <a:prstGeom prst="rect">
              <a:avLst/>
            </a:prstGeom>
          </p:spPr>
          <p:txBody>
            <a:bodyPr wrap="none">
              <a:spAutoFit/>
            </a:bodyPr>
            <a:lstStyle/>
            <a:p>
              <a:r>
                <a:rPr lang="es-ES" sz="2000" b="1" dirty="0" smtClean="0">
                  <a:solidFill>
                    <a:schemeClr val="bg1"/>
                  </a:solidFill>
                  <a:effectLst>
                    <a:glow rad="127000">
                      <a:srgbClr val="001800"/>
                    </a:glow>
                  </a:effectLst>
                  <a:latin typeface="+mj-lt"/>
                </a:rPr>
                <a:t>2- Ayuda </a:t>
              </a:r>
              <a:r>
                <a:rPr lang="es-ES" sz="2000" b="1" dirty="0">
                  <a:solidFill>
                    <a:schemeClr val="bg1"/>
                  </a:solidFill>
                  <a:effectLst>
                    <a:glow rad="127000">
                      <a:srgbClr val="001800"/>
                    </a:glow>
                  </a:effectLst>
                  <a:latin typeface="+mj-lt"/>
                </a:rPr>
                <a:t>a otros</a:t>
              </a:r>
            </a:p>
          </p:txBody>
        </p:sp>
      </p:grpSp>
    </p:spTree>
    <p:extLst>
      <p:ext uri="{BB962C8B-B14F-4D97-AF65-F5344CB8AC3E}">
        <p14:creationId xmlns:p14="http://schemas.microsoft.com/office/powerpoint/2010/main" val="3298643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750"/>
                                        <p:tgtEl>
                                          <p:spTgt spid="9"/>
                                        </p:tgtEl>
                                      </p:cBhvr>
                                    </p:animEffect>
                                    <p:anim calcmode="lin" valueType="num">
                                      <p:cBhvr>
                                        <p:cTn id="8" dur="1750" fill="hold"/>
                                        <p:tgtEl>
                                          <p:spTgt spid="9"/>
                                        </p:tgtEl>
                                        <p:attrNameLst>
                                          <p:attrName>ppt_x</p:attrName>
                                        </p:attrNameLst>
                                      </p:cBhvr>
                                      <p:tavLst>
                                        <p:tav tm="0">
                                          <p:val>
                                            <p:strVal val="#ppt_x"/>
                                          </p:val>
                                        </p:tav>
                                        <p:tav tm="100000">
                                          <p:val>
                                            <p:strVal val="#ppt_x"/>
                                          </p:val>
                                        </p:tav>
                                      </p:tavLst>
                                    </p:anim>
                                    <p:anim calcmode="lin" valueType="num">
                                      <p:cBhvr>
                                        <p:cTn id="9" dur="1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63" y="0"/>
            <a:ext cx="9144000" cy="4056888"/>
          </a:xfrm>
          <a:prstGeom prst="rect">
            <a:avLst/>
          </a:prstGeom>
        </p:spPr>
      </p:pic>
      <p:grpSp>
        <p:nvGrpSpPr>
          <p:cNvPr id="7" name="Grupo 6"/>
          <p:cNvGrpSpPr/>
          <p:nvPr/>
        </p:nvGrpSpPr>
        <p:grpSpPr>
          <a:xfrm>
            <a:off x="107504" y="3426554"/>
            <a:ext cx="8928992" cy="1707040"/>
            <a:chOff x="107504" y="3426554"/>
            <a:chExt cx="8928992" cy="1707040"/>
          </a:xfrm>
        </p:grpSpPr>
        <p:sp>
          <p:nvSpPr>
            <p:cNvPr id="4" name="Rectángulo 3"/>
            <p:cNvSpPr/>
            <p:nvPr/>
          </p:nvSpPr>
          <p:spPr>
            <a:xfrm>
              <a:off x="107504" y="3933265"/>
              <a:ext cx="8928992" cy="1200329"/>
            </a:xfrm>
            <a:prstGeom prst="rect">
              <a:avLst/>
            </a:prstGeom>
          </p:spPr>
          <p:txBody>
            <a:bodyPr wrap="square">
              <a:spAutoFit/>
            </a:bodyPr>
            <a:lstStyle/>
            <a:p>
              <a:pPr algn="ctr"/>
              <a:r>
                <a:rPr lang="es-ES" b="1" dirty="0">
                  <a:latin typeface="+mj-lt"/>
                </a:rPr>
                <a:t>Cuando piensas en todas las cosas por las que tienes que estar agradecido, te das cuenta de lo bienaventurado que ya eres. Sin ni siquiera darnos cuenta, tomamos nuestras necesidades básicas por sentado -un techo sobre tu cabeza y un montón de </a:t>
              </a:r>
              <a:r>
                <a:rPr lang="es-ES" b="1" dirty="0" smtClean="0">
                  <a:latin typeface="+mj-lt"/>
                </a:rPr>
                <a:t>alimentos </a:t>
              </a:r>
              <a:r>
                <a:rPr lang="es-ES" b="1" dirty="0">
                  <a:latin typeface="+mj-lt"/>
                </a:rPr>
                <a:t>para comer-. Al apreciar las cosas que ya tienes, comenzarás a sentirte más feliz en tu vida.</a:t>
              </a:r>
            </a:p>
          </p:txBody>
        </p:sp>
        <p:sp>
          <p:nvSpPr>
            <p:cNvPr id="5" name="Rectángulo 4"/>
            <p:cNvSpPr/>
            <p:nvPr/>
          </p:nvSpPr>
          <p:spPr>
            <a:xfrm>
              <a:off x="3484971" y="3426554"/>
              <a:ext cx="2199385" cy="369332"/>
            </a:xfrm>
            <a:prstGeom prst="rect">
              <a:avLst/>
            </a:prstGeom>
          </p:spPr>
          <p:txBody>
            <a:bodyPr wrap="none">
              <a:spAutoFit/>
            </a:bodyPr>
            <a:lstStyle/>
            <a:p>
              <a:pPr algn="ctr"/>
              <a:r>
                <a:rPr lang="es-ES" b="1" dirty="0">
                  <a:solidFill>
                    <a:schemeClr val="bg1"/>
                  </a:solidFill>
                  <a:effectLst>
                    <a:glow rad="127000">
                      <a:srgbClr val="001800"/>
                    </a:glow>
                  </a:effectLst>
                  <a:latin typeface="+mj-lt"/>
                </a:rPr>
                <a:t>3- Sé más agradecido</a:t>
              </a:r>
            </a:p>
          </p:txBody>
        </p:sp>
      </p:gr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056888"/>
          </a:xfrm>
          <a:prstGeom prst="rect">
            <a:avLst/>
          </a:prstGeom>
        </p:spPr>
      </p:pic>
      <p:grpSp>
        <p:nvGrpSpPr>
          <p:cNvPr id="7" name="Grupo 6"/>
          <p:cNvGrpSpPr/>
          <p:nvPr/>
        </p:nvGrpSpPr>
        <p:grpSpPr>
          <a:xfrm>
            <a:off x="107504" y="3467784"/>
            <a:ext cx="8928992" cy="1666538"/>
            <a:chOff x="107504" y="3467784"/>
            <a:chExt cx="8928992" cy="1666538"/>
          </a:xfrm>
        </p:grpSpPr>
        <p:sp>
          <p:nvSpPr>
            <p:cNvPr id="4" name="Rectángulo 3"/>
            <p:cNvSpPr/>
            <p:nvPr/>
          </p:nvSpPr>
          <p:spPr>
            <a:xfrm>
              <a:off x="107504" y="3933993"/>
              <a:ext cx="8928992" cy="1200329"/>
            </a:xfrm>
            <a:prstGeom prst="rect">
              <a:avLst/>
            </a:prstGeom>
          </p:spPr>
          <p:txBody>
            <a:bodyPr wrap="square">
              <a:spAutoFit/>
            </a:bodyPr>
            <a:lstStyle/>
            <a:p>
              <a:pPr algn="ctr"/>
              <a:r>
                <a:rPr lang="es-ES" b="1" dirty="0">
                  <a:latin typeface="+mj-lt"/>
                </a:rPr>
                <a:t>Cuando compartimos nuestros pensamientos, nuestro tiempo y nuestras habilidades con otros, nos sentimos mejor por ello. Una vida vivida sin compartir puede llegar a ser solitaria. Cuando compartes con otros, se sentirán muy bien hacia ti y te ayudarán a sentir más alegría en tu propia vida.</a:t>
              </a:r>
            </a:p>
          </p:txBody>
        </p:sp>
        <p:sp>
          <p:nvSpPr>
            <p:cNvPr id="6" name="Rectángulo 5"/>
            <p:cNvSpPr/>
            <p:nvPr/>
          </p:nvSpPr>
          <p:spPr>
            <a:xfrm>
              <a:off x="3295288" y="3467784"/>
              <a:ext cx="2555956" cy="400110"/>
            </a:xfrm>
            <a:prstGeom prst="rect">
              <a:avLst/>
            </a:prstGeom>
          </p:spPr>
          <p:txBody>
            <a:bodyPr wrap="none">
              <a:spAutoFit/>
            </a:bodyPr>
            <a:lstStyle/>
            <a:p>
              <a:pPr algn="ctr"/>
              <a:r>
                <a:rPr lang="es-ES" sz="2000" b="1" dirty="0">
                  <a:solidFill>
                    <a:schemeClr val="bg1"/>
                  </a:solidFill>
                  <a:effectLst>
                    <a:glow rad="127000">
                      <a:srgbClr val="001800"/>
                    </a:glow>
                  </a:effectLst>
                  <a:latin typeface="+mj-lt"/>
                </a:rPr>
                <a:t>4- Comparte con otros</a:t>
              </a:r>
            </a:p>
          </p:txBody>
        </p:sp>
      </p:gr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4327398"/>
          </a:xfrm>
          <a:prstGeom prst="rect">
            <a:avLst/>
          </a:prstGeom>
        </p:spPr>
      </p:pic>
      <p:grpSp>
        <p:nvGrpSpPr>
          <p:cNvPr id="7" name="Grupo 6"/>
          <p:cNvGrpSpPr/>
          <p:nvPr/>
        </p:nvGrpSpPr>
        <p:grpSpPr>
          <a:xfrm>
            <a:off x="84643" y="3718098"/>
            <a:ext cx="8974711" cy="1418308"/>
            <a:chOff x="84643" y="3718098"/>
            <a:chExt cx="8974711" cy="1418308"/>
          </a:xfrm>
        </p:grpSpPr>
        <p:sp>
          <p:nvSpPr>
            <p:cNvPr id="4" name="Rectángulo 3"/>
            <p:cNvSpPr/>
            <p:nvPr/>
          </p:nvSpPr>
          <p:spPr>
            <a:xfrm>
              <a:off x="84643" y="4213076"/>
              <a:ext cx="8974711" cy="923330"/>
            </a:xfrm>
            <a:prstGeom prst="rect">
              <a:avLst/>
            </a:prstGeom>
          </p:spPr>
          <p:txBody>
            <a:bodyPr wrap="square">
              <a:spAutoFit/>
            </a:bodyPr>
            <a:lstStyle/>
            <a:p>
              <a:pPr algn="ctr"/>
              <a:r>
                <a:rPr lang="es-ES" b="1" dirty="0">
                  <a:latin typeface="+mj-lt"/>
                </a:rPr>
                <a:t>Practica sonreír más y verás cómo te afecta internamente, así como a los que te rodean. Siempre se puede permitir dar una sonrisa. Sonreír puede hacerte más feliz - incluso si tienes que forzarlo, te sentirás mejor-.</a:t>
              </a:r>
            </a:p>
          </p:txBody>
        </p:sp>
        <p:sp>
          <p:nvSpPr>
            <p:cNvPr id="6" name="Rectángulo 5"/>
            <p:cNvSpPr/>
            <p:nvPr/>
          </p:nvSpPr>
          <p:spPr>
            <a:xfrm>
              <a:off x="3738802" y="3718098"/>
              <a:ext cx="1627369" cy="400110"/>
            </a:xfrm>
            <a:prstGeom prst="rect">
              <a:avLst/>
            </a:prstGeom>
          </p:spPr>
          <p:txBody>
            <a:bodyPr wrap="none">
              <a:spAutoFit/>
            </a:bodyPr>
            <a:lstStyle/>
            <a:p>
              <a:pPr algn="ctr"/>
              <a:r>
                <a:rPr lang="es-ES" sz="2000" b="1" dirty="0">
                  <a:solidFill>
                    <a:schemeClr val="bg1"/>
                  </a:solidFill>
                  <a:effectLst>
                    <a:glow rad="114300">
                      <a:srgbClr val="001800"/>
                    </a:glow>
                  </a:effectLst>
                  <a:latin typeface="+mj-lt"/>
                </a:rPr>
                <a:t>5- Sonríe más</a:t>
              </a:r>
            </a:p>
          </p:txBody>
        </p:sp>
      </p:gr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8" y="0"/>
            <a:ext cx="9144000" cy="4056888"/>
          </a:xfrm>
          <a:prstGeom prst="rect">
            <a:avLst/>
          </a:prstGeom>
        </p:spPr>
      </p:pic>
      <p:grpSp>
        <p:nvGrpSpPr>
          <p:cNvPr id="7" name="Grupo 6"/>
          <p:cNvGrpSpPr/>
          <p:nvPr/>
        </p:nvGrpSpPr>
        <p:grpSpPr>
          <a:xfrm>
            <a:off x="92389" y="3433494"/>
            <a:ext cx="8963539" cy="1715686"/>
            <a:chOff x="92389" y="3433494"/>
            <a:chExt cx="8963539" cy="1715686"/>
          </a:xfrm>
        </p:grpSpPr>
        <p:sp>
          <p:nvSpPr>
            <p:cNvPr id="4" name="Rectángulo 3"/>
            <p:cNvSpPr/>
            <p:nvPr/>
          </p:nvSpPr>
          <p:spPr>
            <a:xfrm>
              <a:off x="92389" y="3948851"/>
              <a:ext cx="8963539" cy="1200329"/>
            </a:xfrm>
            <a:prstGeom prst="rect">
              <a:avLst/>
            </a:prstGeom>
          </p:spPr>
          <p:txBody>
            <a:bodyPr wrap="square">
              <a:spAutoFit/>
            </a:bodyPr>
            <a:lstStyle/>
            <a:p>
              <a:pPr algn="ctr"/>
              <a:r>
                <a:rPr lang="es-ES" b="1" dirty="0">
                  <a:latin typeface="+mj-lt"/>
                </a:rPr>
                <a:t>¿Cuándo fue la última vez que fuiste al gimnasio o trabajaste? El ejercicio reduce el estrés y libera endorfinas, también conocidas como “altas del corredor”. Practicar deportes es una manera divertida de ejercitarse, ya sea dando vueltas alrededor de una pelota de fútbol o aros de tiro.</a:t>
              </a:r>
            </a:p>
          </p:txBody>
        </p:sp>
        <p:sp>
          <p:nvSpPr>
            <p:cNvPr id="6" name="Rectángulo 5"/>
            <p:cNvSpPr/>
            <p:nvPr/>
          </p:nvSpPr>
          <p:spPr>
            <a:xfrm>
              <a:off x="3687218" y="3433494"/>
              <a:ext cx="1790427" cy="400110"/>
            </a:xfrm>
            <a:prstGeom prst="rect">
              <a:avLst/>
            </a:prstGeom>
          </p:spPr>
          <p:txBody>
            <a:bodyPr wrap="none">
              <a:spAutoFit/>
            </a:bodyPr>
            <a:lstStyle/>
            <a:p>
              <a:pPr algn="ctr"/>
              <a:r>
                <a:rPr lang="es-ES" sz="2000" b="1" dirty="0">
                  <a:solidFill>
                    <a:schemeClr val="bg1"/>
                  </a:solidFill>
                  <a:effectLst>
                    <a:glow rad="114300">
                      <a:srgbClr val="001800"/>
                    </a:glow>
                  </a:effectLst>
                  <a:latin typeface="+mj-lt"/>
                </a:rPr>
                <a:t>6- Haz ejercicio</a:t>
              </a:r>
            </a:p>
          </p:txBody>
        </p:sp>
      </p:gr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326230"/>
          </a:xfrm>
          <a:prstGeom prst="rect">
            <a:avLst/>
          </a:prstGeom>
        </p:spPr>
      </p:pic>
      <p:grpSp>
        <p:nvGrpSpPr>
          <p:cNvPr id="8" name="Grupo 7"/>
          <p:cNvGrpSpPr/>
          <p:nvPr/>
        </p:nvGrpSpPr>
        <p:grpSpPr>
          <a:xfrm>
            <a:off x="91440" y="3683808"/>
            <a:ext cx="8964488" cy="1457370"/>
            <a:chOff x="91440" y="3683808"/>
            <a:chExt cx="8964488" cy="1457370"/>
          </a:xfrm>
        </p:grpSpPr>
        <p:sp>
          <p:nvSpPr>
            <p:cNvPr id="6" name="Rectángulo 5"/>
            <p:cNvSpPr/>
            <p:nvPr/>
          </p:nvSpPr>
          <p:spPr>
            <a:xfrm>
              <a:off x="91440" y="4217848"/>
              <a:ext cx="8964488" cy="923330"/>
            </a:xfrm>
            <a:prstGeom prst="rect">
              <a:avLst/>
            </a:prstGeom>
          </p:spPr>
          <p:txBody>
            <a:bodyPr wrap="square">
              <a:spAutoFit/>
            </a:bodyPr>
            <a:lstStyle/>
            <a:p>
              <a:pPr algn="ctr"/>
              <a:r>
                <a:rPr lang="es-ES" b="1" dirty="0">
                  <a:latin typeface="+mj-lt"/>
                </a:rPr>
                <a:t>No dejes que el estrés te robe de tu derecho de nacimiento para ser feliz. Tú mereces ser feliz, y no sería correcto dejar que el estrés se interponga en el camino. Prácticas como la meditación, pueden ayudarte a manejar mejor el estrés y sentirte bien.</a:t>
              </a:r>
            </a:p>
          </p:txBody>
        </p:sp>
        <p:sp>
          <p:nvSpPr>
            <p:cNvPr id="7" name="Rectángulo 6"/>
            <p:cNvSpPr/>
            <p:nvPr/>
          </p:nvSpPr>
          <p:spPr>
            <a:xfrm>
              <a:off x="2233454" y="3683808"/>
              <a:ext cx="4716163" cy="400110"/>
            </a:xfrm>
            <a:prstGeom prst="rect">
              <a:avLst/>
            </a:prstGeom>
          </p:spPr>
          <p:txBody>
            <a:bodyPr wrap="none">
              <a:spAutoFit/>
            </a:bodyPr>
            <a:lstStyle/>
            <a:p>
              <a:pPr algn="ctr"/>
              <a:r>
                <a:rPr lang="es-ES" sz="2000" b="1" dirty="0">
                  <a:solidFill>
                    <a:schemeClr val="bg1"/>
                  </a:solidFill>
                  <a:effectLst>
                    <a:glow rad="114300">
                      <a:srgbClr val="001800"/>
                    </a:glow>
                  </a:effectLst>
                  <a:latin typeface="+mj-lt"/>
                </a:rPr>
                <a:t>7- Encuentra maneras de manejar el estrés</a:t>
              </a:r>
            </a:p>
          </p:txBody>
        </p:sp>
      </p:gr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750"/>
                                        <p:tgtEl>
                                          <p:spTgt spid="8"/>
                                        </p:tgtEl>
                                      </p:cBhvr>
                                    </p:animEffect>
                                    <p:anim calcmode="lin" valueType="num">
                                      <p:cBhvr>
                                        <p:cTn id="8" dur="1750" fill="hold"/>
                                        <p:tgtEl>
                                          <p:spTgt spid="8"/>
                                        </p:tgtEl>
                                        <p:attrNameLst>
                                          <p:attrName>ppt_x</p:attrName>
                                        </p:attrNameLst>
                                      </p:cBhvr>
                                      <p:tavLst>
                                        <p:tav tm="0">
                                          <p:val>
                                            <p:strVal val="#ppt_x"/>
                                          </p:val>
                                        </p:tav>
                                        <p:tav tm="100000">
                                          <p:val>
                                            <p:strVal val="#ppt_x"/>
                                          </p:val>
                                        </p:tav>
                                      </p:tavLst>
                                    </p:anim>
                                    <p:anim calcmode="lin" valueType="num">
                                      <p:cBhvr>
                                        <p:cTn id="9" dur="1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303776"/>
          </a:xfrm>
          <a:prstGeom prst="rect">
            <a:avLst/>
          </a:prstGeom>
        </p:spPr>
      </p:pic>
      <p:grpSp>
        <p:nvGrpSpPr>
          <p:cNvPr id="7" name="Grupo 6"/>
          <p:cNvGrpSpPr/>
          <p:nvPr/>
        </p:nvGrpSpPr>
        <p:grpSpPr>
          <a:xfrm>
            <a:off x="103599" y="3740958"/>
            <a:ext cx="8952329" cy="1408222"/>
            <a:chOff x="103599" y="3740958"/>
            <a:chExt cx="8952329" cy="1408222"/>
          </a:xfrm>
        </p:grpSpPr>
        <p:sp>
          <p:nvSpPr>
            <p:cNvPr id="4" name="Rectángulo 3"/>
            <p:cNvSpPr/>
            <p:nvPr/>
          </p:nvSpPr>
          <p:spPr>
            <a:xfrm>
              <a:off x="103599" y="4225850"/>
              <a:ext cx="8952329" cy="923330"/>
            </a:xfrm>
            <a:prstGeom prst="rect">
              <a:avLst/>
            </a:prstGeom>
          </p:spPr>
          <p:txBody>
            <a:bodyPr wrap="square">
              <a:spAutoFit/>
            </a:bodyPr>
            <a:lstStyle/>
            <a:p>
              <a:pPr algn="ctr"/>
              <a:r>
                <a:rPr lang="es-ES" b="1" dirty="0">
                  <a:latin typeface="+mj-lt"/>
                </a:rPr>
                <a:t>Es mucho más difícil sentirse feliz cuando estás enfermo. Pero cuando comes bien, te sientes mejor física y mentalmente. Y evitarás esa sensación de culpabilidad de que te has engañado con la comida chatarra.</a:t>
              </a:r>
            </a:p>
          </p:txBody>
        </p:sp>
        <p:sp>
          <p:nvSpPr>
            <p:cNvPr id="6" name="Rectángulo 5"/>
            <p:cNvSpPr/>
            <p:nvPr/>
          </p:nvSpPr>
          <p:spPr>
            <a:xfrm>
              <a:off x="3503310" y="3740958"/>
              <a:ext cx="2145139" cy="400110"/>
            </a:xfrm>
            <a:prstGeom prst="rect">
              <a:avLst/>
            </a:prstGeom>
          </p:spPr>
          <p:txBody>
            <a:bodyPr wrap="none">
              <a:spAutoFit/>
            </a:bodyPr>
            <a:lstStyle/>
            <a:p>
              <a:r>
                <a:rPr lang="es-ES" sz="2000" b="1" dirty="0">
                  <a:solidFill>
                    <a:schemeClr val="bg1"/>
                  </a:solidFill>
                  <a:effectLst>
                    <a:glow rad="114300">
                      <a:srgbClr val="001800"/>
                    </a:glow>
                  </a:effectLst>
                  <a:latin typeface="+mj-lt"/>
                </a:rPr>
                <a:t>8- Come saludable</a:t>
              </a:r>
            </a:p>
          </p:txBody>
        </p:sp>
      </p:grpSp>
    </p:spTree>
    <p:extLst>
      <p:ext uri="{BB962C8B-B14F-4D97-AF65-F5344CB8AC3E}">
        <p14:creationId xmlns:p14="http://schemas.microsoft.com/office/powerpoint/2010/main" val="2273702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066032"/>
          </a:xfrm>
          <a:prstGeom prst="rect">
            <a:avLst/>
          </a:prstGeom>
        </p:spPr>
      </p:pic>
      <p:grpSp>
        <p:nvGrpSpPr>
          <p:cNvPr id="7" name="Grupo 6"/>
          <p:cNvGrpSpPr/>
          <p:nvPr/>
        </p:nvGrpSpPr>
        <p:grpSpPr>
          <a:xfrm>
            <a:off x="107504" y="3467784"/>
            <a:ext cx="8928992" cy="1681396"/>
            <a:chOff x="107504" y="3467784"/>
            <a:chExt cx="8928992" cy="1681396"/>
          </a:xfrm>
        </p:grpSpPr>
        <p:sp>
          <p:nvSpPr>
            <p:cNvPr id="4" name="Rectángulo 3"/>
            <p:cNvSpPr/>
            <p:nvPr/>
          </p:nvSpPr>
          <p:spPr>
            <a:xfrm>
              <a:off x="107504" y="3948851"/>
              <a:ext cx="8928992" cy="1200329"/>
            </a:xfrm>
            <a:prstGeom prst="rect">
              <a:avLst/>
            </a:prstGeom>
          </p:spPr>
          <p:txBody>
            <a:bodyPr wrap="square">
              <a:spAutoFit/>
            </a:bodyPr>
            <a:lstStyle/>
            <a:p>
              <a:pPr algn="ctr"/>
              <a:r>
                <a:rPr lang="es-ES" b="1" dirty="0">
                  <a:latin typeface="+mj-lt"/>
                </a:rPr>
                <a:t>No hay reemplazo para pasar tiempo de calidad con </a:t>
              </a:r>
              <a:r>
                <a:rPr lang="es-ES" b="1" dirty="0" smtClean="0">
                  <a:latin typeface="+mj-lt"/>
                </a:rPr>
                <a:t>los </a:t>
              </a:r>
              <a:r>
                <a:rPr lang="es-ES" b="1" dirty="0">
                  <a:latin typeface="+mj-lt"/>
                </a:rPr>
                <a:t>seres queridos. Somos seres sociales, incluso si eres un introvertido o un solitario. A la gente le encanta pasar tiempo con sus amigos y familiares para una buena conversación, la vinculación, y algunas risas. La vida es demasiado corta para vivirla completamente solo.</a:t>
              </a:r>
            </a:p>
          </p:txBody>
        </p:sp>
        <p:sp>
          <p:nvSpPr>
            <p:cNvPr id="6" name="Rectángulo 5"/>
            <p:cNvSpPr/>
            <p:nvPr/>
          </p:nvSpPr>
          <p:spPr>
            <a:xfrm>
              <a:off x="2472338" y="3467784"/>
              <a:ext cx="4207049" cy="400110"/>
            </a:xfrm>
            <a:prstGeom prst="rect">
              <a:avLst/>
            </a:prstGeom>
          </p:spPr>
          <p:txBody>
            <a:bodyPr wrap="none">
              <a:spAutoFit/>
            </a:bodyPr>
            <a:lstStyle/>
            <a:p>
              <a:pPr algn="ctr"/>
              <a:r>
                <a:rPr lang="es-ES" sz="2000" b="1" dirty="0">
                  <a:solidFill>
                    <a:schemeClr val="bg1"/>
                  </a:solidFill>
                  <a:effectLst>
                    <a:glow rad="114300">
                      <a:srgbClr val="001800"/>
                    </a:glow>
                  </a:effectLst>
                  <a:latin typeface="+mj-lt"/>
                </a:rPr>
                <a:t>9- Pasa tiempo con </a:t>
              </a:r>
              <a:r>
                <a:rPr lang="es-ES" sz="2000" b="1" dirty="0" smtClean="0">
                  <a:solidFill>
                    <a:schemeClr val="bg1"/>
                  </a:solidFill>
                  <a:effectLst>
                    <a:glow rad="114300">
                      <a:srgbClr val="001800"/>
                    </a:glow>
                  </a:effectLst>
                  <a:latin typeface="+mj-lt"/>
                </a:rPr>
                <a:t>tus </a:t>
              </a:r>
              <a:r>
                <a:rPr lang="es-ES" sz="2000" b="1" dirty="0">
                  <a:solidFill>
                    <a:schemeClr val="bg1"/>
                  </a:solidFill>
                  <a:effectLst>
                    <a:glow rad="114300">
                      <a:srgbClr val="001800"/>
                    </a:glow>
                  </a:effectLst>
                  <a:latin typeface="+mj-lt"/>
                </a:rPr>
                <a:t>seres queridos</a:t>
              </a:r>
            </a:p>
          </p:txBody>
        </p:sp>
      </p:grpSp>
    </p:spTree>
    <p:extLst>
      <p:ext uri="{BB962C8B-B14F-4D97-AF65-F5344CB8AC3E}">
        <p14:creationId xmlns:p14="http://schemas.microsoft.com/office/powerpoint/2010/main" val="404183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331980"/>
          </a:xfrm>
          <a:prstGeom prst="rect">
            <a:avLst/>
          </a:prstGeom>
        </p:spPr>
      </p:pic>
      <p:grpSp>
        <p:nvGrpSpPr>
          <p:cNvPr id="7" name="Grupo 6"/>
          <p:cNvGrpSpPr/>
          <p:nvPr/>
        </p:nvGrpSpPr>
        <p:grpSpPr>
          <a:xfrm>
            <a:off x="107504" y="3723542"/>
            <a:ext cx="8928992" cy="1414208"/>
            <a:chOff x="107504" y="3723542"/>
            <a:chExt cx="8928992" cy="1414208"/>
          </a:xfrm>
        </p:grpSpPr>
        <p:sp>
          <p:nvSpPr>
            <p:cNvPr id="4" name="Rectángulo 3"/>
            <p:cNvSpPr/>
            <p:nvPr/>
          </p:nvSpPr>
          <p:spPr>
            <a:xfrm>
              <a:off x="107504" y="4214420"/>
              <a:ext cx="8928992" cy="923330"/>
            </a:xfrm>
            <a:prstGeom prst="rect">
              <a:avLst/>
            </a:prstGeom>
          </p:spPr>
          <p:txBody>
            <a:bodyPr wrap="square">
              <a:spAutoFit/>
            </a:bodyPr>
            <a:lstStyle/>
            <a:p>
              <a:pPr algn="ctr"/>
              <a:r>
                <a:rPr lang="es-ES" b="1" dirty="0">
                  <a:latin typeface="+mj-lt"/>
                </a:rPr>
                <a:t>Ya sabes que el pensamiento negativo te hará caer. Entonces, ¿cómo lo detienes? Hazte más consciente de ello y </a:t>
              </a:r>
              <a:r>
                <a:rPr lang="es-ES" b="1" dirty="0" smtClean="0">
                  <a:latin typeface="+mj-lt"/>
                </a:rPr>
                <a:t>trata </a:t>
              </a:r>
              <a:r>
                <a:rPr lang="es-ES" b="1" dirty="0">
                  <a:latin typeface="+mj-lt"/>
                </a:rPr>
                <a:t>de reemplazar tus pensamientos negativos por otros positivos. Pasa menos tiempo con personas negativas y más tiempo con personas positivas.</a:t>
              </a:r>
            </a:p>
          </p:txBody>
        </p:sp>
        <p:sp>
          <p:nvSpPr>
            <p:cNvPr id="6" name="Rectángulo 5"/>
            <p:cNvSpPr/>
            <p:nvPr/>
          </p:nvSpPr>
          <p:spPr>
            <a:xfrm>
              <a:off x="2510056" y="3723542"/>
              <a:ext cx="4126899" cy="400110"/>
            </a:xfrm>
            <a:prstGeom prst="rect">
              <a:avLst/>
            </a:prstGeom>
          </p:spPr>
          <p:txBody>
            <a:bodyPr wrap="none">
              <a:spAutoFit/>
            </a:bodyPr>
            <a:lstStyle/>
            <a:p>
              <a:r>
                <a:rPr lang="es-ES" sz="2000" b="1" dirty="0">
                  <a:solidFill>
                    <a:schemeClr val="bg1"/>
                  </a:solidFill>
                  <a:effectLst>
                    <a:glow rad="114300">
                      <a:srgbClr val="001800"/>
                    </a:glow>
                  </a:effectLst>
                  <a:latin typeface="+mj-lt"/>
                </a:rPr>
                <a:t>10- Elimina </a:t>
              </a:r>
              <a:r>
                <a:rPr lang="es-ES" sz="2000" b="1" dirty="0" smtClean="0">
                  <a:solidFill>
                    <a:schemeClr val="bg1"/>
                  </a:solidFill>
                  <a:effectLst>
                    <a:glow rad="114300">
                      <a:srgbClr val="001800"/>
                    </a:glow>
                  </a:effectLst>
                  <a:latin typeface="+mj-lt"/>
                </a:rPr>
                <a:t>el </a:t>
              </a:r>
              <a:r>
                <a:rPr lang="es-ES" sz="2000" b="1" dirty="0">
                  <a:solidFill>
                    <a:schemeClr val="bg1"/>
                  </a:solidFill>
                  <a:effectLst>
                    <a:glow rad="114300">
                      <a:srgbClr val="001800"/>
                    </a:glow>
                  </a:effectLst>
                  <a:latin typeface="+mj-lt"/>
                </a:rPr>
                <a:t>pensamiento negativo</a:t>
              </a:r>
            </a:p>
          </p:txBody>
        </p:sp>
      </p:grpSp>
    </p:spTree>
    <p:extLst>
      <p:ext uri="{BB962C8B-B14F-4D97-AF65-F5344CB8AC3E}">
        <p14:creationId xmlns:p14="http://schemas.microsoft.com/office/powerpoint/2010/main" val="2504482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138"/>
            <a:ext cx="9144000" cy="4346448"/>
          </a:xfrm>
          <a:prstGeom prst="rect">
            <a:avLst/>
          </a:prstGeom>
        </p:spPr>
      </p:pic>
      <p:grpSp>
        <p:nvGrpSpPr>
          <p:cNvPr id="7" name="Grupo 6"/>
          <p:cNvGrpSpPr/>
          <p:nvPr/>
        </p:nvGrpSpPr>
        <p:grpSpPr>
          <a:xfrm>
            <a:off x="107504" y="3712448"/>
            <a:ext cx="8928992" cy="1436732"/>
            <a:chOff x="107504" y="3712448"/>
            <a:chExt cx="8928992" cy="1436732"/>
          </a:xfrm>
        </p:grpSpPr>
        <p:sp>
          <p:nvSpPr>
            <p:cNvPr id="4" name="Rectángulo 3"/>
            <p:cNvSpPr/>
            <p:nvPr/>
          </p:nvSpPr>
          <p:spPr>
            <a:xfrm>
              <a:off x="107504" y="4225850"/>
              <a:ext cx="8928992" cy="923330"/>
            </a:xfrm>
            <a:prstGeom prst="rect">
              <a:avLst/>
            </a:prstGeom>
          </p:spPr>
          <p:txBody>
            <a:bodyPr wrap="square">
              <a:spAutoFit/>
            </a:bodyPr>
            <a:lstStyle/>
            <a:p>
              <a:pPr algn="ctr"/>
              <a:r>
                <a:rPr lang="es-ES" b="1" dirty="0">
                  <a:latin typeface="+mj-lt"/>
                </a:rPr>
                <a:t>No tienes que dar regalos caros; a veces un poema, una nota rápida, o un correo electrónico reflexivo, alegrará el día de otra persona, y el tuyo. Comparte lo que puedes dar a todas las personas maravillosas de tu vida.</a:t>
              </a:r>
            </a:p>
          </p:txBody>
        </p:sp>
        <p:sp>
          <p:nvSpPr>
            <p:cNvPr id="6" name="Rectángulo 5"/>
            <p:cNvSpPr/>
            <p:nvPr/>
          </p:nvSpPr>
          <p:spPr>
            <a:xfrm>
              <a:off x="3685044" y="3712448"/>
              <a:ext cx="1779526" cy="400110"/>
            </a:xfrm>
            <a:prstGeom prst="rect">
              <a:avLst/>
            </a:prstGeom>
          </p:spPr>
          <p:txBody>
            <a:bodyPr wrap="none">
              <a:spAutoFit/>
            </a:bodyPr>
            <a:lstStyle/>
            <a:p>
              <a:pPr algn="ctr"/>
              <a:r>
                <a:rPr lang="es-ES" sz="2000" b="1" dirty="0">
                  <a:solidFill>
                    <a:schemeClr val="bg1"/>
                  </a:solidFill>
                  <a:effectLst>
                    <a:glow rad="114300">
                      <a:srgbClr val="001800"/>
                    </a:glow>
                  </a:effectLst>
                  <a:latin typeface="+mj-lt"/>
                </a:rPr>
                <a:t>11- Regala más</a:t>
              </a:r>
            </a:p>
          </p:txBody>
        </p:sp>
      </p:grpSp>
    </p:spTree>
    <p:extLst>
      <p:ext uri="{BB962C8B-B14F-4D97-AF65-F5344CB8AC3E}">
        <p14:creationId xmlns:p14="http://schemas.microsoft.com/office/powerpoint/2010/main" val="3408724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064900"/>
          </a:xfrm>
          <a:prstGeom prst="rect">
            <a:avLst/>
          </a:prstGeom>
        </p:spPr>
      </p:pic>
      <p:grpSp>
        <p:nvGrpSpPr>
          <p:cNvPr id="7" name="Grupo 6"/>
          <p:cNvGrpSpPr/>
          <p:nvPr/>
        </p:nvGrpSpPr>
        <p:grpSpPr>
          <a:xfrm>
            <a:off x="107504" y="3467784"/>
            <a:ext cx="8928992" cy="1669966"/>
            <a:chOff x="107504" y="3467784"/>
            <a:chExt cx="8928992" cy="1669966"/>
          </a:xfrm>
        </p:grpSpPr>
        <p:sp>
          <p:nvSpPr>
            <p:cNvPr id="2" name="Rectángulo 1"/>
            <p:cNvSpPr/>
            <p:nvPr/>
          </p:nvSpPr>
          <p:spPr>
            <a:xfrm>
              <a:off x="107504" y="3937421"/>
              <a:ext cx="8928992" cy="1200329"/>
            </a:xfrm>
            <a:prstGeom prst="rect">
              <a:avLst/>
            </a:prstGeom>
          </p:spPr>
          <p:txBody>
            <a:bodyPr wrap="square">
              <a:spAutoFit/>
            </a:bodyPr>
            <a:lstStyle/>
            <a:p>
              <a:pPr algn="ctr"/>
              <a:r>
                <a:rPr lang="es-ES" b="1" dirty="0">
                  <a:latin typeface="+mj-lt"/>
                </a:rPr>
                <a:t>Pasar tiempo en la naturaleza puede ser muy refrescante y renovador. Especialmente cuando estás viviendo en un mundo artificial, hecho por el hombre. Toma un paseo en </a:t>
              </a:r>
              <a:r>
                <a:rPr lang="es-ES" b="1" dirty="0" smtClean="0">
                  <a:latin typeface="+mj-lt"/>
                </a:rPr>
                <a:t>el </a:t>
              </a:r>
              <a:r>
                <a:rPr lang="es-ES" b="1" dirty="0">
                  <a:latin typeface="+mj-lt"/>
                </a:rPr>
                <a:t>bosque local o parque y encuentra un poco de aire fresco que te permita apreciar la belleza del mundo natural.</a:t>
              </a:r>
            </a:p>
          </p:txBody>
        </p:sp>
        <p:sp>
          <p:nvSpPr>
            <p:cNvPr id="6" name="Rectángulo 5"/>
            <p:cNvSpPr/>
            <p:nvPr/>
          </p:nvSpPr>
          <p:spPr>
            <a:xfrm>
              <a:off x="2601496" y="3467784"/>
              <a:ext cx="3960440" cy="400110"/>
            </a:xfrm>
            <a:prstGeom prst="rect">
              <a:avLst/>
            </a:prstGeom>
          </p:spPr>
          <p:txBody>
            <a:bodyPr wrap="square">
              <a:spAutoFit/>
            </a:bodyPr>
            <a:lstStyle/>
            <a:p>
              <a:pPr algn="ctr"/>
              <a:r>
                <a:rPr lang="es-ES" sz="2000" b="1" dirty="0">
                  <a:solidFill>
                    <a:schemeClr val="bg1"/>
                  </a:solidFill>
                  <a:effectLst>
                    <a:glow rad="114300">
                      <a:srgbClr val="001800"/>
                    </a:glow>
                  </a:effectLst>
                  <a:latin typeface="+mj-lt"/>
                </a:rPr>
                <a:t>12- </a:t>
              </a:r>
              <a:r>
                <a:rPr lang="es-ES" sz="2000" b="1" dirty="0" smtClean="0">
                  <a:solidFill>
                    <a:schemeClr val="bg1"/>
                  </a:solidFill>
                  <a:effectLst>
                    <a:glow rad="114300">
                      <a:srgbClr val="001800"/>
                    </a:glow>
                  </a:effectLst>
                  <a:latin typeface="+mj-lt"/>
                </a:rPr>
                <a:t>Date </a:t>
              </a:r>
              <a:r>
                <a:rPr lang="es-ES" sz="2000" b="1" dirty="0">
                  <a:solidFill>
                    <a:schemeClr val="bg1"/>
                  </a:solidFill>
                  <a:effectLst>
                    <a:glow rad="114300">
                      <a:srgbClr val="001800"/>
                    </a:glow>
                  </a:effectLst>
                  <a:latin typeface="+mj-lt"/>
                </a:rPr>
                <a:t>un paseo por la naturaleza</a:t>
              </a:r>
            </a:p>
          </p:txBody>
        </p:sp>
      </p:grpSp>
    </p:spTree>
    <p:extLst>
      <p:ext uri="{BB962C8B-B14F-4D97-AF65-F5344CB8AC3E}">
        <p14:creationId xmlns:p14="http://schemas.microsoft.com/office/powerpoint/2010/main" val="1598096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616574"/>
          </a:xfrm>
          <a:prstGeom prst="rect">
            <a:avLst/>
          </a:prstGeom>
        </p:spPr>
      </p:pic>
      <p:grpSp>
        <p:nvGrpSpPr>
          <p:cNvPr id="7" name="Grupo 6"/>
          <p:cNvGrpSpPr/>
          <p:nvPr/>
        </p:nvGrpSpPr>
        <p:grpSpPr>
          <a:xfrm>
            <a:off x="107504" y="4006130"/>
            <a:ext cx="8928992" cy="1143050"/>
            <a:chOff x="107504" y="4006130"/>
            <a:chExt cx="8928992" cy="1143050"/>
          </a:xfrm>
        </p:grpSpPr>
        <p:sp>
          <p:nvSpPr>
            <p:cNvPr id="4" name="Rectángulo 3"/>
            <p:cNvSpPr/>
            <p:nvPr/>
          </p:nvSpPr>
          <p:spPr>
            <a:xfrm>
              <a:off x="107504" y="4502849"/>
              <a:ext cx="8928992" cy="646331"/>
            </a:xfrm>
            <a:prstGeom prst="rect">
              <a:avLst/>
            </a:prstGeom>
          </p:spPr>
          <p:txBody>
            <a:bodyPr wrap="square">
              <a:spAutoFit/>
            </a:bodyPr>
            <a:lstStyle/>
            <a:p>
              <a:pPr algn="ctr"/>
              <a:r>
                <a:rPr lang="es-ES" b="1" dirty="0">
                  <a:latin typeface="+mj-lt"/>
                </a:rPr>
                <a:t>Como Steve Jobs dijo: “Tu tiempo es limitado, así que no lo pierdas viviendo la vida de otra persona”. Acepta quién eres, solo sé tú mismo, y sentirás un mundo de diferencia.</a:t>
              </a:r>
            </a:p>
          </p:txBody>
        </p:sp>
        <p:sp>
          <p:nvSpPr>
            <p:cNvPr id="6" name="Rectángulo 5"/>
            <p:cNvSpPr/>
            <p:nvPr/>
          </p:nvSpPr>
          <p:spPr>
            <a:xfrm>
              <a:off x="3630006" y="4006130"/>
              <a:ext cx="1893467" cy="400110"/>
            </a:xfrm>
            <a:prstGeom prst="rect">
              <a:avLst/>
            </a:prstGeom>
          </p:spPr>
          <p:txBody>
            <a:bodyPr wrap="none">
              <a:spAutoFit/>
            </a:bodyPr>
            <a:lstStyle/>
            <a:p>
              <a:pPr algn="ctr"/>
              <a:r>
                <a:rPr lang="es-ES" sz="2000" b="1" dirty="0">
                  <a:solidFill>
                    <a:schemeClr val="bg1"/>
                  </a:solidFill>
                  <a:effectLst>
                    <a:glow rad="114300">
                      <a:srgbClr val="121236"/>
                    </a:glow>
                  </a:effectLst>
                  <a:latin typeface="+mj-lt"/>
                </a:rPr>
                <a:t>13- Sé tú </a:t>
              </a:r>
              <a:r>
                <a:rPr lang="es-ES" sz="2000" b="1" dirty="0">
                  <a:solidFill>
                    <a:schemeClr val="bg1"/>
                  </a:solidFill>
                  <a:effectLst>
                    <a:glow rad="114300">
                      <a:srgbClr val="070717"/>
                    </a:glow>
                  </a:effectLst>
                  <a:latin typeface="+mj-lt"/>
                </a:rPr>
                <a:t>mismo</a:t>
              </a:r>
            </a:p>
          </p:txBody>
        </p:sp>
      </p:grpSp>
    </p:spTree>
    <p:extLst>
      <p:ext uri="{BB962C8B-B14F-4D97-AF65-F5344CB8AC3E}">
        <p14:creationId xmlns:p14="http://schemas.microsoft.com/office/powerpoint/2010/main" val="3940712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anim calcmode="lin" valueType="num">
                                      <p:cBhvr>
                                        <p:cTn id="8" dur="1750" fill="hold"/>
                                        <p:tgtEl>
                                          <p:spTgt spid="7"/>
                                        </p:tgtEl>
                                        <p:attrNameLst>
                                          <p:attrName>ppt_x</p:attrName>
                                        </p:attrNameLst>
                                      </p:cBhvr>
                                      <p:tavLst>
                                        <p:tav tm="0">
                                          <p:val>
                                            <p:strVal val="#ppt_x"/>
                                          </p:val>
                                        </p:tav>
                                        <p:tav tm="100000">
                                          <p:val>
                                            <p:strVal val="#ppt_x"/>
                                          </p:val>
                                        </p:tav>
                                      </p:tavLst>
                                    </p:anim>
                                    <p:anim calcmode="lin" valueType="num">
                                      <p:cBhvr>
                                        <p:cTn id="9" dur="1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4440174"/>
          </a:xfrm>
          <a:prstGeom prst="rect">
            <a:avLst/>
          </a:prstGeom>
        </p:spPr>
      </p:pic>
      <p:grpSp>
        <p:nvGrpSpPr>
          <p:cNvPr id="3" name="Grupo 2"/>
          <p:cNvGrpSpPr/>
          <p:nvPr/>
        </p:nvGrpSpPr>
        <p:grpSpPr>
          <a:xfrm>
            <a:off x="1331640" y="4353366"/>
            <a:ext cx="6264696" cy="738664"/>
            <a:chOff x="1331640" y="4353366"/>
            <a:chExt cx="6264696" cy="738664"/>
          </a:xfrm>
        </p:grpSpPr>
        <p:sp>
          <p:nvSpPr>
            <p:cNvPr id="4" name="CuadroTexto 3"/>
            <p:cNvSpPr txBox="1"/>
            <p:nvPr/>
          </p:nvSpPr>
          <p:spPr>
            <a:xfrm>
              <a:off x="1331640" y="4353366"/>
              <a:ext cx="3168352" cy="738664"/>
            </a:xfrm>
            <a:prstGeom prst="rect">
              <a:avLst/>
            </a:prstGeom>
            <a:noFill/>
          </p:spPr>
          <p:txBody>
            <a:bodyPr wrap="square" rtlCol="0">
              <a:spAutoFit/>
            </a:bodyPr>
            <a:lstStyle/>
            <a:p>
              <a:pPr algn="ctr"/>
              <a:r>
                <a:rPr lang="es-ES" sz="1400" b="1" dirty="0">
                  <a:latin typeface="+mj-lt"/>
                </a:rPr>
                <a:t>Texto tomado de: </a:t>
              </a:r>
              <a:r>
                <a:rPr lang="es-ES" sz="1400" b="1" i="1" dirty="0" smtClean="0">
                  <a:latin typeface="+mj-lt"/>
                </a:rPr>
                <a:t>toyfeliz.net</a:t>
              </a:r>
            </a:p>
            <a:p>
              <a:pPr algn="ctr"/>
              <a:endParaRPr lang="es-ES" sz="1400" b="1" dirty="0">
                <a:latin typeface="+mj-lt"/>
              </a:endParaRPr>
            </a:p>
            <a:p>
              <a:pPr algn="ctr"/>
              <a:r>
                <a:rPr lang="es-ES" sz="1400" b="1" dirty="0" smtClean="0">
                  <a:latin typeface="+mj-lt"/>
                </a:rPr>
                <a:t>Música: </a:t>
              </a:r>
              <a:r>
                <a:rPr lang="es-ES" sz="1400" b="1" dirty="0" err="1">
                  <a:latin typeface="+mj-lt"/>
                </a:rPr>
                <a:t>Rhythm</a:t>
              </a:r>
              <a:r>
                <a:rPr lang="es-ES" sz="1400" b="1" dirty="0">
                  <a:latin typeface="+mj-lt"/>
                </a:rPr>
                <a:t> Of </a:t>
              </a:r>
              <a:r>
                <a:rPr lang="es-ES" sz="1400" b="1" dirty="0" err="1" smtClean="0">
                  <a:latin typeface="+mj-lt"/>
                </a:rPr>
                <a:t>Sand</a:t>
              </a:r>
              <a:r>
                <a:rPr lang="es-ES" sz="1400" b="1" dirty="0" smtClean="0">
                  <a:latin typeface="+mj-lt"/>
                </a:rPr>
                <a:t> - </a:t>
              </a:r>
              <a:r>
                <a:rPr lang="es-ES" sz="1400" b="1" i="1" dirty="0" smtClean="0">
                  <a:latin typeface="+mj-lt"/>
                </a:rPr>
                <a:t>Billy Esteban</a:t>
              </a:r>
              <a:endParaRPr lang="es-ES" sz="1400" b="1" i="1" dirty="0">
                <a:latin typeface="+mj-lt"/>
              </a:endParaRPr>
            </a:p>
          </p:txBody>
        </p:sp>
        <p:sp>
          <p:nvSpPr>
            <p:cNvPr id="5" name="CuadroTexto 4"/>
            <p:cNvSpPr txBox="1"/>
            <p:nvPr/>
          </p:nvSpPr>
          <p:spPr>
            <a:xfrm>
              <a:off x="5232355" y="4353366"/>
              <a:ext cx="2363981" cy="738664"/>
            </a:xfrm>
            <a:prstGeom prst="rect">
              <a:avLst/>
            </a:prstGeom>
            <a:noFill/>
          </p:spPr>
          <p:txBody>
            <a:bodyPr wrap="square" rtlCol="0">
              <a:spAutoFit/>
            </a:bodyPr>
            <a:lstStyle/>
            <a:p>
              <a:pPr algn="ctr"/>
              <a:r>
                <a:rPr lang="es-ES" sz="1400" b="1" dirty="0" smtClean="0">
                  <a:latin typeface="+mj-lt"/>
                </a:rPr>
                <a:t>Realización general:</a:t>
              </a:r>
            </a:p>
            <a:p>
              <a:pPr algn="ctr"/>
              <a:r>
                <a:rPr lang="es-ES" sz="1400" b="1" i="1" dirty="0" smtClean="0">
                  <a:latin typeface="+mj-lt"/>
                </a:rPr>
                <a:t>Rodrigo Valencia Cardona</a:t>
              </a:r>
              <a:endParaRPr lang="es-ES" sz="1400" b="1" i="1" dirty="0">
                <a:latin typeface="+mj-lt"/>
              </a:endParaRPr>
            </a:p>
            <a:p>
              <a:pPr algn="ctr"/>
              <a:r>
                <a:rPr lang="es-ES" sz="1400" b="1" dirty="0" smtClean="0">
                  <a:latin typeface="+mj-lt"/>
                </a:rPr>
                <a:t>Medellín-Colombia</a:t>
              </a:r>
              <a:endParaRPr lang="es-ES" sz="1400" b="1" dirty="0">
                <a:latin typeface="+mj-lt"/>
              </a:endParaRPr>
            </a:p>
          </p:txBody>
        </p:sp>
      </p:grpSp>
    </p:spTree>
    <p:extLst>
      <p:ext uri="{BB962C8B-B14F-4D97-AF65-F5344CB8AC3E}">
        <p14:creationId xmlns:p14="http://schemas.microsoft.com/office/powerpoint/2010/main" val="2701838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Effect transition="in" filter="fade">
                                      <p:cBhvr>
                                        <p:cTn id="9"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34748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29796</TotalTime>
  <Words>770</Words>
  <Application>Microsoft Office PowerPoint</Application>
  <PresentationFormat>Presentación en pantalla (16:9)</PresentationFormat>
  <Paragraphs>35</Paragraphs>
  <Slides>16</Slides>
  <Notes>0</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16</vt:i4>
      </vt:variant>
    </vt:vector>
  </HeadingPairs>
  <TitlesOfParts>
    <vt:vector size="20" baseType="lpstr">
      <vt:lpstr>Arial</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2530</cp:revision>
  <dcterms:created xsi:type="dcterms:W3CDTF">2012-12-20T15:47:10Z</dcterms:created>
  <dcterms:modified xsi:type="dcterms:W3CDTF">2017-11-23T00:07:22Z</dcterms:modified>
</cp:coreProperties>
</file>