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8" r:id="rId14"/>
    <p:sldId id="267" r:id="rId15"/>
    <p:sldId id="269" r:id="rId16"/>
  </p:sldIdLst>
  <p:sldSz cx="12192000" cy="6858000"/>
  <p:notesSz cx="6858000" cy="9144000"/>
  <p:embeddedFontLst>
    <p:embeddedFont>
      <p:font typeface="MonaKo" panose="02000603060000020003" pitchFamily="2" charset="0"/>
      <p:regular r:id="rId17"/>
    </p:embeddedFont>
    <p:embeddedFont>
      <p:font typeface="Berlin Sans FB Demi" panose="020E0802020502020306" pitchFamily="34" charset="0"/>
      <p:bold r:id="rId18"/>
    </p:embeddedFont>
    <p:embeddedFont>
      <p:font typeface="Calibri Light" panose="020F0302020204030204" pitchFamily="34" charset="0"/>
      <p:regular r:id="rId19"/>
      <p:italic r:id="rId20"/>
    </p:embeddedFont>
    <p:embeddedFont>
      <p:font typeface="Calibri" panose="020F0502020204030204" pitchFamily="34" charset="0"/>
      <p:regular r:id="rId21"/>
      <p:bold r:id="rId22"/>
      <p:italic r:id="rId23"/>
      <p:boldItalic r:id="rId24"/>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EaS34nPa3YU2ufqO4lw9Q==" hashData="6sVouZJFiMNS+0GQ7QIG3iQLyKztzg0ibcflXP2Ki/lL0kr+Qntuo+YlnilOcN8XiC65rEVQJRYIf/hl1z+lz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4" d="100"/>
          <a:sy n="74"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font" Target="fonts/font5.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8.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7.fntdata"/><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6.fntdata"/><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65B10C66-72A0-4F2D-AF97-2A3AA2D4F345}" type="datetimeFigureOut">
              <a:rPr lang="es-MX" smtClean="0"/>
              <a:t>12/10/2014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11567930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65B10C66-72A0-4F2D-AF97-2A3AA2D4F345}" type="datetimeFigureOut">
              <a:rPr lang="es-MX" smtClean="0"/>
              <a:t>12/10/2014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3419228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5B10C66-72A0-4F2D-AF97-2A3AA2D4F345}" type="datetimeFigureOut">
              <a:rPr lang="es-MX" smtClean="0"/>
              <a:t>12/10/2014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1926024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65B10C66-72A0-4F2D-AF97-2A3AA2D4F345}" type="datetimeFigureOut">
              <a:rPr lang="es-MX" smtClean="0"/>
              <a:t>12/10/2014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2514960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65B10C66-72A0-4F2D-AF97-2A3AA2D4F345}" type="datetimeFigureOut">
              <a:rPr lang="es-MX" smtClean="0"/>
              <a:t>12/10/2014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25962250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65B10C66-72A0-4F2D-AF97-2A3AA2D4F345}" type="datetimeFigureOut">
              <a:rPr lang="es-MX" smtClean="0"/>
              <a:t>12/10/2014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2796516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5B10C66-72A0-4F2D-AF97-2A3AA2D4F345}" type="datetimeFigureOut">
              <a:rPr lang="es-MX" smtClean="0"/>
              <a:t>12/10/2014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285874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5B10C66-72A0-4F2D-AF97-2A3AA2D4F345}" type="datetimeFigureOut">
              <a:rPr lang="es-MX" smtClean="0"/>
              <a:t>12/10/2014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3556198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5B10C66-72A0-4F2D-AF97-2A3AA2D4F345}" type="datetimeFigureOut">
              <a:rPr lang="es-MX" smtClean="0"/>
              <a:t>12/10/2014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4026397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65B10C66-72A0-4F2D-AF97-2A3AA2D4F345}" type="datetimeFigureOut">
              <a:rPr lang="es-MX" smtClean="0"/>
              <a:t>12/10/2014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2429692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65B10C66-72A0-4F2D-AF97-2A3AA2D4F345}" type="datetimeFigureOut">
              <a:rPr lang="es-MX" smtClean="0"/>
              <a:t>12/10/2014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ED91529-BDAE-464D-AEA1-EDE1B032466D}" type="slidenum">
              <a:rPr lang="es-MX" smtClean="0"/>
              <a:t>‹Nº›</a:t>
            </a:fld>
            <a:endParaRPr lang="es-MX"/>
          </a:p>
        </p:txBody>
      </p:sp>
    </p:spTree>
    <p:extLst>
      <p:ext uri="{BB962C8B-B14F-4D97-AF65-F5344CB8AC3E}">
        <p14:creationId xmlns:p14="http://schemas.microsoft.com/office/powerpoint/2010/main" val="3015166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2B4CBC2F-9E55-4DD2-8DD4-EFD4212620D2}"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190880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B10C66-72A0-4F2D-AF97-2A3AA2D4F345}" type="datetimeFigureOut">
              <a:rPr lang="es-MX" smtClean="0"/>
              <a:t>12/10/2014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D91529-BDAE-464D-AEA1-EDE1B032466D}" type="slidenum">
              <a:rPr lang="es-MX" smtClean="0"/>
              <a:t>‹Nº›</a:t>
            </a:fld>
            <a:endParaRPr lang="es-MX"/>
          </a:p>
        </p:txBody>
      </p:sp>
    </p:spTree>
    <p:extLst>
      <p:ext uri="{BB962C8B-B14F-4D97-AF65-F5344CB8AC3E}">
        <p14:creationId xmlns:p14="http://schemas.microsoft.com/office/powerpoint/2010/main" val="1427762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F52B6D5-38D4-424F-8251-6E12476477DE}"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274123744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338" y="0"/>
            <a:ext cx="6284890" cy="6858000"/>
          </a:xfrm>
          <a:prstGeom prst="rect">
            <a:avLst/>
          </a:prstGeom>
          <a:effectLst>
            <a:softEdge rad="635000"/>
          </a:effectLst>
        </p:spPr>
      </p:pic>
      <p:pic>
        <p:nvPicPr>
          <p:cNvPr id="8" name="Imagen 7"/>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6439438" y="1689533"/>
            <a:ext cx="5161688" cy="2199888"/>
          </a:xfrm>
          <a:prstGeom prst="rect">
            <a:avLst/>
          </a:prstGeom>
          <a:effectLst>
            <a:outerShdw blurRad="50800" dist="38100" dir="18900000" algn="bl" rotWithShape="0">
              <a:prstClr val="black">
                <a:alpha val="40000"/>
              </a:prstClr>
            </a:outerShdw>
            <a:reflection blurRad="6350" stA="50000" endA="300" endPos="90000" dist="50800" dir="5400000" sy="-100000" algn="bl" rotWithShape="0"/>
          </a:effectLst>
          <a:scene3d>
            <a:camera prst="isometricOffAxis2Left"/>
            <a:lightRig rig="threePt" dir="t"/>
          </a:scene3d>
        </p:spPr>
      </p:pic>
    </p:spTree>
    <p:extLst>
      <p:ext uri="{BB962C8B-B14F-4D97-AF65-F5344CB8AC3E}">
        <p14:creationId xmlns:p14="http://schemas.microsoft.com/office/powerpoint/2010/main" val="1943947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sndAc>
          <p:stSnd loop="1">
            <p:snd r:embed="rId2" name="Coralie Clement     L'enfer.wav"/>
          </p:stSnd>
        </p:sndAc>
      </p:transition>
    </mc:Choice>
    <mc:Fallback xmlns="">
      <p:transition spd="slow">
        <p:fade/>
        <p:sndAc>
          <p:stSnd loop="1">
            <p:snd r:embed="rId7" name="Coralie Clement     L'enfer.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pic>
        <p:nvPicPr>
          <p:cNvPr id="18" name="Imagen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315" y="204071"/>
            <a:ext cx="7409209" cy="5558608"/>
          </a:xfrm>
          <a:prstGeom prst="rect">
            <a:avLst/>
          </a:prstGeom>
          <a:effectLst>
            <a:softEdge rad="635000"/>
          </a:effectLst>
        </p:spPr>
      </p:pic>
      <p:sp>
        <p:nvSpPr>
          <p:cNvPr id="19" name="CuadroTexto 18"/>
          <p:cNvSpPr txBox="1"/>
          <p:nvPr/>
        </p:nvSpPr>
        <p:spPr>
          <a:xfrm>
            <a:off x="7469746" y="721218"/>
            <a:ext cx="4172756" cy="4524315"/>
          </a:xfrm>
          <a:prstGeom prst="rect">
            <a:avLst/>
          </a:prstGeom>
          <a:noFill/>
        </p:spPr>
        <p:txBody>
          <a:bodyPr wrap="square" rtlCol="0">
            <a:spAutoFit/>
          </a:bodyPr>
          <a:lstStyle/>
          <a:p>
            <a:pPr algn="ctr"/>
            <a:r>
              <a:rPr lang="es-MX" sz="2400" b="1" dirty="0" smtClean="0">
                <a:solidFill>
                  <a:schemeClr val="bg1"/>
                </a:solidFill>
                <a:effectLst>
                  <a:glow rad="101600">
                    <a:schemeClr val="tx1">
                      <a:alpha val="60000"/>
                    </a:schemeClr>
                  </a:glow>
                  <a:outerShdw blurRad="50800" dist="38100" algn="l" rotWithShape="0">
                    <a:prstClr val="black">
                      <a:alpha val="40000"/>
                    </a:prstClr>
                  </a:outerShdw>
                </a:effectLst>
                <a:latin typeface="MonaKo" panose="02000603060000020003" pitchFamily="2" charset="0"/>
              </a:rPr>
              <a:t>Estamos viviendo en un mundo fundamentalmente material, en donde la belleza física es casi obligatoria para las mujeres y una sugerencia casi impositiva para los hombres. Nos ofrecen la eterna juventud en forma de cremas para untarnos y cápsulas para tragarnos. Nos instan a bajar esos kilos de más, porque parece que es pecado llevarlos a cuestas. </a:t>
            </a:r>
            <a:endParaRPr lang="es-MX" sz="2400" b="1" dirty="0">
              <a:solidFill>
                <a:schemeClr val="bg1"/>
              </a:solidFill>
              <a:effectLst>
                <a:glow rad="101600">
                  <a:schemeClr val="tx1">
                    <a:alpha val="60000"/>
                  </a:schemeClr>
                </a:glow>
                <a:outerShdw blurRad="50800" dist="38100" algn="l" rotWithShape="0">
                  <a:prstClr val="black">
                    <a:alpha val="40000"/>
                  </a:prstClr>
                </a:outerShdw>
              </a:effectLst>
              <a:latin typeface="MonaKo" panose="02000603060000020003" pitchFamily="2" charset="0"/>
            </a:endParaRPr>
          </a:p>
        </p:txBody>
      </p:sp>
    </p:spTree>
    <p:extLst>
      <p:ext uri="{BB962C8B-B14F-4D97-AF65-F5344CB8AC3E}">
        <p14:creationId xmlns:p14="http://schemas.microsoft.com/office/powerpoint/2010/main" val="375583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2000" fill="hold"/>
                                        <p:tgtEl>
                                          <p:spTgt spid="18"/>
                                        </p:tgtEl>
                                        <p:attrNameLst>
                                          <p:attrName>ppt_w</p:attrName>
                                        </p:attrNameLst>
                                      </p:cBhvr>
                                      <p:tavLst>
                                        <p:tav tm="0">
                                          <p:val>
                                            <p:strVal val="#ppt_w+.3"/>
                                          </p:val>
                                        </p:tav>
                                        <p:tav tm="100000">
                                          <p:val>
                                            <p:strVal val="#ppt_w"/>
                                          </p:val>
                                        </p:tav>
                                      </p:tavLst>
                                    </p:anim>
                                    <p:anim calcmode="lin" valueType="num">
                                      <p:cBhvr>
                                        <p:cTn id="8" dur="2000" fill="hold"/>
                                        <p:tgtEl>
                                          <p:spTgt spid="18"/>
                                        </p:tgtEl>
                                        <p:attrNameLst>
                                          <p:attrName>ppt_h</p:attrName>
                                        </p:attrNameLst>
                                      </p:cBhvr>
                                      <p:tavLst>
                                        <p:tav tm="0">
                                          <p:val>
                                            <p:strVal val="#ppt_h"/>
                                          </p:val>
                                        </p:tav>
                                        <p:tav tm="100000">
                                          <p:val>
                                            <p:strVal val="#ppt_h"/>
                                          </p:val>
                                        </p:tav>
                                      </p:tavLst>
                                    </p:anim>
                                    <p:animEffect transition="in" filter="fade">
                                      <p:cBhvr>
                                        <p:cTn id="9" dur="2000"/>
                                        <p:tgtEl>
                                          <p:spTgt spid="18"/>
                                        </p:tgtEl>
                                      </p:cBhvr>
                                    </p:animEffect>
                                  </p:childTnLst>
                                </p:cTn>
                              </p:par>
                            </p:childTnLst>
                          </p:cTn>
                        </p:par>
                        <p:par>
                          <p:cTn id="10" fill="hold">
                            <p:stCondLst>
                              <p:cond delay="2000"/>
                            </p:stCondLst>
                            <p:childTnLst>
                              <p:par>
                                <p:cTn id="11" presetID="2" presetClass="entr" presetSubtype="12"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2000" fill="hold"/>
                                        <p:tgtEl>
                                          <p:spTgt spid="19"/>
                                        </p:tgtEl>
                                        <p:attrNameLst>
                                          <p:attrName>ppt_x</p:attrName>
                                        </p:attrNameLst>
                                      </p:cBhvr>
                                      <p:tavLst>
                                        <p:tav tm="0">
                                          <p:val>
                                            <p:strVal val="0-#ppt_w/2"/>
                                          </p:val>
                                        </p:tav>
                                        <p:tav tm="100000">
                                          <p:val>
                                            <p:strVal val="#ppt_x"/>
                                          </p:val>
                                        </p:tav>
                                      </p:tavLst>
                                    </p:anim>
                                    <p:anim calcmode="lin" valueType="num">
                                      <p:cBhvr additive="base">
                                        <p:cTn id="14" dur="20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65" y="481927"/>
            <a:ext cx="6662928" cy="4992624"/>
          </a:xfrm>
          <a:prstGeom prst="rect">
            <a:avLst/>
          </a:prstGeom>
          <a:effectLst>
            <a:softEdge rad="635000"/>
          </a:effectLst>
        </p:spPr>
      </p:pic>
      <p:sp>
        <p:nvSpPr>
          <p:cNvPr id="3" name="CuadroTexto 2"/>
          <p:cNvSpPr txBox="1"/>
          <p:nvPr/>
        </p:nvSpPr>
        <p:spPr>
          <a:xfrm>
            <a:off x="7173532" y="481928"/>
            <a:ext cx="4224271" cy="4154984"/>
          </a:xfrm>
          <a:prstGeom prst="rect">
            <a:avLst/>
          </a:prstGeom>
          <a:noFill/>
        </p:spPr>
        <p:txBody>
          <a:bodyPr wrap="square" rtlCol="0">
            <a:spAutoFit/>
          </a:bodyPr>
          <a:lstStyle/>
          <a:p>
            <a:pPr algn="ctr"/>
            <a:r>
              <a:rPr lang="es-MX" sz="2400" b="1" dirty="0">
                <a:solidFill>
                  <a:schemeClr val="bg1"/>
                </a:solidFill>
                <a:effectLst>
                  <a:glow rad="101600">
                    <a:schemeClr val="tx1">
                      <a:alpha val="60000"/>
                    </a:schemeClr>
                  </a:glow>
                  <a:outerShdw blurRad="50800" dist="38100" dir="2700000" algn="tl" rotWithShape="0">
                    <a:prstClr val="black">
                      <a:alpha val="40000"/>
                    </a:prstClr>
                  </a:outerShdw>
                </a:effectLst>
                <a:latin typeface="MonaKo" panose="02000603060000020003" pitchFamily="2" charset="0"/>
              </a:rPr>
              <a:t>Nos ofrecen someternos al bisturí para </a:t>
            </a:r>
            <a:r>
              <a:rPr lang="es-MX" sz="2400" b="1" dirty="0" smtClean="0">
                <a:solidFill>
                  <a:schemeClr val="bg1"/>
                </a:solidFill>
                <a:effectLst>
                  <a:glow rad="101600">
                    <a:schemeClr val="tx1">
                      <a:alpha val="60000"/>
                    </a:schemeClr>
                  </a:glow>
                  <a:outerShdw blurRad="50800" dist="38100" dir="2700000" algn="tl" rotWithShape="0">
                    <a:prstClr val="black">
                      <a:alpha val="40000"/>
                    </a:prstClr>
                  </a:outerShdw>
                </a:effectLst>
                <a:latin typeface="MonaKo" panose="02000603060000020003" pitchFamily="2" charset="0"/>
              </a:rPr>
              <a:t>ponernos </a:t>
            </a:r>
            <a:r>
              <a:rPr lang="es-MX" sz="2400" b="1" dirty="0">
                <a:solidFill>
                  <a:schemeClr val="bg1"/>
                </a:solidFill>
                <a:effectLst>
                  <a:glow rad="101600">
                    <a:schemeClr val="tx1">
                      <a:alpha val="60000"/>
                    </a:schemeClr>
                  </a:glow>
                  <a:outerShdw blurRad="50800" dist="38100" dir="2700000" algn="tl" rotWithShape="0">
                    <a:prstClr val="black">
                      <a:alpha val="40000"/>
                    </a:prstClr>
                  </a:outerShdw>
                </a:effectLst>
                <a:latin typeface="MonaKo" panose="02000603060000020003" pitchFamily="2" charset="0"/>
              </a:rPr>
              <a:t>lo que nos falta y </a:t>
            </a:r>
            <a:r>
              <a:rPr lang="es-MX" sz="2400" b="1" dirty="0" smtClean="0">
                <a:solidFill>
                  <a:schemeClr val="bg1"/>
                </a:solidFill>
                <a:effectLst>
                  <a:glow rad="101600">
                    <a:schemeClr val="tx1">
                      <a:alpha val="60000"/>
                    </a:schemeClr>
                  </a:glow>
                  <a:outerShdw blurRad="50800" dist="38100" dir="2700000" algn="tl" rotWithShape="0">
                    <a:prstClr val="black">
                      <a:alpha val="40000"/>
                    </a:prstClr>
                  </a:outerShdw>
                </a:effectLst>
                <a:latin typeface="MonaKo" panose="02000603060000020003" pitchFamily="2" charset="0"/>
              </a:rPr>
              <a:t>quitarnos </a:t>
            </a:r>
            <a:r>
              <a:rPr lang="es-MX" sz="2400" b="1" dirty="0">
                <a:solidFill>
                  <a:schemeClr val="bg1"/>
                </a:solidFill>
                <a:effectLst>
                  <a:glow rad="101600">
                    <a:schemeClr val="tx1">
                      <a:alpha val="60000"/>
                    </a:schemeClr>
                  </a:glow>
                  <a:outerShdw blurRad="50800" dist="38100" dir="2700000" algn="tl" rotWithShape="0">
                    <a:prstClr val="black">
                      <a:alpha val="40000"/>
                    </a:prstClr>
                  </a:outerShdw>
                </a:effectLst>
                <a:latin typeface="MonaKo" panose="02000603060000020003" pitchFamily="2" charset="0"/>
              </a:rPr>
              <a:t>lo que nos sobra. Las revistas de moda, nos muestran prendas hechas para esqueletos. La publicidad en general nos recuerda a cada momento que solo te verás bien, estando MUY delgada y que solo las mujeres MUY delgadas alcanzan el éxito. </a:t>
            </a:r>
          </a:p>
        </p:txBody>
      </p:sp>
    </p:spTree>
    <p:extLst>
      <p:ext uri="{BB962C8B-B14F-4D97-AF65-F5344CB8AC3E}">
        <p14:creationId xmlns:p14="http://schemas.microsoft.com/office/powerpoint/2010/main" val="2961663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par>
                          <p:cTn id="11" fill="hold">
                            <p:stCondLst>
                              <p:cond delay="20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409" y="225423"/>
            <a:ext cx="6858000" cy="5145024"/>
          </a:xfrm>
          <a:prstGeom prst="rect">
            <a:avLst/>
          </a:prstGeom>
          <a:effectLst>
            <a:softEdge rad="635000"/>
          </a:effectLst>
        </p:spPr>
      </p:pic>
      <p:sp>
        <p:nvSpPr>
          <p:cNvPr id="3" name="CuadroTexto 2"/>
          <p:cNvSpPr txBox="1"/>
          <p:nvPr/>
        </p:nvSpPr>
        <p:spPr>
          <a:xfrm>
            <a:off x="7379594" y="553792"/>
            <a:ext cx="4327302" cy="3416320"/>
          </a:xfrm>
          <a:prstGeom prst="rect">
            <a:avLst/>
          </a:prstGeom>
          <a:noFill/>
        </p:spPr>
        <p:txBody>
          <a:bodyPr wrap="square" rtlCol="0">
            <a:spAutoFit/>
          </a:bodyPr>
          <a:lstStyle/>
          <a:p>
            <a:pPr algn="ctr"/>
            <a:r>
              <a:rPr lang="es-MX" sz="2400" b="1" dirty="0">
                <a:solidFill>
                  <a:schemeClr val="bg1"/>
                </a:solidFill>
                <a:effectLst>
                  <a:glow rad="101600">
                    <a:schemeClr val="tx1">
                      <a:alpha val="60000"/>
                    </a:schemeClr>
                  </a:glow>
                </a:effectLst>
                <a:latin typeface="MonaKo" panose="02000603060000020003" pitchFamily="2" charset="0"/>
              </a:rPr>
              <a:t>Todas las mujeres queremos vernos bien y nos dejamos llevar muchas veces por la publicidad en cuanto a productos de belleza </a:t>
            </a:r>
            <a:r>
              <a:rPr lang="es-MX" sz="2400" b="1" dirty="0" smtClean="0">
                <a:solidFill>
                  <a:schemeClr val="bg1"/>
                </a:solidFill>
                <a:effectLst>
                  <a:glow rad="101600">
                    <a:schemeClr val="tx1">
                      <a:alpha val="60000"/>
                    </a:schemeClr>
                  </a:glow>
                </a:effectLst>
                <a:latin typeface="MonaKo" panose="02000603060000020003" pitchFamily="2" charset="0"/>
              </a:rPr>
              <a:t>y tratamientos se </a:t>
            </a:r>
            <a:r>
              <a:rPr lang="es-MX" sz="2400" b="1" dirty="0">
                <a:solidFill>
                  <a:schemeClr val="bg1"/>
                </a:solidFill>
                <a:effectLst>
                  <a:glow rad="101600">
                    <a:schemeClr val="tx1">
                      <a:alpha val="60000"/>
                    </a:schemeClr>
                  </a:glow>
                </a:effectLst>
                <a:latin typeface="MonaKo" panose="02000603060000020003" pitchFamily="2" charset="0"/>
              </a:rPr>
              <a:t>trata. </a:t>
            </a:r>
            <a:r>
              <a:rPr lang="es-MX" sz="2400" b="1" dirty="0" smtClean="0">
                <a:solidFill>
                  <a:schemeClr val="bg1"/>
                </a:solidFill>
                <a:effectLst>
                  <a:glow rad="101600">
                    <a:schemeClr val="tx1">
                      <a:alpha val="60000"/>
                    </a:schemeClr>
                  </a:glow>
                </a:effectLst>
                <a:latin typeface="MonaKo" panose="02000603060000020003" pitchFamily="2" charset="0"/>
              </a:rPr>
              <a:t>Una </a:t>
            </a:r>
            <a:r>
              <a:rPr lang="es-MX" sz="2400" b="1" dirty="0">
                <a:solidFill>
                  <a:schemeClr val="bg1"/>
                </a:solidFill>
                <a:effectLst>
                  <a:glow rad="101600">
                    <a:schemeClr val="tx1">
                      <a:alpha val="60000"/>
                    </a:schemeClr>
                  </a:glow>
                </a:effectLst>
                <a:latin typeface="MonaKo" panose="02000603060000020003" pitchFamily="2" charset="0"/>
              </a:rPr>
              <a:t>mujer debe </a:t>
            </a:r>
            <a:r>
              <a:rPr lang="es-MX" sz="2400" b="1" dirty="0" smtClean="0">
                <a:solidFill>
                  <a:schemeClr val="bg1"/>
                </a:solidFill>
                <a:effectLst>
                  <a:glow rad="101600">
                    <a:schemeClr val="tx1">
                      <a:alpha val="60000"/>
                    </a:schemeClr>
                  </a:glow>
                </a:effectLst>
                <a:latin typeface="MonaKo" panose="02000603060000020003" pitchFamily="2" charset="0"/>
              </a:rPr>
              <a:t>cuidar su apariencia,  eso está bien, pero </a:t>
            </a:r>
            <a:r>
              <a:rPr lang="es-MX" sz="2400" b="1" dirty="0">
                <a:solidFill>
                  <a:schemeClr val="bg1"/>
                </a:solidFill>
                <a:effectLst>
                  <a:glow rad="101600">
                    <a:schemeClr val="tx1">
                      <a:alpha val="60000"/>
                    </a:schemeClr>
                  </a:glow>
                </a:effectLst>
                <a:latin typeface="MonaKo" panose="02000603060000020003" pitchFamily="2" charset="0"/>
              </a:rPr>
              <a:t>l</a:t>
            </a:r>
            <a:r>
              <a:rPr lang="es-MX" sz="2400" b="1" dirty="0" smtClean="0">
                <a:solidFill>
                  <a:schemeClr val="bg1"/>
                </a:solidFill>
                <a:effectLst>
                  <a:glow rad="101600">
                    <a:schemeClr val="tx1">
                      <a:alpha val="60000"/>
                    </a:schemeClr>
                  </a:glow>
                </a:effectLst>
                <a:latin typeface="MonaKo" panose="02000603060000020003" pitchFamily="2" charset="0"/>
              </a:rPr>
              <a:t>a </a:t>
            </a:r>
            <a:r>
              <a:rPr lang="es-MX" sz="2400" b="1" dirty="0">
                <a:solidFill>
                  <a:schemeClr val="bg1"/>
                </a:solidFill>
                <a:effectLst>
                  <a:glow rad="101600">
                    <a:schemeClr val="tx1">
                      <a:alpha val="60000"/>
                    </a:schemeClr>
                  </a:glow>
                </a:effectLst>
                <a:latin typeface="MonaKo" panose="02000603060000020003" pitchFamily="2" charset="0"/>
              </a:rPr>
              <a:t>cosa es ¿hasta qué grado es sano preocuparse por la apariencia personal? </a:t>
            </a:r>
          </a:p>
        </p:txBody>
      </p:sp>
    </p:spTree>
    <p:extLst>
      <p:ext uri="{BB962C8B-B14F-4D97-AF65-F5344CB8AC3E}">
        <p14:creationId xmlns:p14="http://schemas.microsoft.com/office/powerpoint/2010/main" val="25675283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2000"/>
                                        <p:tgtEl>
                                          <p:spTgt spid="2"/>
                                        </p:tgtEl>
                                      </p:cBhvr>
                                    </p:animEffect>
                                  </p:childTnLst>
                                </p:cTn>
                              </p:par>
                            </p:childTnLst>
                          </p:cTn>
                        </p:par>
                        <p:par>
                          <p:cTn id="8" fill="hold">
                            <p:stCondLst>
                              <p:cond delay="2000"/>
                            </p:stCondLst>
                            <p:childTnLst>
                              <p:par>
                                <p:cTn id="9" presetID="2" presetClass="entr" presetSubtype="3"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1+#ppt_w/2"/>
                                          </p:val>
                                        </p:tav>
                                        <p:tav tm="100000">
                                          <p:val>
                                            <p:strVal val="#ppt_x"/>
                                          </p:val>
                                        </p:tav>
                                      </p:tavLst>
                                    </p:anim>
                                    <p:anim calcmode="lin" valueType="num">
                                      <p:cBhvr additive="base">
                                        <p:cTn id="12"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14057"/>
          <a:stretch/>
        </p:blipFill>
        <p:spPr>
          <a:xfrm>
            <a:off x="11428" y="79927"/>
            <a:ext cx="8617417" cy="5638293"/>
          </a:xfrm>
          <a:prstGeom prst="rect">
            <a:avLst/>
          </a:prstGeom>
          <a:effectLst>
            <a:softEdge rad="635000"/>
          </a:effectLst>
        </p:spPr>
      </p:pic>
      <p:sp>
        <p:nvSpPr>
          <p:cNvPr id="3" name="CuadroTexto 2"/>
          <p:cNvSpPr txBox="1"/>
          <p:nvPr/>
        </p:nvSpPr>
        <p:spPr>
          <a:xfrm>
            <a:off x="7418231" y="1068946"/>
            <a:ext cx="3928056" cy="4524315"/>
          </a:xfrm>
          <a:prstGeom prst="rect">
            <a:avLst/>
          </a:prstGeom>
          <a:noFill/>
        </p:spPr>
        <p:txBody>
          <a:bodyPr wrap="square" rtlCol="0">
            <a:spAutoFit/>
          </a:bodyPr>
          <a:lstStyle/>
          <a:p>
            <a:pPr algn="ctr"/>
            <a:r>
              <a:rPr lang="es-MX" sz="2400" b="1" dirty="0">
                <a:solidFill>
                  <a:schemeClr val="bg1"/>
                </a:solidFill>
                <a:effectLst>
                  <a:glow rad="101600">
                    <a:schemeClr val="tx1">
                      <a:alpha val="60000"/>
                    </a:schemeClr>
                  </a:glow>
                </a:effectLst>
                <a:latin typeface="MonaKo" panose="02000603060000020003" pitchFamily="2" charset="0"/>
              </a:rPr>
              <a:t>Existen el día de hoy tantos métodos para cambiar el aspecto físico, que es increíble. Fajas para modelar la figura, elevadores de busto, elevadores de glúteos, inyecciones de colágeno, lentes de contacto de colores, tintes para el cabello, tatuaje de cejas, depilación laser, etc. y esto solo es lo menos agresivo. </a:t>
            </a:r>
          </a:p>
        </p:txBody>
      </p:sp>
    </p:spTree>
    <p:extLst>
      <p:ext uri="{BB962C8B-B14F-4D97-AF65-F5344CB8AC3E}">
        <p14:creationId xmlns:p14="http://schemas.microsoft.com/office/powerpoint/2010/main" val="21802982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2000"/>
                                        <p:tgtEl>
                                          <p:spTgt spid="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1+#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6821"/>
          <a:stretch/>
        </p:blipFill>
        <p:spPr>
          <a:xfrm>
            <a:off x="0" y="495033"/>
            <a:ext cx="9356375" cy="5648190"/>
          </a:xfrm>
          <a:prstGeom prst="rect">
            <a:avLst/>
          </a:prstGeom>
          <a:effectLst>
            <a:softEdge rad="635000"/>
          </a:effectLst>
        </p:spPr>
      </p:pic>
      <p:sp>
        <p:nvSpPr>
          <p:cNvPr id="3" name="CuadroTexto 2"/>
          <p:cNvSpPr txBox="1"/>
          <p:nvPr/>
        </p:nvSpPr>
        <p:spPr>
          <a:xfrm>
            <a:off x="7688687" y="495033"/>
            <a:ext cx="4185634" cy="4524315"/>
          </a:xfrm>
          <a:prstGeom prst="rect">
            <a:avLst/>
          </a:prstGeom>
          <a:noFill/>
        </p:spPr>
        <p:txBody>
          <a:bodyPr wrap="square" rtlCol="0">
            <a:spAutoFit/>
          </a:bodyPr>
          <a:lstStyle/>
          <a:p>
            <a:pPr algn="ctr"/>
            <a:r>
              <a:rPr lang="es-MX" sz="2400" b="1" dirty="0" smtClean="0">
                <a:solidFill>
                  <a:schemeClr val="bg1"/>
                </a:solidFill>
                <a:effectLst>
                  <a:glow rad="101600">
                    <a:schemeClr val="tx1">
                      <a:alpha val="60000"/>
                    </a:schemeClr>
                  </a:glow>
                </a:effectLst>
                <a:latin typeface="MonaKo" panose="02000603060000020003" pitchFamily="2" charset="0"/>
              </a:rPr>
              <a:t>Está </a:t>
            </a:r>
            <a:r>
              <a:rPr lang="es-MX" sz="2400" b="1" dirty="0">
                <a:solidFill>
                  <a:schemeClr val="bg1"/>
                </a:solidFill>
                <a:effectLst>
                  <a:glow rad="101600">
                    <a:schemeClr val="tx1">
                      <a:alpha val="60000"/>
                    </a:schemeClr>
                  </a:glow>
                </a:effectLst>
                <a:latin typeface="MonaKo" panose="02000603060000020003" pitchFamily="2" charset="0"/>
              </a:rPr>
              <a:t>la cirugía plástica, donde se puede reconstruir a una persona completamente en el quirófano. Labios más abultados, nariz más respingada, ojos más rasgados, cuello sin arrugas, busto más grande, busto más chico, abdomen plano, en fin</a:t>
            </a:r>
            <a:r>
              <a:rPr lang="es-MX" sz="2400" b="1" dirty="0" smtClean="0">
                <a:solidFill>
                  <a:schemeClr val="bg1"/>
                </a:solidFill>
                <a:effectLst>
                  <a:glow rad="101600">
                    <a:schemeClr val="tx1">
                      <a:alpha val="60000"/>
                    </a:schemeClr>
                  </a:glow>
                </a:effectLst>
                <a:latin typeface="MonaKo" panose="02000603060000020003" pitchFamily="2" charset="0"/>
              </a:rPr>
              <a:t>... </a:t>
            </a:r>
            <a:r>
              <a:rPr lang="es-MX" sz="2400" b="1" dirty="0">
                <a:solidFill>
                  <a:schemeClr val="bg1"/>
                </a:solidFill>
                <a:effectLst>
                  <a:glow rad="101600">
                    <a:schemeClr val="tx1">
                      <a:alpha val="60000"/>
                    </a:schemeClr>
                  </a:glow>
                </a:effectLst>
                <a:latin typeface="MonaKo" panose="02000603060000020003" pitchFamily="2" charset="0"/>
              </a:rPr>
              <a:t>Algunas mujeres han pasado por varias cirugías, </a:t>
            </a:r>
            <a:r>
              <a:rPr lang="es-MX" sz="2400" b="1" dirty="0" smtClean="0">
                <a:solidFill>
                  <a:schemeClr val="bg1"/>
                </a:solidFill>
                <a:effectLst>
                  <a:glow rad="101600">
                    <a:schemeClr val="tx1">
                      <a:alpha val="60000"/>
                    </a:schemeClr>
                  </a:glow>
                </a:effectLst>
                <a:latin typeface="MonaKo" panose="02000603060000020003" pitchFamily="2" charset="0"/>
              </a:rPr>
              <a:t>porque nunca </a:t>
            </a:r>
            <a:r>
              <a:rPr lang="es-MX" sz="2400" b="1" dirty="0">
                <a:solidFill>
                  <a:schemeClr val="bg1"/>
                </a:solidFill>
                <a:effectLst>
                  <a:glow rad="101600">
                    <a:schemeClr val="tx1">
                      <a:alpha val="60000"/>
                    </a:schemeClr>
                  </a:glow>
                </a:effectLst>
                <a:latin typeface="MonaKo" panose="02000603060000020003" pitchFamily="2" charset="0"/>
              </a:rPr>
              <a:t>están conformes con su aspecto. </a:t>
            </a:r>
          </a:p>
        </p:txBody>
      </p:sp>
    </p:spTree>
    <p:extLst>
      <p:ext uri="{BB962C8B-B14F-4D97-AF65-F5344CB8AC3E}">
        <p14:creationId xmlns:p14="http://schemas.microsoft.com/office/powerpoint/2010/main" val="33477966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par>
                          <p:cTn id="8" fill="hold">
                            <p:stCondLst>
                              <p:cond delay="2000"/>
                            </p:stCondLst>
                            <p:childTnLst>
                              <p:par>
                                <p:cTn id="9" presetID="21"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4)">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8023"/>
          <a:stretch/>
        </p:blipFill>
        <p:spPr>
          <a:xfrm>
            <a:off x="0" y="0"/>
            <a:ext cx="9336032" cy="6349285"/>
          </a:xfrm>
          <a:prstGeom prst="rect">
            <a:avLst/>
          </a:prstGeom>
          <a:effectLst>
            <a:softEdge rad="635000"/>
          </a:effectLst>
        </p:spPr>
      </p:pic>
      <p:sp>
        <p:nvSpPr>
          <p:cNvPr id="3" name="CuadroTexto 2"/>
          <p:cNvSpPr txBox="1"/>
          <p:nvPr/>
        </p:nvSpPr>
        <p:spPr>
          <a:xfrm>
            <a:off x="6722772" y="1094704"/>
            <a:ext cx="4790941" cy="3785652"/>
          </a:xfrm>
          <a:prstGeom prst="rect">
            <a:avLst/>
          </a:prstGeom>
          <a:noFill/>
        </p:spPr>
        <p:txBody>
          <a:bodyPr wrap="square" rtlCol="0">
            <a:spAutoFit/>
          </a:bodyPr>
          <a:lstStyle/>
          <a:p>
            <a:pPr algn="ctr"/>
            <a:r>
              <a:rPr lang="es-MX" sz="2400" b="1" dirty="0">
                <a:solidFill>
                  <a:schemeClr val="bg1"/>
                </a:solidFill>
                <a:effectLst>
                  <a:glow rad="101600">
                    <a:schemeClr val="tx1">
                      <a:alpha val="60000"/>
                    </a:schemeClr>
                  </a:glow>
                </a:effectLst>
                <a:latin typeface="MonaKo" panose="02000603060000020003" pitchFamily="2" charset="0"/>
              </a:rPr>
              <a:t>El no estar nunca conformes con su aspecto físico y practicarse cirugía tras cirugía para cambiarlo, refleja algo más profundo que un simple problema con la apariencia externa. El problema está en el interior, hay algo dentro de ellas que quisieran cambiar, pero no pueden, entonces optan por el cambio físico, </a:t>
            </a:r>
            <a:r>
              <a:rPr lang="es-MX" sz="2400" b="1" dirty="0" smtClean="0">
                <a:solidFill>
                  <a:schemeClr val="bg1"/>
                </a:solidFill>
                <a:effectLst>
                  <a:glow rad="101600">
                    <a:schemeClr val="tx1">
                      <a:alpha val="60000"/>
                    </a:schemeClr>
                  </a:glow>
                </a:effectLst>
                <a:latin typeface="MonaKo" panose="02000603060000020003" pitchFamily="2" charset="0"/>
              </a:rPr>
              <a:t>que es algo que con dinero se puede lograr.</a:t>
            </a:r>
            <a:endParaRPr lang="es-MX" sz="2400" b="1" dirty="0">
              <a:solidFill>
                <a:schemeClr val="bg1"/>
              </a:solidFill>
              <a:effectLst>
                <a:glow rad="101600">
                  <a:schemeClr val="tx1">
                    <a:alpha val="60000"/>
                  </a:schemeClr>
                </a:glow>
              </a:effectLst>
              <a:latin typeface="MonaKo" panose="02000603060000020003" pitchFamily="2" charset="0"/>
            </a:endParaRPr>
          </a:p>
        </p:txBody>
      </p:sp>
    </p:spTree>
    <p:extLst>
      <p:ext uri="{BB962C8B-B14F-4D97-AF65-F5344CB8AC3E}">
        <p14:creationId xmlns:p14="http://schemas.microsoft.com/office/powerpoint/2010/main" val="618548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35"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anim calcmode="lin" valueType="num">
                                      <p:cBhvr>
                                        <p:cTn id="12" dur="2000" fill="hold"/>
                                        <p:tgtEl>
                                          <p:spTgt spid="3"/>
                                        </p:tgtEl>
                                        <p:attrNameLst>
                                          <p:attrName>style.rotation</p:attrName>
                                        </p:attrNameLst>
                                      </p:cBhvr>
                                      <p:tavLst>
                                        <p:tav tm="0">
                                          <p:val>
                                            <p:fltVal val="720"/>
                                          </p:val>
                                        </p:tav>
                                        <p:tav tm="100000">
                                          <p:val>
                                            <p:fltVal val="0"/>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 calcmode="lin" valueType="num">
                                      <p:cBhvr>
                                        <p:cTn id="14" dur="2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stretch>
            <a:fillRect/>
          </a:stretch>
        </p:blipFill>
        <p:spPr>
          <a:xfrm>
            <a:off x="0" y="153641"/>
            <a:ext cx="8047417" cy="6035563"/>
          </a:xfrm>
          <a:prstGeom prst="rect">
            <a:avLst/>
          </a:prstGeom>
        </p:spPr>
      </p:pic>
      <p:sp>
        <p:nvSpPr>
          <p:cNvPr id="3" name="CuadroTexto 2"/>
          <p:cNvSpPr txBox="1"/>
          <p:nvPr/>
        </p:nvSpPr>
        <p:spPr>
          <a:xfrm>
            <a:off x="7328078" y="927279"/>
            <a:ext cx="4327301" cy="4893647"/>
          </a:xfrm>
          <a:prstGeom prst="rect">
            <a:avLst/>
          </a:prstGeom>
          <a:noFill/>
        </p:spPr>
        <p:txBody>
          <a:bodyPr wrap="square" rtlCol="0">
            <a:spAutoFit/>
          </a:bodyPr>
          <a:lstStyle/>
          <a:p>
            <a:pPr algn="ctr"/>
            <a:r>
              <a:rPr lang="es-MX" sz="2400" b="1" dirty="0">
                <a:solidFill>
                  <a:schemeClr val="bg1"/>
                </a:solidFill>
                <a:effectLst>
                  <a:glow rad="101600">
                    <a:schemeClr val="tx1">
                      <a:alpha val="60000"/>
                    </a:schemeClr>
                  </a:glow>
                  <a:outerShdw blurRad="50800" dist="38100" dir="18900000" algn="bl" rotWithShape="0">
                    <a:prstClr val="black">
                      <a:alpha val="40000"/>
                    </a:prstClr>
                  </a:outerShdw>
                </a:effectLst>
                <a:latin typeface="MonaKo" panose="02000603060000020003" pitchFamily="2" charset="0"/>
              </a:rPr>
              <a:t>A este extremo es al que no debe llegar una mujer, ¡a querer cambiar todo lo que Dios le dio! A menos que se trate de una cirugía plástica reconstructiva necesaria, a causa de un accidente o </a:t>
            </a:r>
            <a:r>
              <a:rPr lang="es-MX" sz="2400" b="1" dirty="0" smtClean="0">
                <a:solidFill>
                  <a:schemeClr val="bg1"/>
                </a:solidFill>
                <a:effectLst>
                  <a:glow rad="101600">
                    <a:schemeClr val="tx1">
                      <a:alpha val="60000"/>
                    </a:schemeClr>
                  </a:glow>
                  <a:outerShdw blurRad="50800" dist="38100" dir="18900000" algn="bl" rotWithShape="0">
                    <a:prstClr val="black">
                      <a:alpha val="40000"/>
                    </a:prstClr>
                  </a:outerShdw>
                </a:effectLst>
                <a:latin typeface="MonaKo" panose="02000603060000020003" pitchFamily="2" charset="0"/>
              </a:rPr>
              <a:t>de </a:t>
            </a:r>
            <a:r>
              <a:rPr lang="es-MX" sz="2400" b="1" dirty="0">
                <a:solidFill>
                  <a:schemeClr val="bg1"/>
                </a:solidFill>
                <a:effectLst>
                  <a:glow rad="101600">
                    <a:schemeClr val="tx1">
                      <a:alpha val="60000"/>
                    </a:schemeClr>
                  </a:glow>
                  <a:outerShdw blurRad="50800" dist="38100" dir="18900000" algn="bl" rotWithShape="0">
                    <a:prstClr val="black">
                      <a:alpha val="40000"/>
                    </a:prstClr>
                  </a:outerShdw>
                </a:effectLst>
                <a:latin typeface="MonaKo" panose="02000603060000020003" pitchFamily="2" charset="0"/>
              </a:rPr>
              <a:t>un defecto físico muy notorio, que influye negativamente en la autoestima de la mujer y le impide relacionarse con los demás, es mejor mantenerse lejos del bisturí. </a:t>
            </a:r>
          </a:p>
        </p:txBody>
      </p:sp>
    </p:spTree>
    <p:extLst>
      <p:ext uri="{BB962C8B-B14F-4D97-AF65-F5344CB8AC3E}">
        <p14:creationId xmlns:p14="http://schemas.microsoft.com/office/powerpoint/2010/main" val="40348729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2000"/>
                                        <p:tgtEl>
                                          <p:spTgt spid="4"/>
                                        </p:tgtEl>
                                      </p:cBhvr>
                                    </p:animEffect>
                                  </p:childTnLst>
                                </p:cTn>
                              </p:par>
                            </p:childTnLst>
                          </p:cTn>
                        </p:par>
                        <p:par>
                          <p:cTn id="8" fill="hold">
                            <p:stCondLst>
                              <p:cond delay="2000"/>
                            </p:stCondLst>
                            <p:childTnLst>
                              <p:par>
                                <p:cTn id="9" presetID="18" presetClass="entr" presetSubtype="1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downLeft)">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28789"/>
            <a:ext cx="8436453" cy="6323526"/>
          </a:xfrm>
          <a:prstGeom prst="rect">
            <a:avLst/>
          </a:prstGeom>
          <a:effectLst>
            <a:softEdge rad="635000"/>
          </a:effectLst>
        </p:spPr>
      </p:pic>
      <p:sp>
        <p:nvSpPr>
          <p:cNvPr id="3" name="CuadroTexto 2"/>
          <p:cNvSpPr txBox="1"/>
          <p:nvPr/>
        </p:nvSpPr>
        <p:spPr>
          <a:xfrm>
            <a:off x="7585656" y="837127"/>
            <a:ext cx="3915178" cy="4524315"/>
          </a:xfrm>
          <a:prstGeom prst="rect">
            <a:avLst/>
          </a:prstGeom>
          <a:noFill/>
        </p:spPr>
        <p:txBody>
          <a:bodyPr wrap="square" rtlCol="0">
            <a:spAutoFit/>
          </a:bodyPr>
          <a:lstStyle/>
          <a:p>
            <a:pPr algn="ctr"/>
            <a:r>
              <a:rPr lang="es-MX" sz="2400" b="1" dirty="0">
                <a:solidFill>
                  <a:schemeClr val="bg1"/>
                </a:solidFill>
                <a:effectLst>
                  <a:glow rad="101600">
                    <a:schemeClr val="tx1">
                      <a:alpha val="60000"/>
                    </a:schemeClr>
                  </a:glow>
                </a:effectLst>
                <a:latin typeface="MonaKo" panose="02000603060000020003" pitchFamily="2" charset="0"/>
              </a:rPr>
              <a:t>Dejarse dominar por la vanidad no es bueno. Estemos conformes con la forma que Dios dio a nuestro rostro, podemos darnos esa manita de gato que nunca está de más, pero el querer cambiarlo a cuchillo, solo por vanidad y sin necesidad, eso no es de Dios. No hay nada más valioso que ser auténticas.</a:t>
            </a:r>
          </a:p>
        </p:txBody>
      </p:sp>
    </p:spTree>
    <p:extLst>
      <p:ext uri="{BB962C8B-B14F-4D97-AF65-F5344CB8AC3E}">
        <p14:creationId xmlns:p14="http://schemas.microsoft.com/office/powerpoint/2010/main" val="1335831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2000"/>
                                        <p:tgtEl>
                                          <p:spTgt spid="2"/>
                                        </p:tgtEl>
                                      </p:cBhvr>
                                    </p:animEffect>
                                  </p:childTnLst>
                                </p:cTn>
                              </p:par>
                            </p:childTnLst>
                          </p:cTn>
                        </p:par>
                        <p:par>
                          <p:cTn id="8" fill="hold">
                            <p:stCondLst>
                              <p:cond delay="2000"/>
                            </p:stCondLst>
                            <p:childTnLst>
                              <p:par>
                                <p:cTn id="9" presetID="55"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strVal val="#ppt_w*0.7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animEffect transition="in" filter="fade">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2277"/>
          <a:stretch/>
        </p:blipFill>
        <p:spPr>
          <a:xfrm>
            <a:off x="0" y="0"/>
            <a:ext cx="7735911" cy="5937161"/>
          </a:xfrm>
          <a:prstGeom prst="rect">
            <a:avLst/>
          </a:prstGeom>
          <a:effectLst>
            <a:softEdge rad="635000"/>
          </a:effectLst>
        </p:spPr>
      </p:pic>
      <p:sp>
        <p:nvSpPr>
          <p:cNvPr id="3" name="CuadroTexto 2"/>
          <p:cNvSpPr txBox="1"/>
          <p:nvPr/>
        </p:nvSpPr>
        <p:spPr>
          <a:xfrm>
            <a:off x="7735911" y="695459"/>
            <a:ext cx="4099774" cy="3785652"/>
          </a:xfrm>
          <a:prstGeom prst="rect">
            <a:avLst/>
          </a:prstGeom>
          <a:noFill/>
        </p:spPr>
        <p:txBody>
          <a:bodyPr wrap="square" rtlCol="0">
            <a:spAutoFit/>
          </a:bodyPr>
          <a:lstStyle/>
          <a:p>
            <a:pPr algn="ctr"/>
            <a:r>
              <a:rPr lang="es-MX" sz="2400" b="1" dirty="0" smtClean="0">
                <a:solidFill>
                  <a:schemeClr val="bg1"/>
                </a:solidFill>
                <a:effectLst>
                  <a:glow rad="101600">
                    <a:schemeClr val="tx1">
                      <a:alpha val="60000"/>
                    </a:schemeClr>
                  </a:glow>
                </a:effectLst>
                <a:latin typeface="MonaKo" panose="02000603060000020003" pitchFamily="2" charset="0"/>
              </a:rPr>
              <a:t>Dios </a:t>
            </a:r>
            <a:r>
              <a:rPr lang="es-MX" sz="2400" b="1" dirty="0">
                <a:solidFill>
                  <a:schemeClr val="bg1"/>
                </a:solidFill>
                <a:effectLst>
                  <a:glow rad="101600">
                    <a:schemeClr val="tx1">
                      <a:alpha val="60000"/>
                    </a:schemeClr>
                  </a:glow>
                </a:effectLst>
                <a:latin typeface="MonaKo" panose="02000603060000020003" pitchFamily="2" charset="0"/>
              </a:rPr>
              <a:t>nos ama igual, si somos rubias o morenas, si somos flacas o gordas, si tenemos los ojos verdes o cafés, si tenemos el pelo lacio o rizado, etc. etc. No le des demasiada importancia a tu aspecto físico, pues Él lo que ve es tu corazón. El aspecto de tu corazón es el que tienes que cuidar más. </a:t>
            </a:r>
          </a:p>
        </p:txBody>
      </p:sp>
    </p:spTree>
    <p:extLst>
      <p:ext uri="{BB962C8B-B14F-4D97-AF65-F5344CB8AC3E}">
        <p14:creationId xmlns:p14="http://schemas.microsoft.com/office/powerpoint/2010/main" val="34370709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par>
                          <p:cTn id="8" fill="hold">
                            <p:stCondLst>
                              <p:cond delay="2000"/>
                            </p:stCondLst>
                            <p:childTnLst>
                              <p:par>
                                <p:cTn id="9" presetID="31"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anim calcmode="lin" valueType="num">
                                      <p:cBhvr>
                                        <p:cTn id="13" dur="2000" fill="hold"/>
                                        <p:tgtEl>
                                          <p:spTgt spid="3"/>
                                        </p:tgtEl>
                                        <p:attrNameLst>
                                          <p:attrName>style.rotation</p:attrName>
                                        </p:attrNameLst>
                                      </p:cBhvr>
                                      <p:tavLst>
                                        <p:tav tm="0">
                                          <p:val>
                                            <p:fltVal val="90"/>
                                          </p:val>
                                        </p:tav>
                                        <p:tav tm="100000">
                                          <p:val>
                                            <p:fltVal val="0"/>
                                          </p:val>
                                        </p:tav>
                                      </p:tavLst>
                                    </p:anim>
                                    <p:animEffect transition="in" filter="fade">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15382"/>
          <a:stretch/>
        </p:blipFill>
        <p:spPr>
          <a:xfrm>
            <a:off x="257577" y="-8157"/>
            <a:ext cx="8925060" cy="6596217"/>
          </a:xfrm>
          <a:prstGeom prst="rect">
            <a:avLst/>
          </a:prstGeom>
          <a:effectLst>
            <a:softEdge rad="635000"/>
          </a:effectLst>
        </p:spPr>
      </p:pic>
      <p:sp>
        <p:nvSpPr>
          <p:cNvPr id="3" name="CuadroTexto 2"/>
          <p:cNvSpPr txBox="1"/>
          <p:nvPr/>
        </p:nvSpPr>
        <p:spPr>
          <a:xfrm>
            <a:off x="7186411" y="1390918"/>
            <a:ext cx="4172755" cy="3416320"/>
          </a:xfrm>
          <a:prstGeom prst="rect">
            <a:avLst/>
          </a:prstGeom>
          <a:noFill/>
        </p:spPr>
        <p:txBody>
          <a:bodyPr wrap="square" rtlCol="0">
            <a:spAutoFit/>
          </a:bodyPr>
          <a:lstStyle/>
          <a:p>
            <a:pPr algn="ctr"/>
            <a:r>
              <a:rPr lang="es-MX" sz="2400" b="1" dirty="0">
                <a:solidFill>
                  <a:schemeClr val="bg1"/>
                </a:solidFill>
                <a:effectLst>
                  <a:glow rad="101600">
                    <a:schemeClr val="tx1">
                      <a:alpha val="60000"/>
                    </a:schemeClr>
                  </a:glow>
                </a:effectLst>
                <a:latin typeface="MonaKo" panose="02000603060000020003" pitchFamily="2" charset="0"/>
              </a:rPr>
              <a:t>La belleza del corazón es </a:t>
            </a:r>
            <a:r>
              <a:rPr lang="es-MX" sz="2400" b="1" dirty="0" smtClean="0">
                <a:solidFill>
                  <a:schemeClr val="bg1"/>
                </a:solidFill>
                <a:effectLst>
                  <a:glow rad="101600">
                    <a:schemeClr val="tx1">
                      <a:alpha val="60000"/>
                    </a:schemeClr>
                  </a:glow>
                </a:effectLst>
                <a:latin typeface="MonaKo" panose="02000603060000020003" pitchFamily="2" charset="0"/>
              </a:rPr>
              <a:t>auténtica. </a:t>
            </a:r>
            <a:r>
              <a:rPr lang="es-MX" sz="2400" b="1" dirty="0">
                <a:solidFill>
                  <a:schemeClr val="bg1"/>
                </a:solidFill>
                <a:effectLst>
                  <a:glow rad="101600">
                    <a:schemeClr val="tx1">
                      <a:alpha val="60000"/>
                    </a:schemeClr>
                  </a:glow>
                </a:effectLst>
                <a:latin typeface="MonaKo" panose="02000603060000020003" pitchFamily="2" charset="0"/>
              </a:rPr>
              <a:t>No admite maquillaje, no puedes embellecerlo artificialmente, pues siempre se muestra tal cual es. El corazón más bello es aquel que ama a Dios por sobre todas las cosas y ama a su prójimo como a sí mismo. </a:t>
            </a:r>
          </a:p>
        </p:txBody>
      </p:sp>
    </p:spTree>
    <p:extLst>
      <p:ext uri="{BB962C8B-B14F-4D97-AF65-F5344CB8AC3E}">
        <p14:creationId xmlns:p14="http://schemas.microsoft.com/office/powerpoint/2010/main" val="4126772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50"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strVal val="#ppt_w+.3"/>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animEffect transition="in" filter="fade">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10801"/>
            <a:ext cx="8525814" cy="5326102"/>
          </a:xfrm>
          <a:prstGeom prst="rect">
            <a:avLst/>
          </a:prstGeom>
          <a:effectLst>
            <a:softEdge rad="635000"/>
          </a:effectLst>
        </p:spPr>
      </p:pic>
      <p:sp>
        <p:nvSpPr>
          <p:cNvPr id="4" name="CuadroTexto 3"/>
          <p:cNvSpPr txBox="1"/>
          <p:nvPr/>
        </p:nvSpPr>
        <p:spPr>
          <a:xfrm>
            <a:off x="7611414" y="1171977"/>
            <a:ext cx="3966693" cy="4154984"/>
          </a:xfrm>
          <a:prstGeom prst="rect">
            <a:avLst/>
          </a:prstGeom>
          <a:noFill/>
        </p:spPr>
        <p:txBody>
          <a:bodyPr wrap="square" rtlCol="0">
            <a:spAutoFit/>
          </a:bodyPr>
          <a:lstStyle/>
          <a:p>
            <a:pPr algn="ctr"/>
            <a:r>
              <a:rPr lang="es-MX" sz="2400" b="1" dirty="0">
                <a:solidFill>
                  <a:schemeClr val="bg1"/>
                </a:solidFill>
                <a:effectLst>
                  <a:glow rad="101600">
                    <a:schemeClr val="tx1">
                      <a:alpha val="60000"/>
                    </a:schemeClr>
                  </a:glow>
                </a:effectLst>
                <a:latin typeface="MonaKo" panose="02000603060000020003" pitchFamily="2" charset="0"/>
              </a:rPr>
              <a:t>Es triste ver que la moda, con el fin de que el cuerpo de la mujer quede más y más al descubierto, imponga diseños que rayan hasta en lo grotesco, el mal gusto y la poca vergüenza. Algo muy preciado en la mujer y muy femenino es el pudor, que </a:t>
            </a:r>
            <a:r>
              <a:rPr lang="es-MX" sz="2400" b="1" dirty="0" smtClean="0">
                <a:solidFill>
                  <a:schemeClr val="bg1"/>
                </a:solidFill>
                <a:effectLst>
                  <a:glow rad="101600">
                    <a:schemeClr val="tx1">
                      <a:alpha val="60000"/>
                    </a:schemeClr>
                  </a:glow>
                </a:effectLst>
                <a:latin typeface="MonaKo" panose="02000603060000020003" pitchFamily="2" charset="0"/>
              </a:rPr>
              <a:t>con el paso del tiempo, parece haberse </a:t>
            </a:r>
            <a:r>
              <a:rPr lang="es-MX" sz="2400" b="1" dirty="0">
                <a:solidFill>
                  <a:schemeClr val="bg1"/>
                </a:solidFill>
                <a:effectLst>
                  <a:glow rad="101600">
                    <a:schemeClr val="tx1">
                      <a:alpha val="60000"/>
                    </a:schemeClr>
                  </a:glow>
                </a:effectLst>
                <a:latin typeface="MonaKo" panose="02000603060000020003" pitchFamily="2" charset="0"/>
              </a:rPr>
              <a:t>perdido. </a:t>
            </a:r>
          </a:p>
        </p:txBody>
      </p:sp>
    </p:spTree>
    <p:extLst>
      <p:ext uri="{BB962C8B-B14F-4D97-AF65-F5344CB8AC3E}">
        <p14:creationId xmlns:p14="http://schemas.microsoft.com/office/powerpoint/2010/main" val="8765429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par>
                          <p:cTn id="8" fill="hold">
                            <p:stCondLst>
                              <p:cond delay="2000"/>
                            </p:stCondLst>
                            <p:childTnLst>
                              <p:par>
                                <p:cTn id="9" presetID="18" presetClass="entr" presetSubtype="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16375"/>
          <a:stretch/>
        </p:blipFill>
        <p:spPr>
          <a:xfrm>
            <a:off x="0" y="386835"/>
            <a:ext cx="8120214" cy="5460173"/>
          </a:xfrm>
          <a:prstGeom prst="rect">
            <a:avLst/>
          </a:prstGeom>
          <a:effectLst>
            <a:softEdge rad="635000"/>
          </a:effectLst>
        </p:spPr>
      </p:pic>
      <p:sp>
        <p:nvSpPr>
          <p:cNvPr id="3" name="CuadroTexto 2"/>
          <p:cNvSpPr txBox="1"/>
          <p:nvPr/>
        </p:nvSpPr>
        <p:spPr>
          <a:xfrm>
            <a:off x="7276563" y="1339403"/>
            <a:ext cx="4043967" cy="4154984"/>
          </a:xfrm>
          <a:prstGeom prst="rect">
            <a:avLst/>
          </a:prstGeom>
          <a:noFill/>
        </p:spPr>
        <p:txBody>
          <a:bodyPr wrap="square" rtlCol="0">
            <a:spAutoFit/>
          </a:bodyPr>
          <a:lstStyle/>
          <a:p>
            <a:pPr algn="ctr"/>
            <a:r>
              <a:rPr lang="es-MX" sz="2400" b="1" dirty="0" smtClean="0">
                <a:solidFill>
                  <a:schemeClr val="bg1"/>
                </a:solidFill>
                <a:effectLst>
                  <a:glow rad="101600">
                    <a:schemeClr val="tx1">
                      <a:alpha val="60000"/>
                    </a:schemeClr>
                  </a:glow>
                </a:effectLst>
                <a:latin typeface="MonaKo" panose="02000603060000020003" pitchFamily="2" charset="0"/>
              </a:rPr>
              <a:t>“En </a:t>
            </a:r>
            <a:r>
              <a:rPr lang="es-MX" sz="2400" b="1" dirty="0">
                <a:solidFill>
                  <a:schemeClr val="bg1"/>
                </a:solidFill>
                <a:effectLst>
                  <a:glow rad="101600">
                    <a:schemeClr val="tx1">
                      <a:alpha val="60000"/>
                    </a:schemeClr>
                  </a:glow>
                </a:effectLst>
                <a:latin typeface="MonaKo" panose="02000603060000020003" pitchFamily="2" charset="0"/>
              </a:rPr>
              <a:t>cuanto a las mujeres, quiero que ellas se vistan decorosamente, con modestia y recato, sin peinados ostentosos, ni oro, ni perlas ni vestidos costosos. Que se adornen más bien con buenas obras, como corresponde a mujeres que profesan servir a Dios</a:t>
            </a:r>
            <a:r>
              <a:rPr lang="es-MX" sz="2400" b="1" dirty="0" smtClean="0">
                <a:solidFill>
                  <a:schemeClr val="bg1"/>
                </a:solidFill>
                <a:effectLst>
                  <a:glow rad="101600">
                    <a:schemeClr val="tx1">
                      <a:alpha val="60000"/>
                    </a:schemeClr>
                  </a:glow>
                </a:effectLst>
                <a:latin typeface="MonaKo" panose="02000603060000020003" pitchFamily="2" charset="0"/>
              </a:rPr>
              <a:t>.”</a:t>
            </a:r>
          </a:p>
          <a:p>
            <a:pPr algn="ctr"/>
            <a:r>
              <a:rPr lang="es-MX" sz="2400" b="1" dirty="0" smtClean="0">
                <a:solidFill>
                  <a:schemeClr val="bg1"/>
                </a:solidFill>
                <a:effectLst>
                  <a:glow rad="101600">
                    <a:schemeClr val="tx1">
                      <a:alpha val="60000"/>
                    </a:schemeClr>
                  </a:glow>
                </a:effectLst>
                <a:latin typeface="MonaKo" panose="02000603060000020003" pitchFamily="2" charset="0"/>
              </a:rPr>
              <a:t>  </a:t>
            </a:r>
            <a:r>
              <a:rPr lang="es-MX" sz="2400" b="1" dirty="0">
                <a:solidFill>
                  <a:schemeClr val="bg1"/>
                </a:solidFill>
                <a:effectLst>
                  <a:glow rad="101600">
                    <a:schemeClr val="tx1">
                      <a:alpha val="60000"/>
                    </a:schemeClr>
                  </a:glow>
                </a:effectLst>
                <a:latin typeface="MonaKo" panose="02000603060000020003" pitchFamily="2" charset="0"/>
              </a:rPr>
              <a:t>1 Timoteo 2:9-10</a:t>
            </a: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2192" y="5971703"/>
            <a:ext cx="1084379" cy="475252"/>
          </a:xfrm>
          <a:prstGeom prst="rect">
            <a:avLst/>
          </a:prstGeom>
        </p:spPr>
      </p:pic>
    </p:spTree>
    <p:extLst>
      <p:ext uri="{BB962C8B-B14F-4D97-AF65-F5344CB8AC3E}">
        <p14:creationId xmlns:p14="http://schemas.microsoft.com/office/powerpoint/2010/main" val="1853147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2000"/>
                                        <p:tgtEl>
                                          <p:spTgt spid="2"/>
                                        </p:tgtEl>
                                      </p:cBhvr>
                                    </p:animEffect>
                                  </p:childTnLst>
                                </p:cTn>
                              </p:par>
                            </p:childTnLst>
                          </p:cTn>
                        </p:par>
                        <p:par>
                          <p:cTn id="8" fill="hold">
                            <p:stCondLst>
                              <p:cond delay="2000"/>
                            </p:stCondLst>
                            <p:childTnLst>
                              <p:par>
                                <p:cTn id="9" presetID="47"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anim calcmode="lin" valueType="num">
                                      <p:cBhvr>
                                        <p:cTn id="12" dur="2000" fill="hold"/>
                                        <p:tgtEl>
                                          <p:spTgt spid="3"/>
                                        </p:tgtEl>
                                        <p:attrNameLst>
                                          <p:attrName>ppt_x</p:attrName>
                                        </p:attrNameLst>
                                      </p:cBhvr>
                                      <p:tavLst>
                                        <p:tav tm="0">
                                          <p:val>
                                            <p:strVal val="#ppt_x"/>
                                          </p:val>
                                        </p:tav>
                                        <p:tav tm="100000">
                                          <p:val>
                                            <p:strVal val="#ppt_x"/>
                                          </p:val>
                                        </p:tav>
                                      </p:tavLst>
                                    </p:anim>
                                    <p:anim calcmode="lin" valueType="num">
                                      <p:cBhvr>
                                        <p:cTn id="13" dur="2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2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867</TotalTime>
  <Words>799</Words>
  <Application>Microsoft Office PowerPoint</Application>
  <PresentationFormat>Panorámica</PresentationFormat>
  <Paragraphs>41</Paragraphs>
  <Slides>14</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14</vt:i4>
      </vt:variant>
    </vt:vector>
  </HeadingPairs>
  <TitlesOfParts>
    <vt:vector size="21" baseType="lpstr">
      <vt:lpstr>MonaKo</vt:lpstr>
      <vt:lpstr>Berlin Sans FB Demi</vt:lpstr>
      <vt:lpstr>Calibri Light</vt:lpstr>
      <vt:lpstr>Arial</vt:lpstr>
      <vt:lpstr>Calibri</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25</cp:revision>
  <dcterms:created xsi:type="dcterms:W3CDTF">2014-10-11T22:17:43Z</dcterms:created>
  <dcterms:modified xsi:type="dcterms:W3CDTF">2014-10-13T03:14:38Z</dcterms:modified>
</cp:coreProperties>
</file>