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8" r:id="rId4"/>
    <p:sldId id="257" r:id="rId5"/>
    <p:sldId id="260" r:id="rId6"/>
    <p:sldId id="261" r:id="rId7"/>
    <p:sldId id="262" r:id="rId8"/>
    <p:sldId id="263" r:id="rId9"/>
    <p:sldId id="264" r:id="rId10"/>
    <p:sldId id="265" r:id="rId11"/>
    <p:sldId id="266" r:id="rId12"/>
    <p:sldId id="267" r:id="rId13"/>
    <p:sldId id="269" r:id="rId1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11+8t6UgRHlLgb/EL/iIw==" hashData="DX65VkuJRud5VuQFqb15YgkHy5ZiwC1LUxgYQkJyNoNCaCLjxe/QD5cHihTrNkeq1kZYIGsMmZgjAEQXD70bC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95" d="100"/>
          <a:sy n="95" d="100"/>
        </p:scale>
        <p:origin x="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5A218BF-53AB-44B4-AEC6-956C6BEF4047}" type="datetimeFigureOut">
              <a:rPr lang="es-CO" smtClean="0"/>
              <a:t>11/08/2014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353355571"/>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5A218BF-53AB-44B4-AEC6-956C6BEF4047}" type="datetimeFigureOut">
              <a:rPr lang="es-CO" smtClean="0"/>
              <a:t>11/08/2014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3189671291"/>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5A218BF-53AB-44B4-AEC6-956C6BEF4047}" type="datetimeFigureOut">
              <a:rPr lang="es-CO" smtClean="0"/>
              <a:t>11/08/2014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4192883786"/>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5A218BF-53AB-44B4-AEC6-956C6BEF4047}" type="datetimeFigureOut">
              <a:rPr lang="es-CO" smtClean="0"/>
              <a:t>11/08/2014</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1310615196"/>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5A218BF-53AB-44B4-AEC6-956C6BEF4047}" type="datetimeFigureOut">
              <a:rPr lang="es-CO" smtClean="0"/>
              <a:t>11/08/2014</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811121578"/>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5A218BF-53AB-44B4-AEC6-956C6BEF4047}" type="datetimeFigureOut">
              <a:rPr lang="es-CO" smtClean="0"/>
              <a:t>11/08/2014</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4041046785"/>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5A218BF-53AB-44B4-AEC6-956C6BEF4047}" type="datetimeFigureOut">
              <a:rPr lang="es-CO" smtClean="0"/>
              <a:t>11/08/2014</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3436760527"/>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5A218BF-53AB-44B4-AEC6-956C6BEF4047}" type="datetimeFigureOut">
              <a:rPr lang="es-CO" smtClean="0"/>
              <a:t>11/08/2014</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2591737628"/>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5A218BF-53AB-44B4-AEC6-956C6BEF4047}" type="datetimeFigureOut">
              <a:rPr lang="es-CO" smtClean="0"/>
              <a:t>11/08/2014</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700917476"/>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5A218BF-53AB-44B4-AEC6-956C6BEF4047}" type="datetimeFigureOut">
              <a:rPr lang="es-CO" smtClean="0"/>
              <a:t>11/08/2014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3980227816"/>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5A218BF-53AB-44B4-AEC6-956C6BEF4047}" type="datetimeFigureOut">
              <a:rPr lang="es-CO" smtClean="0"/>
              <a:t>11/08/2014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DF2FCA-0DCF-4471-BB48-9EB318CB9B59}" type="slidenum">
              <a:rPr lang="es-CO" smtClean="0"/>
              <a:t>‹Nº›</a:t>
            </a:fld>
            <a:endParaRPr lang="es-CO"/>
          </a:p>
        </p:txBody>
      </p:sp>
    </p:spTree>
    <p:extLst>
      <p:ext uri="{BB962C8B-B14F-4D97-AF65-F5344CB8AC3E}">
        <p14:creationId xmlns:p14="http://schemas.microsoft.com/office/powerpoint/2010/main" val="2075846836"/>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218BF-53AB-44B4-AEC6-956C6BEF4047}" type="datetimeFigureOut">
              <a:rPr lang="es-CO" smtClean="0"/>
              <a:t>11/08/2014</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DF2FCA-0DCF-4471-BB48-9EB318CB9B59}" type="slidenum">
              <a:rPr lang="es-CO" smtClean="0"/>
              <a:t>‹Nº›</a:t>
            </a:fld>
            <a:endParaRPr lang="es-CO"/>
          </a:p>
        </p:txBody>
      </p:sp>
    </p:spTree>
    <p:extLst>
      <p:ext uri="{BB962C8B-B14F-4D97-AF65-F5344CB8AC3E}">
        <p14:creationId xmlns:p14="http://schemas.microsoft.com/office/powerpoint/2010/main" val="17634822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mailto:canelfree@yahoo.com" TargetMode="External"/><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8898"/>
            <a:ext cx="12192000" cy="6858000"/>
          </a:xfrm>
          <a:prstGeom prst="rect">
            <a:avLst/>
          </a:prstGeom>
        </p:spPr>
      </p:pic>
      <p:sp>
        <p:nvSpPr>
          <p:cNvPr id="5" name="CuadroTexto 4"/>
          <p:cNvSpPr txBox="1"/>
          <p:nvPr/>
        </p:nvSpPr>
        <p:spPr>
          <a:xfrm>
            <a:off x="880537" y="188898"/>
            <a:ext cx="4645152" cy="646331"/>
          </a:xfrm>
          <a:prstGeom prst="rect">
            <a:avLst/>
          </a:prstGeom>
          <a:noFill/>
        </p:spPr>
        <p:txBody>
          <a:bodyPr wrap="square" rtlCol="0">
            <a:spAutoFit/>
          </a:bodyPr>
          <a:lstStyle/>
          <a:p>
            <a:r>
              <a:rPr lang="es-CO" b="1" dirty="0" smtClean="0">
                <a:solidFill>
                  <a:srgbClr val="C00000"/>
                </a:solidFill>
              </a:rPr>
              <a:t> </a:t>
            </a:r>
            <a:r>
              <a:rPr lang="es-CO" b="1" dirty="0">
                <a:solidFill>
                  <a:srgbClr val="C00000"/>
                </a:solidFill>
              </a:rPr>
              <a:t>B</a:t>
            </a:r>
            <a:r>
              <a:rPr lang="es-CO" b="1" dirty="0" smtClean="0">
                <a:solidFill>
                  <a:srgbClr val="C00000"/>
                </a:solidFill>
              </a:rPr>
              <a:t>uenas </a:t>
            </a:r>
            <a:r>
              <a:rPr lang="es-CO" b="1" dirty="0">
                <a:solidFill>
                  <a:srgbClr val="C00000"/>
                </a:solidFill>
              </a:rPr>
              <a:t>maneras </a:t>
            </a:r>
            <a:r>
              <a:rPr lang="es-CO" b="1" dirty="0" smtClean="0">
                <a:solidFill>
                  <a:srgbClr val="C00000"/>
                </a:solidFill>
              </a:rPr>
              <a:t>para </a:t>
            </a:r>
            <a:r>
              <a:rPr lang="es-CO" b="1" dirty="0">
                <a:solidFill>
                  <a:srgbClr val="C00000"/>
                </a:solidFill>
              </a:rPr>
              <a:t>ayudar a tu hijo </a:t>
            </a:r>
          </a:p>
          <a:p>
            <a:r>
              <a:rPr lang="es-CO" b="1" dirty="0" smtClean="0">
                <a:solidFill>
                  <a:srgbClr val="C00000"/>
                </a:solidFill>
              </a:rPr>
              <a:t>                    a </a:t>
            </a:r>
            <a:r>
              <a:rPr lang="es-CO" b="1" dirty="0">
                <a:solidFill>
                  <a:srgbClr val="C00000"/>
                </a:solidFill>
              </a:rPr>
              <a:t>crecer y aprender </a:t>
            </a:r>
          </a:p>
        </p:txBody>
      </p:sp>
      <p:sp>
        <p:nvSpPr>
          <p:cNvPr id="7" name="CuadroTexto 6"/>
          <p:cNvSpPr txBox="1"/>
          <p:nvPr/>
        </p:nvSpPr>
        <p:spPr>
          <a:xfrm>
            <a:off x="7656576" y="188898"/>
            <a:ext cx="6078140" cy="646331"/>
          </a:xfrm>
          <a:prstGeom prst="rect">
            <a:avLst/>
          </a:prstGeom>
          <a:noFill/>
        </p:spPr>
        <p:txBody>
          <a:bodyPr wrap="square" rtlCol="0">
            <a:spAutoFit/>
          </a:bodyPr>
          <a:lstStyle/>
          <a:p>
            <a:r>
              <a:rPr lang="en-US" b="1" dirty="0">
                <a:solidFill>
                  <a:srgbClr val="C00000"/>
                </a:solidFill>
              </a:rPr>
              <a:t>G</a:t>
            </a:r>
            <a:r>
              <a:rPr lang="en-US" b="1" dirty="0" smtClean="0">
                <a:solidFill>
                  <a:srgbClr val="C00000"/>
                </a:solidFill>
                <a:effectLst/>
              </a:rPr>
              <a:t>ood ways to help your son to grow </a:t>
            </a:r>
          </a:p>
          <a:p>
            <a:r>
              <a:rPr lang="en-US" b="1" dirty="0">
                <a:solidFill>
                  <a:srgbClr val="C00000"/>
                </a:solidFill>
              </a:rPr>
              <a:t> </a:t>
            </a:r>
            <a:r>
              <a:rPr lang="en-US" b="1" dirty="0" smtClean="0">
                <a:solidFill>
                  <a:srgbClr val="C00000"/>
                </a:solidFill>
              </a:rPr>
              <a:t>                       </a:t>
            </a:r>
            <a:r>
              <a:rPr lang="en-US" b="1" dirty="0" smtClean="0">
                <a:solidFill>
                  <a:srgbClr val="C00000"/>
                </a:solidFill>
                <a:effectLst/>
              </a:rPr>
              <a:t>and to learn </a:t>
            </a:r>
            <a:endParaRPr lang="es-CO" b="1" dirty="0">
              <a:solidFill>
                <a:srgbClr val="C00000"/>
              </a:solidFill>
            </a:endParaRPr>
          </a:p>
        </p:txBody>
      </p:sp>
      <p:pic>
        <p:nvPicPr>
          <p:cNvPr id="3" name="Cancion a mi Hijo -- Jose luis Perale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096895361"/>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499872" y="106156"/>
            <a:ext cx="3076996" cy="738664"/>
          </a:xfrm>
          <a:prstGeom prst="rect">
            <a:avLst/>
          </a:prstGeom>
          <a:noFill/>
        </p:spPr>
        <p:txBody>
          <a:bodyPr wrap="none" rtlCol="0">
            <a:spAutoFit/>
          </a:bodyPr>
          <a:lstStyle/>
          <a:p>
            <a:r>
              <a:rPr lang="es-CO" sz="2400" b="1" dirty="0" smtClean="0">
                <a:solidFill>
                  <a:srgbClr val="C00000"/>
                </a:solidFill>
              </a:rPr>
              <a:t>Una aventura increíble</a:t>
            </a:r>
          </a:p>
          <a:p>
            <a:endParaRPr lang="es-CO" dirty="0"/>
          </a:p>
        </p:txBody>
      </p:sp>
      <p:sp>
        <p:nvSpPr>
          <p:cNvPr id="5" name="CuadroTexto 4"/>
          <p:cNvSpPr txBox="1"/>
          <p:nvPr/>
        </p:nvSpPr>
        <p:spPr>
          <a:xfrm>
            <a:off x="7485888" y="106156"/>
            <a:ext cx="3251339" cy="461665"/>
          </a:xfrm>
          <a:prstGeom prst="rect">
            <a:avLst/>
          </a:prstGeom>
          <a:noFill/>
        </p:spPr>
        <p:txBody>
          <a:bodyPr wrap="none" rtlCol="0">
            <a:spAutoFit/>
          </a:bodyPr>
          <a:lstStyle/>
          <a:p>
            <a:r>
              <a:rPr lang="es-CO" sz="2400" b="1" dirty="0" smtClean="0">
                <a:solidFill>
                  <a:srgbClr val="C00000"/>
                </a:solidFill>
                <a:effectLst/>
              </a:rPr>
              <a:t>An incredible adventure</a:t>
            </a:r>
            <a:endParaRPr lang="es-CO" sz="2400" b="1" dirty="0">
              <a:solidFill>
                <a:srgbClr val="C00000"/>
              </a:solidFill>
            </a:endParaRPr>
          </a:p>
        </p:txBody>
      </p:sp>
    </p:spTree>
    <p:extLst>
      <p:ext uri="{BB962C8B-B14F-4D97-AF65-F5344CB8AC3E}">
        <p14:creationId xmlns:p14="http://schemas.microsoft.com/office/powerpoint/2010/main" val="4057160865"/>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
            <a:ext cx="6047232" cy="6870869"/>
          </a:xfrm>
          <a:prstGeom prst="rect">
            <a:avLst/>
          </a:prstGeom>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7232" y="-1"/>
            <a:ext cx="6144768" cy="6870869"/>
          </a:xfrm>
          <a:prstGeom prst="rect">
            <a:avLst/>
          </a:prstGeom>
        </p:spPr>
      </p:pic>
      <p:sp>
        <p:nvSpPr>
          <p:cNvPr id="4" name="CuadroTexto 3"/>
          <p:cNvSpPr txBox="1"/>
          <p:nvPr/>
        </p:nvSpPr>
        <p:spPr>
          <a:xfrm>
            <a:off x="465063" y="243840"/>
            <a:ext cx="5677580" cy="1015663"/>
          </a:xfrm>
          <a:prstGeom prst="rect">
            <a:avLst/>
          </a:prstGeom>
          <a:noFill/>
        </p:spPr>
        <p:txBody>
          <a:bodyPr wrap="none" rtlCol="0">
            <a:spAutoFit/>
          </a:bodyPr>
          <a:lstStyle/>
          <a:p>
            <a:r>
              <a:rPr lang="es-CO" sz="2000" b="1" dirty="0" smtClean="0">
                <a:solidFill>
                  <a:srgbClr val="C00000"/>
                </a:solidFill>
              </a:rPr>
              <a:t>    Si </a:t>
            </a:r>
            <a:r>
              <a:rPr lang="es-CO" sz="2000" b="1" dirty="0">
                <a:solidFill>
                  <a:srgbClr val="C00000"/>
                </a:solidFill>
              </a:rPr>
              <a:t>eres padre, abuelo, o parte de la familia, tu</a:t>
            </a:r>
          </a:p>
          <a:p>
            <a:r>
              <a:rPr lang="es-CO" sz="2000" b="1" dirty="0">
                <a:solidFill>
                  <a:srgbClr val="C00000"/>
                </a:solidFill>
              </a:rPr>
              <a:t>amor ayuda a tu hijo a sentirse confidente y seguro </a:t>
            </a:r>
          </a:p>
          <a:p>
            <a:r>
              <a:rPr lang="es-CO" sz="2000" b="1" dirty="0" smtClean="0">
                <a:solidFill>
                  <a:srgbClr val="C00000"/>
                </a:solidFill>
              </a:rPr>
              <a:t>                                    en </a:t>
            </a:r>
            <a:r>
              <a:rPr lang="es-CO" sz="2000" b="1" dirty="0">
                <a:solidFill>
                  <a:srgbClr val="C00000"/>
                </a:solidFill>
              </a:rPr>
              <a:t>la vida.</a:t>
            </a:r>
          </a:p>
        </p:txBody>
      </p:sp>
      <p:sp>
        <p:nvSpPr>
          <p:cNvPr id="5" name="CuadroTexto 4"/>
          <p:cNvSpPr txBox="1"/>
          <p:nvPr/>
        </p:nvSpPr>
        <p:spPr>
          <a:xfrm>
            <a:off x="6142643" y="243840"/>
            <a:ext cx="5486758" cy="1015663"/>
          </a:xfrm>
          <a:prstGeom prst="rect">
            <a:avLst/>
          </a:prstGeom>
          <a:noFill/>
        </p:spPr>
        <p:txBody>
          <a:bodyPr wrap="square" rtlCol="0">
            <a:spAutoFit/>
          </a:bodyPr>
          <a:lstStyle/>
          <a:p>
            <a:r>
              <a:rPr lang="en-US" sz="2000" b="1" dirty="0" smtClean="0">
                <a:solidFill>
                  <a:srgbClr val="C00000"/>
                </a:solidFill>
                <a:effectLst/>
              </a:rPr>
              <a:t>  If you are a father, a grandfather, or part of the family, you love help your son to feel reliable and          		safe in the life. </a:t>
            </a:r>
            <a:endParaRPr lang="es-CO" sz="2000" b="1" dirty="0">
              <a:solidFill>
                <a:srgbClr val="C00000"/>
              </a:solidFill>
            </a:endParaRPr>
          </a:p>
        </p:txBody>
      </p:sp>
    </p:spTree>
    <p:extLst>
      <p:ext uri="{BB962C8B-B14F-4D97-AF65-F5344CB8AC3E}">
        <p14:creationId xmlns:p14="http://schemas.microsoft.com/office/powerpoint/2010/main" val="2094319290"/>
      </p:ext>
    </p:extLst>
  </p:cSld>
  <p:clrMapOvr>
    <a:masterClrMapping/>
  </p:clrMapOvr>
  <mc:AlternateContent xmlns:mc="http://schemas.openxmlformats.org/markup-compatibility/2006">
    <mc:Choice xmlns:p14="http://schemas.microsoft.com/office/powerpoint/2010/main" Requires="p14">
      <p:transition p14:dur="0" advTm="0"/>
    </mc:Choice>
    <mc:Fallback>
      <p:transition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109728" y="658368"/>
            <a:ext cx="3560064" cy="5262979"/>
          </a:xfrm>
          <a:prstGeom prst="rect">
            <a:avLst/>
          </a:prstGeom>
          <a:noFill/>
        </p:spPr>
        <p:txBody>
          <a:bodyPr wrap="square" rtlCol="0">
            <a:spAutoFit/>
          </a:bodyPr>
          <a:lstStyle/>
          <a:p>
            <a:r>
              <a:rPr lang="es-CO" sz="2000" b="1" dirty="0">
                <a:solidFill>
                  <a:srgbClr val="FFFF00"/>
                </a:solidFill>
              </a:rPr>
              <a:t>Tu hijo aprende todo el tiempo de ti, y puedes</a:t>
            </a:r>
          </a:p>
          <a:p>
            <a:r>
              <a:rPr lang="es-CO" sz="2000" b="1" dirty="0">
                <a:solidFill>
                  <a:srgbClr val="FFFF00"/>
                </a:solidFill>
              </a:rPr>
              <a:t>hacer mucho con este tiempo. Cuando hablas con</a:t>
            </a:r>
          </a:p>
          <a:p>
            <a:r>
              <a:rPr lang="es-CO" sz="2000" b="1" dirty="0">
                <a:solidFill>
                  <a:srgbClr val="FFFF00"/>
                </a:solidFill>
              </a:rPr>
              <a:t>tu hijo, estas enseñando idioma. Cuando compras</a:t>
            </a:r>
          </a:p>
          <a:p>
            <a:r>
              <a:rPr lang="es-CO" sz="2000" b="1" dirty="0">
                <a:solidFill>
                  <a:srgbClr val="FFFF00"/>
                </a:solidFill>
              </a:rPr>
              <a:t>manzanas deja que tu hijo cuente cuantas hay; </a:t>
            </a:r>
          </a:p>
          <a:p>
            <a:r>
              <a:rPr lang="es-CO" sz="2000" b="1" dirty="0">
                <a:solidFill>
                  <a:srgbClr val="FFFF00"/>
                </a:solidFill>
              </a:rPr>
              <a:t>esto enseña matemáticas. Cuando explicas a tu</a:t>
            </a:r>
          </a:p>
          <a:p>
            <a:r>
              <a:rPr lang="es-CO" sz="2000" b="1" dirty="0">
                <a:solidFill>
                  <a:srgbClr val="FFFF00"/>
                </a:solidFill>
              </a:rPr>
              <a:t>hijo que tiene que compartir, estas enseñando</a:t>
            </a:r>
          </a:p>
          <a:p>
            <a:r>
              <a:rPr lang="es-CO" sz="2000" b="1" dirty="0">
                <a:solidFill>
                  <a:srgbClr val="FFFF00"/>
                </a:solidFill>
              </a:rPr>
              <a:t>habilidades importantes en la vida para llevarse </a:t>
            </a:r>
          </a:p>
          <a:p>
            <a:r>
              <a:rPr lang="es-CO" sz="2000" b="1" dirty="0">
                <a:solidFill>
                  <a:srgbClr val="FFFF00"/>
                </a:solidFill>
              </a:rPr>
              <a:t>bien con otros. </a:t>
            </a:r>
          </a:p>
          <a:p>
            <a:r>
              <a:rPr lang="es-CO" b="1" dirty="0">
                <a:solidFill>
                  <a:srgbClr val="FFFF00"/>
                </a:solidFill>
              </a:rPr>
              <a:t/>
            </a:r>
            <a:br>
              <a:rPr lang="es-CO" b="1" dirty="0">
                <a:solidFill>
                  <a:srgbClr val="FFFF00"/>
                </a:solidFill>
              </a:rPr>
            </a:br>
            <a:endParaRPr lang="es-CO" b="1" dirty="0">
              <a:solidFill>
                <a:srgbClr val="FFFF00"/>
              </a:solidFill>
            </a:endParaRPr>
          </a:p>
        </p:txBody>
      </p:sp>
      <p:sp>
        <p:nvSpPr>
          <p:cNvPr id="6" name="CuadroTexto 5"/>
          <p:cNvSpPr txBox="1"/>
          <p:nvPr/>
        </p:nvSpPr>
        <p:spPr>
          <a:xfrm>
            <a:off x="8644128" y="768096"/>
            <a:ext cx="3425952" cy="5632311"/>
          </a:xfrm>
          <a:prstGeom prst="rect">
            <a:avLst/>
          </a:prstGeom>
          <a:noFill/>
        </p:spPr>
        <p:txBody>
          <a:bodyPr wrap="square" rtlCol="0">
            <a:spAutoFit/>
          </a:bodyPr>
          <a:lstStyle/>
          <a:p>
            <a:r>
              <a:rPr lang="en-US" sz="2400" b="1" dirty="0" smtClean="0">
                <a:solidFill>
                  <a:srgbClr val="FFFF00"/>
                </a:solidFill>
                <a:effectLst/>
              </a:rPr>
              <a:t>Your son learns all the time of you, and you can to do very much with this time. When you speak with your son, you are teaching language. When you buy apples it leaves that your son counts all that there is; this teaches mathematics. When you explain to you son who has to share, you are teaching important skills in the life to take well with others. </a:t>
            </a:r>
            <a:endParaRPr lang="es-CO" sz="2400" b="1" dirty="0">
              <a:solidFill>
                <a:srgbClr val="FFFF00"/>
              </a:solidFill>
            </a:endParaRPr>
          </a:p>
        </p:txBody>
      </p:sp>
    </p:spTree>
    <p:extLst>
      <p:ext uri="{BB962C8B-B14F-4D97-AF65-F5344CB8AC3E}">
        <p14:creationId xmlns:p14="http://schemas.microsoft.com/office/powerpoint/2010/main" val="924790332"/>
      </p:ext>
    </p:extLst>
  </p:cSld>
  <p:clrMapOvr>
    <a:masterClrMapping/>
  </p:clrMapOvr>
  <mc:AlternateContent xmlns:mc="http://schemas.openxmlformats.org/markup-compatibility/2006">
    <mc:Choice xmlns:p14="http://schemas.microsoft.com/office/powerpoint/2010/main" Requires="p14">
      <p:transition p14:dur="0" advTm="25000"/>
    </mc:Choice>
    <mc:Fallback>
      <p:transition advTm="2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6083808" cy="6870869"/>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3808" y="-2"/>
            <a:ext cx="6108192" cy="6870869"/>
          </a:xfrm>
          <a:prstGeom prst="rect">
            <a:avLst/>
          </a:prstGeom>
        </p:spPr>
      </p:pic>
      <p:sp>
        <p:nvSpPr>
          <p:cNvPr id="5" name="CuadroTexto 4"/>
          <p:cNvSpPr txBox="1"/>
          <p:nvPr/>
        </p:nvSpPr>
        <p:spPr>
          <a:xfrm>
            <a:off x="1072896" y="-829056"/>
            <a:ext cx="4584192" cy="2123658"/>
          </a:xfrm>
          <a:prstGeom prst="rect">
            <a:avLst/>
          </a:prstGeom>
          <a:noFill/>
        </p:spPr>
        <p:txBody>
          <a:bodyPr wrap="square" rtlCol="0">
            <a:spAutoFit/>
          </a:bodyPr>
          <a:lstStyle/>
          <a:p>
            <a:r>
              <a:rPr lang="es-CO" b="1" dirty="0">
                <a:solidFill>
                  <a:schemeClr val="bg1"/>
                </a:solidFill>
              </a:rPr>
              <a:t> </a:t>
            </a:r>
          </a:p>
          <a:p>
            <a:r>
              <a:rPr lang="es-CO" b="1" dirty="0">
                <a:solidFill>
                  <a:schemeClr val="bg1"/>
                </a:solidFill>
              </a:rPr>
              <a:t/>
            </a:r>
            <a:br>
              <a:rPr lang="es-CO" b="1" dirty="0">
                <a:solidFill>
                  <a:schemeClr val="bg1"/>
                </a:solidFill>
              </a:rPr>
            </a:br>
            <a:endParaRPr lang="es-CO" b="1" dirty="0">
              <a:solidFill>
                <a:schemeClr val="bg1"/>
              </a:solidFill>
            </a:endParaRPr>
          </a:p>
          <a:p>
            <a:r>
              <a:rPr lang="es-CO" b="1" dirty="0">
                <a:solidFill>
                  <a:schemeClr val="bg1"/>
                </a:solidFill>
              </a:rPr>
              <a:t> </a:t>
            </a:r>
          </a:p>
          <a:p>
            <a:r>
              <a:rPr lang="es-CO" sz="2400" b="1" dirty="0">
                <a:solidFill>
                  <a:schemeClr val="bg1"/>
                </a:solidFill>
              </a:rPr>
              <a:t>Buena comida </a:t>
            </a:r>
            <a:r>
              <a:rPr lang="es-CO" sz="2400" b="1" dirty="0" smtClean="0">
                <a:solidFill>
                  <a:schemeClr val="bg1"/>
                </a:solidFill>
              </a:rPr>
              <a:t>para buena </a:t>
            </a:r>
            <a:r>
              <a:rPr lang="es-CO" sz="2400" b="1" dirty="0">
                <a:solidFill>
                  <a:schemeClr val="bg1"/>
                </a:solidFill>
              </a:rPr>
              <a:t>salud</a:t>
            </a:r>
          </a:p>
          <a:p>
            <a:r>
              <a:rPr lang="es-CO" b="1" dirty="0">
                <a:solidFill>
                  <a:schemeClr val="bg1"/>
                </a:solidFill>
              </a:rPr>
              <a:t/>
            </a:r>
            <a:br>
              <a:rPr lang="es-CO" b="1" dirty="0">
                <a:solidFill>
                  <a:schemeClr val="bg1"/>
                </a:solidFill>
              </a:rPr>
            </a:br>
            <a:endParaRPr lang="es-CO" b="1" dirty="0">
              <a:solidFill>
                <a:schemeClr val="bg1"/>
              </a:solidFill>
            </a:endParaRPr>
          </a:p>
        </p:txBody>
      </p:sp>
      <p:sp>
        <p:nvSpPr>
          <p:cNvPr id="6" name="CuadroTexto 5"/>
          <p:cNvSpPr txBox="1"/>
          <p:nvPr/>
        </p:nvSpPr>
        <p:spPr>
          <a:xfrm>
            <a:off x="7332602" y="232773"/>
            <a:ext cx="3610604" cy="461665"/>
          </a:xfrm>
          <a:prstGeom prst="rect">
            <a:avLst/>
          </a:prstGeom>
          <a:noFill/>
        </p:spPr>
        <p:txBody>
          <a:bodyPr wrap="none" rtlCol="0">
            <a:spAutoFit/>
          </a:bodyPr>
          <a:lstStyle/>
          <a:p>
            <a:r>
              <a:rPr lang="en-US" sz="2400" b="1" dirty="0" smtClean="0">
                <a:solidFill>
                  <a:schemeClr val="bg1"/>
                </a:solidFill>
                <a:effectLst/>
              </a:rPr>
              <a:t>Good meal for good health</a:t>
            </a:r>
            <a:endParaRPr lang="es-CO" sz="2400" b="1" dirty="0">
              <a:solidFill>
                <a:schemeClr val="bg1"/>
              </a:solidFill>
            </a:endParaRPr>
          </a:p>
        </p:txBody>
      </p:sp>
      <p:sp>
        <p:nvSpPr>
          <p:cNvPr id="7" name="CuadroTexto 6"/>
          <p:cNvSpPr txBox="1"/>
          <p:nvPr/>
        </p:nvSpPr>
        <p:spPr>
          <a:xfrm>
            <a:off x="695793" y="815233"/>
            <a:ext cx="4961295" cy="923330"/>
          </a:xfrm>
          <a:prstGeom prst="rect">
            <a:avLst/>
          </a:prstGeom>
          <a:noFill/>
        </p:spPr>
        <p:txBody>
          <a:bodyPr wrap="none" rtlCol="0">
            <a:spAutoFit/>
          </a:bodyPr>
          <a:lstStyle/>
          <a:p>
            <a:r>
              <a:rPr lang="es-CO" b="1" dirty="0">
                <a:solidFill>
                  <a:schemeClr val="bg1"/>
                </a:solidFill>
              </a:rPr>
              <a:t>Tu niño necesita una dieta saludable y balanceada</a:t>
            </a:r>
          </a:p>
          <a:p>
            <a:r>
              <a:rPr lang="es-CO" b="1" dirty="0" smtClean="0">
                <a:solidFill>
                  <a:schemeClr val="bg1"/>
                </a:solidFill>
              </a:rPr>
              <a:t>                         para </a:t>
            </a:r>
            <a:r>
              <a:rPr lang="es-CO" b="1" dirty="0">
                <a:solidFill>
                  <a:schemeClr val="bg1"/>
                </a:solidFill>
              </a:rPr>
              <a:t>crecer y prosperar. </a:t>
            </a:r>
          </a:p>
          <a:p>
            <a:endParaRPr lang="es-CO" b="1" dirty="0">
              <a:solidFill>
                <a:schemeClr val="bg1"/>
              </a:solidFill>
            </a:endParaRPr>
          </a:p>
        </p:txBody>
      </p:sp>
      <p:sp>
        <p:nvSpPr>
          <p:cNvPr id="8" name="CuadroTexto 7"/>
          <p:cNvSpPr txBox="1"/>
          <p:nvPr/>
        </p:nvSpPr>
        <p:spPr>
          <a:xfrm>
            <a:off x="6510528" y="845637"/>
            <a:ext cx="5437633" cy="646331"/>
          </a:xfrm>
          <a:prstGeom prst="rect">
            <a:avLst/>
          </a:prstGeom>
          <a:noFill/>
        </p:spPr>
        <p:txBody>
          <a:bodyPr wrap="square" rtlCol="0">
            <a:spAutoFit/>
          </a:bodyPr>
          <a:lstStyle/>
          <a:p>
            <a:r>
              <a:rPr lang="en-US" b="1" dirty="0" smtClean="0">
                <a:solidFill>
                  <a:schemeClr val="bg1"/>
                </a:solidFill>
                <a:effectLst/>
              </a:rPr>
              <a:t>Your child needs a healthy and balanced diet to grow   		and to prosper. </a:t>
            </a:r>
            <a:endParaRPr lang="es-CO" b="1" dirty="0">
              <a:solidFill>
                <a:schemeClr val="bg1"/>
              </a:solidFill>
            </a:endParaRPr>
          </a:p>
        </p:txBody>
      </p:sp>
      <p:sp>
        <p:nvSpPr>
          <p:cNvPr id="9" name="CuadroTexto 8"/>
          <p:cNvSpPr txBox="1"/>
          <p:nvPr/>
        </p:nvSpPr>
        <p:spPr>
          <a:xfrm>
            <a:off x="530074" y="5657088"/>
            <a:ext cx="5292731" cy="923330"/>
          </a:xfrm>
          <a:prstGeom prst="rect">
            <a:avLst/>
          </a:prstGeom>
          <a:noFill/>
        </p:spPr>
        <p:txBody>
          <a:bodyPr wrap="none" rtlCol="0">
            <a:spAutoFit/>
          </a:bodyPr>
          <a:lstStyle/>
          <a:p>
            <a:r>
              <a:rPr lang="es-CO" b="1" dirty="0">
                <a:solidFill>
                  <a:schemeClr val="bg1"/>
                </a:solidFill>
              </a:rPr>
              <a:t>Ofreciendo comidas saludables — y evitando dulces,  </a:t>
            </a:r>
          </a:p>
          <a:p>
            <a:r>
              <a:rPr lang="es-CO" b="1" dirty="0" smtClean="0">
                <a:solidFill>
                  <a:schemeClr val="bg1"/>
                </a:solidFill>
              </a:rPr>
              <a:t>   sodas </a:t>
            </a:r>
            <a:r>
              <a:rPr lang="es-CO" b="1" dirty="0">
                <a:solidFill>
                  <a:schemeClr val="bg1"/>
                </a:solidFill>
              </a:rPr>
              <a:t>y comida rápida — ayuda a tu hijo a crecer</a:t>
            </a:r>
          </a:p>
          <a:p>
            <a:r>
              <a:rPr lang="es-CO" b="1" dirty="0" smtClean="0">
                <a:solidFill>
                  <a:schemeClr val="bg1"/>
                </a:solidFill>
              </a:rPr>
              <a:t>                                fuerte </a:t>
            </a:r>
            <a:r>
              <a:rPr lang="es-CO" b="1" dirty="0">
                <a:solidFill>
                  <a:schemeClr val="bg1"/>
                </a:solidFill>
              </a:rPr>
              <a:t>y saludable. </a:t>
            </a:r>
          </a:p>
        </p:txBody>
      </p:sp>
      <p:sp>
        <p:nvSpPr>
          <p:cNvPr id="10" name="CuadroTexto 9"/>
          <p:cNvSpPr txBox="1"/>
          <p:nvPr/>
        </p:nvSpPr>
        <p:spPr>
          <a:xfrm>
            <a:off x="6949440" y="5657088"/>
            <a:ext cx="4559808" cy="923330"/>
          </a:xfrm>
          <a:prstGeom prst="rect">
            <a:avLst/>
          </a:prstGeom>
          <a:noFill/>
        </p:spPr>
        <p:txBody>
          <a:bodyPr wrap="square" rtlCol="0">
            <a:spAutoFit/>
          </a:bodyPr>
          <a:lstStyle/>
          <a:p>
            <a:r>
              <a:rPr lang="en-US" b="1" dirty="0" smtClean="0">
                <a:solidFill>
                  <a:schemeClr val="bg1"/>
                </a:solidFill>
                <a:effectLst/>
              </a:rPr>
              <a:t>     Offering healthy meals — and avoiding sweets, sodas and fast food — helps your son    	to grow strong and healthy. </a:t>
            </a:r>
            <a:endParaRPr lang="es-CO" b="1" dirty="0">
              <a:solidFill>
                <a:schemeClr val="bg1"/>
              </a:solidFill>
            </a:endParaRPr>
          </a:p>
        </p:txBody>
      </p:sp>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34575" y="1168802"/>
            <a:ext cx="1499616" cy="1197551"/>
          </a:xfrm>
          <a:prstGeom prst="rect">
            <a:avLst/>
          </a:prstGeom>
        </p:spPr>
      </p:pic>
    </p:spTree>
    <p:extLst>
      <p:ext uri="{BB962C8B-B14F-4D97-AF65-F5344CB8AC3E}">
        <p14:creationId xmlns:p14="http://schemas.microsoft.com/office/powerpoint/2010/main" val="1047149440"/>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243840" y="-609600"/>
            <a:ext cx="4474464" cy="2123658"/>
          </a:xfrm>
          <a:prstGeom prst="rect">
            <a:avLst/>
          </a:prstGeom>
          <a:noFill/>
        </p:spPr>
        <p:txBody>
          <a:bodyPr wrap="square" rtlCol="0">
            <a:spAutoFit/>
          </a:bodyPr>
          <a:lstStyle/>
          <a:p>
            <a:r>
              <a:rPr lang="es-CO" dirty="0"/>
              <a:t> </a:t>
            </a:r>
          </a:p>
          <a:p>
            <a:r>
              <a:rPr lang="es-CO" dirty="0"/>
              <a:t/>
            </a:r>
            <a:br>
              <a:rPr lang="es-CO" dirty="0"/>
            </a:br>
            <a:endParaRPr lang="es-CO" dirty="0"/>
          </a:p>
          <a:p>
            <a:r>
              <a:rPr lang="es-CO" dirty="0"/>
              <a:t> </a:t>
            </a:r>
          </a:p>
          <a:p>
            <a:r>
              <a:rPr lang="es-CO" sz="2400" b="1" dirty="0" smtClean="0">
                <a:solidFill>
                  <a:schemeClr val="tx1">
                    <a:lumMod val="75000"/>
                    <a:lumOff val="25000"/>
                  </a:schemeClr>
                </a:solidFill>
              </a:rPr>
              <a:t>   El </a:t>
            </a:r>
            <a:r>
              <a:rPr lang="es-CO" sz="2400" b="1" dirty="0">
                <a:solidFill>
                  <a:schemeClr val="tx1">
                    <a:lumMod val="75000"/>
                    <a:lumOff val="25000"/>
                  </a:schemeClr>
                </a:solidFill>
              </a:rPr>
              <a:t>cuidado de </a:t>
            </a:r>
            <a:r>
              <a:rPr lang="es-CO" sz="2400" b="1" dirty="0" smtClean="0">
                <a:solidFill>
                  <a:schemeClr val="tx1">
                    <a:lumMod val="75000"/>
                    <a:lumOff val="25000"/>
                  </a:schemeClr>
                </a:solidFill>
              </a:rPr>
              <a:t>salud De </a:t>
            </a:r>
            <a:r>
              <a:rPr lang="es-CO" sz="2400" b="1" dirty="0">
                <a:solidFill>
                  <a:schemeClr val="tx1">
                    <a:lumMod val="75000"/>
                    <a:lumOff val="25000"/>
                  </a:schemeClr>
                </a:solidFill>
              </a:rPr>
              <a:t>tu hijo </a:t>
            </a:r>
          </a:p>
          <a:p>
            <a:r>
              <a:rPr lang="es-CO" dirty="0"/>
              <a:t/>
            </a:r>
            <a:br>
              <a:rPr lang="es-CO" dirty="0"/>
            </a:br>
            <a:endParaRPr lang="es-CO" dirty="0"/>
          </a:p>
        </p:txBody>
      </p:sp>
      <p:sp>
        <p:nvSpPr>
          <p:cNvPr id="5" name="CuadroTexto 4"/>
          <p:cNvSpPr txBox="1"/>
          <p:nvPr/>
        </p:nvSpPr>
        <p:spPr>
          <a:xfrm>
            <a:off x="7351776" y="452229"/>
            <a:ext cx="4105035" cy="461665"/>
          </a:xfrm>
          <a:prstGeom prst="rect">
            <a:avLst/>
          </a:prstGeom>
          <a:noFill/>
        </p:spPr>
        <p:txBody>
          <a:bodyPr wrap="none" rtlCol="0">
            <a:spAutoFit/>
          </a:bodyPr>
          <a:lstStyle/>
          <a:p>
            <a:r>
              <a:rPr lang="en-US" sz="2400" b="1" dirty="0" smtClean="0">
                <a:solidFill>
                  <a:schemeClr val="tx1">
                    <a:lumMod val="75000"/>
                    <a:lumOff val="25000"/>
                  </a:schemeClr>
                </a:solidFill>
                <a:effectLst/>
              </a:rPr>
              <a:t>The care of health Of your son </a:t>
            </a:r>
            <a:endParaRPr lang="es-CO" sz="2400" b="1" dirty="0">
              <a:solidFill>
                <a:schemeClr val="tx1">
                  <a:lumMod val="75000"/>
                  <a:lumOff val="25000"/>
                </a:schemeClr>
              </a:solidFill>
            </a:endParaRPr>
          </a:p>
        </p:txBody>
      </p:sp>
      <p:sp>
        <p:nvSpPr>
          <p:cNvPr id="6" name="CuadroTexto 5"/>
          <p:cNvSpPr txBox="1"/>
          <p:nvPr/>
        </p:nvSpPr>
        <p:spPr>
          <a:xfrm>
            <a:off x="0" y="913894"/>
            <a:ext cx="4948662" cy="923330"/>
          </a:xfrm>
          <a:prstGeom prst="rect">
            <a:avLst/>
          </a:prstGeom>
          <a:noFill/>
        </p:spPr>
        <p:txBody>
          <a:bodyPr wrap="none" rtlCol="0">
            <a:spAutoFit/>
          </a:bodyPr>
          <a:lstStyle/>
          <a:p>
            <a:r>
              <a:rPr lang="es-CO" b="1" dirty="0"/>
              <a:t>Los niños necesitan exámenes de salud regulares, </a:t>
            </a:r>
          </a:p>
          <a:p>
            <a:r>
              <a:rPr lang="es-CO" b="1" dirty="0" smtClean="0"/>
              <a:t>                   Aunque </a:t>
            </a:r>
            <a:r>
              <a:rPr lang="es-CO" b="1" dirty="0"/>
              <a:t>no estén enfermos. </a:t>
            </a:r>
          </a:p>
          <a:p>
            <a:endParaRPr lang="es-CO" dirty="0"/>
          </a:p>
        </p:txBody>
      </p:sp>
      <p:sp>
        <p:nvSpPr>
          <p:cNvPr id="7" name="CuadroTexto 6"/>
          <p:cNvSpPr txBox="1"/>
          <p:nvPr/>
        </p:nvSpPr>
        <p:spPr>
          <a:xfrm>
            <a:off x="7081716" y="913894"/>
            <a:ext cx="4645153" cy="646331"/>
          </a:xfrm>
          <a:prstGeom prst="rect">
            <a:avLst/>
          </a:prstGeom>
          <a:noFill/>
        </p:spPr>
        <p:txBody>
          <a:bodyPr wrap="square" rtlCol="0">
            <a:spAutoFit/>
          </a:bodyPr>
          <a:lstStyle/>
          <a:p>
            <a:r>
              <a:rPr lang="en-US" b="1" dirty="0" smtClean="0">
                <a:solidFill>
                  <a:schemeClr val="tx1">
                    <a:lumMod val="75000"/>
                    <a:lumOff val="25000"/>
                  </a:schemeClr>
                </a:solidFill>
                <a:effectLst/>
              </a:rPr>
              <a:t>The children need regular health examinations,   	Although they are not sick. </a:t>
            </a:r>
            <a:endParaRPr lang="es-CO" b="1" dirty="0">
              <a:solidFill>
                <a:schemeClr val="tx1">
                  <a:lumMod val="75000"/>
                  <a:lumOff val="25000"/>
                </a:schemeClr>
              </a:solidFill>
            </a:endParaRPr>
          </a:p>
        </p:txBody>
      </p:sp>
      <p:sp>
        <p:nvSpPr>
          <p:cNvPr id="8" name="CuadroTexto 7"/>
          <p:cNvSpPr txBox="1"/>
          <p:nvPr/>
        </p:nvSpPr>
        <p:spPr>
          <a:xfrm>
            <a:off x="129484" y="1833456"/>
            <a:ext cx="3552500" cy="4524315"/>
          </a:xfrm>
          <a:prstGeom prst="rect">
            <a:avLst/>
          </a:prstGeom>
          <a:noFill/>
        </p:spPr>
        <p:txBody>
          <a:bodyPr wrap="square" rtlCol="0">
            <a:spAutoFit/>
          </a:bodyPr>
          <a:lstStyle/>
          <a:p>
            <a:r>
              <a:rPr lang="es-CO" b="1" dirty="0">
                <a:solidFill>
                  <a:srgbClr val="FFFF00"/>
                </a:solidFill>
              </a:rPr>
              <a:t>Exámenes. Con cada visita, el doctor revisa el</a:t>
            </a:r>
          </a:p>
          <a:p>
            <a:r>
              <a:rPr lang="es-CO" b="1" dirty="0">
                <a:solidFill>
                  <a:srgbClr val="FFFF00"/>
                </a:solidFill>
              </a:rPr>
              <a:t>Cuerpo, la fuerza y el crecimiento de tu hijo. Si </a:t>
            </a:r>
          </a:p>
          <a:p>
            <a:r>
              <a:rPr lang="es-CO" b="1" dirty="0">
                <a:solidFill>
                  <a:srgbClr val="FFFF00"/>
                </a:solidFill>
              </a:rPr>
              <a:t>Hay un problema, tu hijo puede recibir ayuda.  </a:t>
            </a:r>
          </a:p>
          <a:p>
            <a:r>
              <a:rPr lang="es-CO" b="1" dirty="0">
                <a:solidFill>
                  <a:srgbClr val="FFFF00"/>
                </a:solidFill>
              </a:rPr>
              <a:t>Vacunas. Los niños necesitan vacunas para </a:t>
            </a:r>
          </a:p>
          <a:p>
            <a:r>
              <a:rPr lang="es-CO" b="1" dirty="0">
                <a:solidFill>
                  <a:srgbClr val="FFFF00"/>
                </a:solidFill>
              </a:rPr>
              <a:t>Prevenir enfermedades graves. Estas vacunas</a:t>
            </a:r>
          </a:p>
          <a:p>
            <a:r>
              <a:rPr lang="es-CO" b="1" dirty="0">
                <a:solidFill>
                  <a:srgbClr val="FFFF00"/>
                </a:solidFill>
              </a:rPr>
              <a:t>Pueden salvar la vida de tu hijo. (También</a:t>
            </a:r>
          </a:p>
          <a:p>
            <a:r>
              <a:rPr lang="es-CO" b="1" dirty="0">
                <a:solidFill>
                  <a:srgbClr val="FFFF00"/>
                </a:solidFill>
              </a:rPr>
              <a:t>Necesitas mostrar que están actualizadas</a:t>
            </a:r>
          </a:p>
          <a:p>
            <a:r>
              <a:rPr lang="es-CO" b="1" dirty="0">
                <a:solidFill>
                  <a:srgbClr val="FFFF00"/>
                </a:solidFill>
              </a:rPr>
              <a:t>Cuando inscribes a tu hijo en la escuela.)</a:t>
            </a:r>
          </a:p>
        </p:txBody>
      </p:sp>
      <p:sp>
        <p:nvSpPr>
          <p:cNvPr id="9" name="CuadroTexto 8"/>
          <p:cNvSpPr txBox="1"/>
          <p:nvPr/>
        </p:nvSpPr>
        <p:spPr>
          <a:xfrm>
            <a:off x="7799754" y="1827788"/>
            <a:ext cx="2938272" cy="3970318"/>
          </a:xfrm>
          <a:prstGeom prst="rect">
            <a:avLst/>
          </a:prstGeom>
          <a:noFill/>
        </p:spPr>
        <p:txBody>
          <a:bodyPr wrap="square" rtlCol="0">
            <a:spAutoFit/>
          </a:bodyPr>
          <a:lstStyle/>
          <a:p>
            <a:r>
              <a:rPr lang="en-US" b="1" dirty="0" smtClean="0">
                <a:solidFill>
                  <a:srgbClr val="FFFF00"/>
                </a:solidFill>
                <a:effectLst/>
              </a:rPr>
              <a:t>Examinations. With every visit, the doctor checks Body, the force and the growth of your son. If There is a problem, your son can receive help. You vaccinate. The children need vaccines for To prepare serious illnesses. These vaccines They can save the life of your son. (Also You need to show that they are updated When you inscribe your son in the school). </a:t>
            </a:r>
            <a:endParaRPr lang="es-CO" b="1" dirty="0">
              <a:solidFill>
                <a:srgbClr val="FFFF00"/>
              </a:solidFill>
            </a:endParaRPr>
          </a:p>
        </p:txBody>
      </p:sp>
    </p:spTree>
    <p:extLst>
      <p:ext uri="{BB962C8B-B14F-4D97-AF65-F5344CB8AC3E}">
        <p14:creationId xmlns:p14="http://schemas.microsoft.com/office/powerpoint/2010/main" val="1911747667"/>
      </p:ext>
    </p:extLst>
  </p:cSld>
  <p:clrMapOvr>
    <a:masterClrMapping/>
  </p:clrMapOvr>
  <mc:AlternateContent xmlns:mc="http://schemas.openxmlformats.org/markup-compatibility/2006">
    <mc:Choice xmlns:p14="http://schemas.microsoft.com/office/powerpoint/2010/main" Requires="p14">
      <p:transition p14:dur="0" advTm="25000"/>
    </mc:Choice>
    <mc:Fallback>
      <p:transition advTm="2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365760" y="268224"/>
            <a:ext cx="4376928" cy="1015663"/>
          </a:xfrm>
          <a:prstGeom prst="rect">
            <a:avLst/>
          </a:prstGeom>
          <a:noFill/>
        </p:spPr>
        <p:txBody>
          <a:bodyPr wrap="square" rtlCol="0">
            <a:spAutoFit/>
          </a:bodyPr>
          <a:lstStyle/>
          <a:p>
            <a:r>
              <a:rPr lang="es-CO" sz="2400" b="1" dirty="0" smtClean="0">
                <a:solidFill>
                  <a:srgbClr val="FF0000"/>
                </a:solidFill>
              </a:rPr>
              <a:t>    Manteniendo A </a:t>
            </a:r>
            <a:r>
              <a:rPr lang="es-CO" sz="2400" b="1" dirty="0">
                <a:solidFill>
                  <a:srgbClr val="FF0000"/>
                </a:solidFill>
              </a:rPr>
              <a:t>tu hijo seguro </a:t>
            </a:r>
          </a:p>
          <a:p>
            <a:r>
              <a:rPr lang="es-CO" dirty="0"/>
              <a:t/>
            </a:r>
            <a:br>
              <a:rPr lang="es-CO" dirty="0"/>
            </a:br>
            <a:endParaRPr lang="es-CO" dirty="0"/>
          </a:p>
        </p:txBody>
      </p:sp>
      <p:sp>
        <p:nvSpPr>
          <p:cNvPr id="5" name="CuadroTexto 4"/>
          <p:cNvSpPr txBox="1"/>
          <p:nvPr/>
        </p:nvSpPr>
        <p:spPr>
          <a:xfrm>
            <a:off x="7729728" y="314390"/>
            <a:ext cx="3836050" cy="461665"/>
          </a:xfrm>
          <a:prstGeom prst="rect">
            <a:avLst/>
          </a:prstGeom>
          <a:noFill/>
        </p:spPr>
        <p:txBody>
          <a:bodyPr wrap="none" rtlCol="0">
            <a:spAutoFit/>
          </a:bodyPr>
          <a:lstStyle/>
          <a:p>
            <a:r>
              <a:rPr lang="es-CO" sz="2400" b="1" dirty="0" smtClean="0">
                <a:solidFill>
                  <a:srgbClr val="FF0000"/>
                </a:solidFill>
                <a:effectLst/>
              </a:rPr>
              <a:t>     Maintaining your son safe</a:t>
            </a:r>
            <a:endParaRPr lang="es-CO" sz="2400" b="1" dirty="0">
              <a:solidFill>
                <a:srgbClr val="FF0000"/>
              </a:solidFill>
            </a:endParaRPr>
          </a:p>
        </p:txBody>
      </p:sp>
      <p:sp>
        <p:nvSpPr>
          <p:cNvPr id="6" name="CuadroTexto 5"/>
          <p:cNvSpPr txBox="1"/>
          <p:nvPr/>
        </p:nvSpPr>
        <p:spPr>
          <a:xfrm>
            <a:off x="97536" y="776055"/>
            <a:ext cx="5248553" cy="1200329"/>
          </a:xfrm>
          <a:prstGeom prst="rect">
            <a:avLst/>
          </a:prstGeom>
          <a:noFill/>
        </p:spPr>
        <p:txBody>
          <a:bodyPr wrap="none" rtlCol="0">
            <a:spAutoFit/>
          </a:bodyPr>
          <a:lstStyle/>
          <a:p>
            <a:r>
              <a:rPr lang="es-CO" b="1" dirty="0" smtClean="0"/>
              <a:t>  La </a:t>
            </a:r>
            <a:r>
              <a:rPr lang="es-CO" b="1" dirty="0"/>
              <a:t>seguridad no es sólo para los bebes. Con tu hijo </a:t>
            </a:r>
          </a:p>
          <a:p>
            <a:r>
              <a:rPr lang="es-CO" b="1" dirty="0"/>
              <a:t>Siendo más activo, es importante mantener a tu niño</a:t>
            </a:r>
          </a:p>
          <a:p>
            <a:r>
              <a:rPr lang="es-CO" b="1" dirty="0" smtClean="0"/>
              <a:t>                                         Seguro</a:t>
            </a:r>
            <a:r>
              <a:rPr lang="es-CO" b="1" i="1" dirty="0"/>
              <a:t>.</a:t>
            </a:r>
            <a:endParaRPr lang="es-CO" b="1" dirty="0"/>
          </a:p>
          <a:p>
            <a:endParaRPr lang="es-CO" dirty="0"/>
          </a:p>
        </p:txBody>
      </p:sp>
      <p:sp>
        <p:nvSpPr>
          <p:cNvPr id="7" name="CuadroTexto 6"/>
          <p:cNvSpPr txBox="1"/>
          <p:nvPr/>
        </p:nvSpPr>
        <p:spPr>
          <a:xfrm>
            <a:off x="7546848" y="776055"/>
            <a:ext cx="4511040" cy="923330"/>
          </a:xfrm>
          <a:prstGeom prst="rect">
            <a:avLst/>
          </a:prstGeom>
          <a:noFill/>
        </p:spPr>
        <p:txBody>
          <a:bodyPr wrap="square" rtlCol="0">
            <a:spAutoFit/>
          </a:bodyPr>
          <a:lstStyle/>
          <a:p>
            <a:r>
              <a:rPr lang="en-US" dirty="0" smtClean="0">
                <a:effectLst/>
              </a:rPr>
              <a:t>    </a:t>
            </a:r>
            <a:r>
              <a:rPr lang="en-US" b="1" dirty="0" smtClean="0">
                <a:effectLst/>
              </a:rPr>
              <a:t>The safety is not only for the babies. With    your son Being more active, it is important to         	maintain your child safe.</a:t>
            </a:r>
            <a:endParaRPr lang="es-CO" b="1" dirty="0"/>
          </a:p>
        </p:txBody>
      </p:sp>
      <p:sp>
        <p:nvSpPr>
          <p:cNvPr id="8" name="CuadroTexto 7"/>
          <p:cNvSpPr txBox="1"/>
          <p:nvPr/>
        </p:nvSpPr>
        <p:spPr>
          <a:xfrm>
            <a:off x="473235" y="1699385"/>
            <a:ext cx="4497153" cy="5078313"/>
          </a:xfrm>
          <a:prstGeom prst="rect">
            <a:avLst/>
          </a:prstGeom>
          <a:noFill/>
        </p:spPr>
        <p:txBody>
          <a:bodyPr wrap="square" rtlCol="0">
            <a:spAutoFit/>
          </a:bodyPr>
          <a:lstStyle/>
          <a:p>
            <a:r>
              <a:rPr lang="es-CO" b="1" dirty="0">
                <a:solidFill>
                  <a:schemeClr val="bg1"/>
                </a:solidFill>
              </a:rPr>
              <a:t>Manteniendo los peligros del ahogo (como </a:t>
            </a:r>
            <a:r>
              <a:rPr lang="es-CO" b="1" dirty="0" smtClean="0">
                <a:solidFill>
                  <a:schemeClr val="bg1"/>
                </a:solidFill>
              </a:rPr>
              <a:t>las Fichas </a:t>
            </a:r>
            <a:r>
              <a:rPr lang="es-CO" b="1" dirty="0">
                <a:solidFill>
                  <a:schemeClr val="bg1"/>
                </a:solidFill>
              </a:rPr>
              <a:t>y juguetes pequeños), los venenos (como </a:t>
            </a:r>
            <a:r>
              <a:rPr lang="es-CO" b="1" dirty="0" smtClean="0">
                <a:solidFill>
                  <a:schemeClr val="bg1"/>
                </a:solidFill>
              </a:rPr>
              <a:t>las Pastillas </a:t>
            </a:r>
            <a:r>
              <a:rPr lang="es-CO" b="1" dirty="0">
                <a:solidFill>
                  <a:schemeClr val="bg1"/>
                </a:solidFill>
              </a:rPr>
              <a:t>y químicos para limpiar) fuera de alcance, </a:t>
            </a:r>
            <a:r>
              <a:rPr lang="es-CO" b="1" dirty="0" smtClean="0">
                <a:solidFill>
                  <a:schemeClr val="bg1"/>
                </a:solidFill>
              </a:rPr>
              <a:t>y También </a:t>
            </a:r>
            <a:r>
              <a:rPr lang="es-CO" b="1" dirty="0">
                <a:solidFill>
                  <a:schemeClr val="bg1"/>
                </a:solidFill>
              </a:rPr>
              <a:t>enseñando a tu hijo a mantener las </a:t>
            </a:r>
            <a:r>
              <a:rPr lang="es-CO" b="1" dirty="0" smtClean="0">
                <a:solidFill>
                  <a:schemeClr val="bg1"/>
                </a:solidFill>
              </a:rPr>
              <a:t>cosas Que </a:t>
            </a:r>
            <a:r>
              <a:rPr lang="es-CO" b="1" dirty="0">
                <a:solidFill>
                  <a:schemeClr val="bg1"/>
                </a:solidFill>
              </a:rPr>
              <a:t>no son comida fuera de la </a:t>
            </a:r>
            <a:r>
              <a:rPr lang="es-CO" b="1" dirty="0" smtClean="0">
                <a:solidFill>
                  <a:schemeClr val="bg1"/>
                </a:solidFill>
              </a:rPr>
              <a:t>boca. Asegurándote </a:t>
            </a:r>
            <a:r>
              <a:rPr lang="es-CO" b="1" dirty="0">
                <a:solidFill>
                  <a:schemeClr val="bg1"/>
                </a:solidFill>
              </a:rPr>
              <a:t>que si tu hijo está afuera en el patio o </a:t>
            </a:r>
            <a:r>
              <a:rPr lang="es-CO" b="1" dirty="0" smtClean="0">
                <a:solidFill>
                  <a:schemeClr val="bg1"/>
                </a:solidFill>
              </a:rPr>
              <a:t> Al </a:t>
            </a:r>
            <a:r>
              <a:rPr lang="es-CO" b="1" dirty="0">
                <a:solidFill>
                  <a:schemeClr val="bg1"/>
                </a:solidFill>
              </a:rPr>
              <a:t>frente de la casa que este siempre con un adulto </a:t>
            </a:r>
            <a:r>
              <a:rPr lang="es-CO" b="1" dirty="0" smtClean="0">
                <a:solidFill>
                  <a:schemeClr val="bg1"/>
                </a:solidFill>
              </a:rPr>
              <a:t>O </a:t>
            </a:r>
            <a:r>
              <a:rPr lang="es-CO" b="1" dirty="0">
                <a:solidFill>
                  <a:schemeClr val="bg1"/>
                </a:solidFill>
              </a:rPr>
              <a:t>un adolescente </a:t>
            </a:r>
            <a:r>
              <a:rPr lang="es-CO" b="1" dirty="0" smtClean="0">
                <a:solidFill>
                  <a:schemeClr val="bg1"/>
                </a:solidFill>
              </a:rPr>
              <a:t>responsable. </a:t>
            </a:r>
            <a:r>
              <a:rPr lang="es-CO" b="1" i="1" dirty="0" smtClean="0">
                <a:solidFill>
                  <a:schemeClr val="bg1"/>
                </a:solidFill>
              </a:rPr>
              <a:t>No </a:t>
            </a:r>
            <a:r>
              <a:rPr lang="es-CO" b="1" dirty="0">
                <a:solidFill>
                  <a:schemeClr val="bg1"/>
                </a:solidFill>
              </a:rPr>
              <a:t>mantener pistolas y otras armas en tu casa </a:t>
            </a:r>
            <a:r>
              <a:rPr lang="es-CO" b="1" dirty="0" smtClean="0">
                <a:solidFill>
                  <a:schemeClr val="bg1"/>
                </a:solidFill>
              </a:rPr>
              <a:t>— O </a:t>
            </a:r>
            <a:r>
              <a:rPr lang="es-CO" b="1" dirty="0">
                <a:solidFill>
                  <a:schemeClr val="bg1"/>
                </a:solidFill>
              </a:rPr>
              <a:t>por lo </a:t>
            </a:r>
            <a:r>
              <a:rPr lang="es-CO" b="1" dirty="0" smtClean="0">
                <a:solidFill>
                  <a:schemeClr val="bg1"/>
                </a:solidFill>
              </a:rPr>
              <a:t>menos mantenerlos </a:t>
            </a:r>
            <a:r>
              <a:rPr lang="es-CO" b="1" dirty="0">
                <a:solidFill>
                  <a:schemeClr val="bg1"/>
                </a:solidFill>
              </a:rPr>
              <a:t>fuera de la vista, </a:t>
            </a:r>
            <a:r>
              <a:rPr lang="es-CO" b="1" dirty="0" smtClean="0">
                <a:solidFill>
                  <a:schemeClr val="bg1"/>
                </a:solidFill>
              </a:rPr>
              <a:t>con Llave</a:t>
            </a:r>
            <a:r>
              <a:rPr lang="es-CO" b="1" dirty="0">
                <a:solidFill>
                  <a:schemeClr val="bg1"/>
                </a:solidFill>
              </a:rPr>
              <a:t>, y descargadas.  </a:t>
            </a:r>
          </a:p>
          <a:p>
            <a:r>
              <a:rPr lang="es-CO" b="1" i="1" dirty="0" smtClean="0">
                <a:solidFill>
                  <a:schemeClr val="bg1"/>
                </a:solidFill>
              </a:rPr>
              <a:t>No </a:t>
            </a:r>
            <a:r>
              <a:rPr lang="es-CO" b="1" dirty="0">
                <a:solidFill>
                  <a:schemeClr val="bg1"/>
                </a:solidFill>
              </a:rPr>
              <a:t>mantener perros agresivos en tu casa —  y </a:t>
            </a:r>
            <a:r>
              <a:rPr lang="es-CO" b="1" dirty="0" smtClean="0">
                <a:solidFill>
                  <a:schemeClr val="bg1"/>
                </a:solidFill>
              </a:rPr>
              <a:t> Nunca </a:t>
            </a:r>
            <a:r>
              <a:rPr lang="es-CO" b="1" dirty="0">
                <a:solidFill>
                  <a:schemeClr val="bg1"/>
                </a:solidFill>
              </a:rPr>
              <a:t>deje que un perro y un niño pequeño se </a:t>
            </a:r>
            <a:r>
              <a:rPr lang="es-CO" b="1" dirty="0" smtClean="0">
                <a:solidFill>
                  <a:schemeClr val="bg1"/>
                </a:solidFill>
              </a:rPr>
              <a:t>Queden </a:t>
            </a:r>
            <a:r>
              <a:rPr lang="es-CO" b="1" dirty="0">
                <a:solidFill>
                  <a:schemeClr val="bg1"/>
                </a:solidFill>
              </a:rPr>
              <a:t>en un cuarto sin la supervisión de un adulto. </a:t>
            </a:r>
          </a:p>
          <a:p>
            <a:r>
              <a:rPr lang="es-CO" dirty="0"/>
              <a:t/>
            </a:r>
            <a:br>
              <a:rPr lang="es-CO" dirty="0"/>
            </a:br>
            <a:endParaRPr lang="es-CO" dirty="0"/>
          </a:p>
        </p:txBody>
      </p:sp>
      <p:sp>
        <p:nvSpPr>
          <p:cNvPr id="9" name="CuadroTexto 8"/>
          <p:cNvSpPr txBox="1"/>
          <p:nvPr/>
        </p:nvSpPr>
        <p:spPr>
          <a:xfrm>
            <a:off x="7424928" y="2114882"/>
            <a:ext cx="4632960" cy="4247317"/>
          </a:xfrm>
          <a:prstGeom prst="rect">
            <a:avLst/>
          </a:prstGeom>
          <a:noFill/>
        </p:spPr>
        <p:txBody>
          <a:bodyPr wrap="square" rtlCol="0">
            <a:spAutoFit/>
          </a:bodyPr>
          <a:lstStyle/>
          <a:p>
            <a:r>
              <a:rPr lang="en-US" b="1" dirty="0" smtClean="0">
                <a:solidFill>
                  <a:schemeClr val="bg1"/>
                </a:solidFill>
                <a:effectLst/>
              </a:rPr>
              <a:t>Maintaining the dangers of the drowning (like the Cards and small toys), the poisons (like the Pills and chemists to clean) out of scope, and Also teaching your son to maintain the things That are not eaten out of the mouth. Insuring yourself that if your son is out in the courtyard or At the head of the house that a responsible adolescent is always with an adult O. Not to maintain guns and other weapon in your house — Or at least to maintain them out of the sight, with Key, and unloaded. Not to maintain aggressive dogs in your house — and never leaves that a dog and a small child Remain in a quarter without the supervision of an adult. </a:t>
            </a:r>
            <a:endParaRPr lang="es-CO" b="1" dirty="0">
              <a:solidFill>
                <a:schemeClr val="bg1"/>
              </a:solidFill>
            </a:endParaRPr>
          </a:p>
        </p:txBody>
      </p:sp>
    </p:spTree>
    <p:extLst>
      <p:ext uri="{BB962C8B-B14F-4D97-AF65-F5344CB8AC3E}">
        <p14:creationId xmlns:p14="http://schemas.microsoft.com/office/powerpoint/2010/main" val="95791893"/>
      </p:ext>
    </p:extLst>
  </p:cSld>
  <p:clrMapOvr>
    <a:masterClrMapping/>
  </p:clrMapOvr>
  <mc:AlternateContent xmlns:mc="http://schemas.openxmlformats.org/markup-compatibility/2006">
    <mc:Choice xmlns:p14="http://schemas.microsoft.com/office/powerpoint/2010/main" Requires="p14">
      <p:transition p14:dur="0" advTm="28000"/>
    </mc:Choice>
    <mc:Fallback>
      <p:transition advTm="28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670048" y="768096"/>
            <a:ext cx="184731" cy="646331"/>
          </a:xfrm>
          <a:prstGeom prst="rect">
            <a:avLst/>
          </a:prstGeom>
          <a:noFill/>
        </p:spPr>
        <p:txBody>
          <a:bodyPr wrap="none" rtlCol="0">
            <a:spAutoFit/>
          </a:bodyPr>
          <a:lstStyle/>
          <a:p>
            <a:r>
              <a:rPr lang="es-CO" dirty="0"/>
              <a:t/>
            </a:r>
            <a:br>
              <a:rPr lang="es-CO" dirty="0"/>
            </a:br>
            <a:endParaRPr lang="es-CO" dirty="0"/>
          </a:p>
        </p:txBody>
      </p:sp>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1177140" y="120288"/>
            <a:ext cx="3355277" cy="830997"/>
          </a:xfrm>
          <a:prstGeom prst="rect">
            <a:avLst/>
          </a:prstGeom>
          <a:noFill/>
        </p:spPr>
        <p:txBody>
          <a:bodyPr wrap="none" rtlCol="0">
            <a:spAutoFit/>
          </a:bodyPr>
          <a:lstStyle/>
          <a:p>
            <a:r>
              <a:rPr lang="es-CO" sz="2400" b="1" dirty="0" smtClean="0">
                <a:solidFill>
                  <a:schemeClr val="bg1"/>
                </a:solidFill>
              </a:rPr>
              <a:t>   Ayudando </a:t>
            </a:r>
            <a:r>
              <a:rPr lang="es-CO" sz="2400" b="1" dirty="0">
                <a:solidFill>
                  <a:schemeClr val="bg1"/>
                </a:solidFill>
              </a:rPr>
              <a:t>a tu hijo a</a:t>
            </a:r>
          </a:p>
          <a:p>
            <a:r>
              <a:rPr lang="es-CO" sz="2400" b="1" dirty="0">
                <a:solidFill>
                  <a:schemeClr val="bg1"/>
                </a:solidFill>
              </a:rPr>
              <a:t>controlar sus emociones </a:t>
            </a:r>
          </a:p>
        </p:txBody>
      </p:sp>
      <p:sp>
        <p:nvSpPr>
          <p:cNvPr id="5" name="CuadroTexto 4"/>
          <p:cNvSpPr txBox="1"/>
          <p:nvPr/>
        </p:nvSpPr>
        <p:spPr>
          <a:xfrm>
            <a:off x="7668768" y="120288"/>
            <a:ext cx="3913632" cy="830997"/>
          </a:xfrm>
          <a:prstGeom prst="rect">
            <a:avLst/>
          </a:prstGeom>
          <a:noFill/>
        </p:spPr>
        <p:txBody>
          <a:bodyPr wrap="square" rtlCol="0">
            <a:spAutoFit/>
          </a:bodyPr>
          <a:lstStyle/>
          <a:p>
            <a:r>
              <a:rPr lang="en-US" sz="2400" b="1" dirty="0">
                <a:solidFill>
                  <a:schemeClr val="bg1"/>
                </a:solidFill>
              </a:rPr>
              <a:t>Helping your </a:t>
            </a:r>
            <a:r>
              <a:rPr lang="en-US" sz="2400" b="1" dirty="0" smtClean="0">
                <a:solidFill>
                  <a:schemeClr val="bg1"/>
                </a:solidFill>
              </a:rPr>
              <a:t>son </a:t>
            </a:r>
            <a:r>
              <a:rPr lang="en-US" sz="2400" b="1" dirty="0">
                <a:solidFill>
                  <a:schemeClr val="bg1"/>
                </a:solidFill>
              </a:rPr>
              <a:t>to control </a:t>
            </a:r>
            <a:r>
              <a:rPr lang="en-US" sz="2400" b="1" dirty="0" smtClean="0">
                <a:solidFill>
                  <a:schemeClr val="bg1"/>
                </a:solidFill>
              </a:rPr>
              <a:t> 	its </a:t>
            </a:r>
            <a:r>
              <a:rPr lang="en-US" sz="2400" b="1" dirty="0">
                <a:solidFill>
                  <a:schemeClr val="bg1"/>
                </a:solidFill>
              </a:rPr>
              <a:t>emotions </a:t>
            </a:r>
            <a:endParaRPr lang="es-CO" sz="2400" b="1" dirty="0">
              <a:solidFill>
                <a:schemeClr val="bg1"/>
              </a:solidFill>
            </a:endParaRPr>
          </a:p>
        </p:txBody>
      </p:sp>
      <p:sp>
        <p:nvSpPr>
          <p:cNvPr id="6" name="CuadroTexto 5"/>
          <p:cNvSpPr txBox="1"/>
          <p:nvPr/>
        </p:nvSpPr>
        <p:spPr>
          <a:xfrm>
            <a:off x="670560" y="1705557"/>
            <a:ext cx="3619810" cy="3785652"/>
          </a:xfrm>
          <a:prstGeom prst="rect">
            <a:avLst/>
          </a:prstGeom>
          <a:noFill/>
        </p:spPr>
        <p:txBody>
          <a:bodyPr wrap="square" rtlCol="0">
            <a:spAutoFit/>
          </a:bodyPr>
          <a:lstStyle/>
          <a:p>
            <a:r>
              <a:rPr lang="es-CO" sz="2400" b="1" dirty="0">
                <a:solidFill>
                  <a:srgbClr val="FF0000"/>
                </a:solidFill>
              </a:rPr>
              <a:t>Este es un tiempo importante para ayudar a tu hijo a </a:t>
            </a:r>
          </a:p>
          <a:p>
            <a:r>
              <a:rPr lang="es-CO" sz="2400" b="1" dirty="0">
                <a:solidFill>
                  <a:srgbClr val="FF0000"/>
                </a:solidFill>
              </a:rPr>
              <a:t>aprender a controlar las emociones fuertes.  Puedes</a:t>
            </a:r>
          </a:p>
          <a:p>
            <a:r>
              <a:rPr lang="es-CO" sz="2400" b="1" dirty="0">
                <a:solidFill>
                  <a:srgbClr val="FF0000"/>
                </a:solidFill>
              </a:rPr>
              <a:t>ayudar a tu hijo a sentirse mejor, a comportarse y</a:t>
            </a:r>
          </a:p>
          <a:p>
            <a:r>
              <a:rPr lang="es-CO" sz="2400" b="1" dirty="0">
                <a:solidFill>
                  <a:srgbClr val="FF0000"/>
                </a:solidFill>
              </a:rPr>
              <a:t>llevarse mejor con otros. </a:t>
            </a:r>
          </a:p>
          <a:p>
            <a:endParaRPr lang="es-CO" sz="2400" dirty="0">
              <a:solidFill>
                <a:srgbClr val="FF0000"/>
              </a:solidFill>
            </a:endParaRPr>
          </a:p>
        </p:txBody>
      </p:sp>
      <p:sp>
        <p:nvSpPr>
          <p:cNvPr id="7" name="CuadroTexto 6"/>
          <p:cNvSpPr txBox="1"/>
          <p:nvPr/>
        </p:nvSpPr>
        <p:spPr>
          <a:xfrm>
            <a:off x="7668768" y="2072640"/>
            <a:ext cx="3401568" cy="2677656"/>
          </a:xfrm>
          <a:prstGeom prst="rect">
            <a:avLst/>
          </a:prstGeom>
          <a:noFill/>
        </p:spPr>
        <p:txBody>
          <a:bodyPr wrap="square" rtlCol="0">
            <a:spAutoFit/>
          </a:bodyPr>
          <a:lstStyle/>
          <a:p>
            <a:r>
              <a:rPr lang="en-US" sz="2400" b="1" dirty="0">
                <a:solidFill>
                  <a:srgbClr val="FF0000"/>
                </a:solidFill>
              </a:rPr>
              <a:t>This is an important time to help your son </a:t>
            </a:r>
            <a:r>
              <a:rPr lang="en-US" sz="2400" b="1" dirty="0" smtClean="0">
                <a:solidFill>
                  <a:srgbClr val="FF0000"/>
                </a:solidFill>
              </a:rPr>
              <a:t>to </a:t>
            </a:r>
            <a:r>
              <a:rPr lang="en-US" sz="2400" b="1" dirty="0">
                <a:solidFill>
                  <a:srgbClr val="FF0000"/>
                </a:solidFill>
              </a:rPr>
              <a:t>learn to control the strong emotions. You can to help your son to feel better, to behave and to take better with others. </a:t>
            </a:r>
            <a:endParaRPr lang="es-CO" sz="2400" b="1" dirty="0">
              <a:solidFill>
                <a:srgbClr val="FF0000"/>
              </a:solidFill>
            </a:endParaRPr>
          </a:p>
        </p:txBody>
      </p:sp>
      <p:sp>
        <p:nvSpPr>
          <p:cNvPr id="9" name="CuadroTexto 8"/>
          <p:cNvSpPr txBox="1"/>
          <p:nvPr/>
        </p:nvSpPr>
        <p:spPr>
          <a:xfrm>
            <a:off x="670560" y="5322151"/>
            <a:ext cx="3335208" cy="1200329"/>
          </a:xfrm>
          <a:prstGeom prst="rect">
            <a:avLst/>
          </a:prstGeom>
          <a:noFill/>
        </p:spPr>
        <p:txBody>
          <a:bodyPr wrap="none" rtlCol="0">
            <a:spAutoFit/>
          </a:bodyPr>
          <a:lstStyle/>
          <a:p>
            <a:r>
              <a:rPr lang="es-CO" b="1" dirty="0">
                <a:solidFill>
                  <a:srgbClr val="FFFF00"/>
                </a:solidFill>
              </a:rPr>
              <a:t>Creando estructura</a:t>
            </a:r>
            <a:r>
              <a:rPr lang="es-CO" b="1" dirty="0" smtClean="0">
                <a:solidFill>
                  <a:srgbClr val="FFFF00"/>
                </a:solidFill>
              </a:rPr>
              <a:t>.</a:t>
            </a:r>
          </a:p>
          <a:p>
            <a:r>
              <a:rPr lang="es-CO" b="1" dirty="0">
                <a:solidFill>
                  <a:srgbClr val="FFFF00"/>
                </a:solidFill>
              </a:rPr>
              <a:t>Estableciendo reglas</a:t>
            </a:r>
            <a:r>
              <a:rPr lang="es-CO" b="1" dirty="0" smtClean="0">
                <a:solidFill>
                  <a:srgbClr val="FFFF00"/>
                </a:solidFill>
              </a:rPr>
              <a:t>.</a:t>
            </a:r>
          </a:p>
          <a:p>
            <a:r>
              <a:rPr lang="es-CO" b="1" dirty="0">
                <a:solidFill>
                  <a:srgbClr val="FFFF00"/>
                </a:solidFill>
              </a:rPr>
              <a:t>Hacer que las reglas se cumplan. </a:t>
            </a:r>
            <a:endParaRPr lang="es-CO" b="1" dirty="0" smtClean="0">
              <a:solidFill>
                <a:srgbClr val="FFFF00"/>
              </a:solidFill>
            </a:endParaRPr>
          </a:p>
          <a:p>
            <a:r>
              <a:rPr lang="es-CO" b="1" dirty="0">
                <a:solidFill>
                  <a:srgbClr val="FFFF00"/>
                </a:solidFill>
              </a:rPr>
              <a:t>Manteniendo la calma.</a:t>
            </a:r>
          </a:p>
        </p:txBody>
      </p:sp>
      <p:sp>
        <p:nvSpPr>
          <p:cNvPr id="10" name="CuadroTexto 9"/>
          <p:cNvSpPr txBox="1"/>
          <p:nvPr/>
        </p:nvSpPr>
        <p:spPr>
          <a:xfrm>
            <a:off x="7668768" y="5322150"/>
            <a:ext cx="2999232" cy="1200329"/>
          </a:xfrm>
          <a:prstGeom prst="rect">
            <a:avLst/>
          </a:prstGeom>
          <a:noFill/>
        </p:spPr>
        <p:txBody>
          <a:bodyPr wrap="square" rtlCol="0">
            <a:spAutoFit/>
          </a:bodyPr>
          <a:lstStyle/>
          <a:p>
            <a:r>
              <a:rPr lang="en-US" b="1" dirty="0">
                <a:solidFill>
                  <a:srgbClr val="FFFF00"/>
                </a:solidFill>
              </a:rPr>
              <a:t>Creating structure. Establishing rules. To do that the rules are fulfilled. Maintaining the calmness. </a:t>
            </a:r>
            <a:endParaRPr lang="es-CO" b="1" dirty="0">
              <a:solidFill>
                <a:srgbClr val="FFFF00"/>
              </a:solidFill>
            </a:endParaRPr>
          </a:p>
        </p:txBody>
      </p:sp>
    </p:spTree>
    <p:extLst>
      <p:ext uri="{BB962C8B-B14F-4D97-AF65-F5344CB8AC3E}">
        <p14:creationId xmlns:p14="http://schemas.microsoft.com/office/powerpoint/2010/main" val="2998570579"/>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0" y="-963168"/>
            <a:ext cx="6083808" cy="2123658"/>
          </a:xfrm>
          <a:prstGeom prst="rect">
            <a:avLst/>
          </a:prstGeom>
          <a:noFill/>
        </p:spPr>
        <p:txBody>
          <a:bodyPr wrap="square" rtlCol="0">
            <a:spAutoFit/>
          </a:bodyPr>
          <a:lstStyle/>
          <a:p>
            <a:r>
              <a:rPr lang="es-CO" dirty="0"/>
              <a:t> </a:t>
            </a:r>
          </a:p>
          <a:p>
            <a:r>
              <a:rPr lang="es-CO" dirty="0"/>
              <a:t/>
            </a:r>
            <a:br>
              <a:rPr lang="es-CO" dirty="0"/>
            </a:br>
            <a:endParaRPr lang="es-CO" dirty="0"/>
          </a:p>
          <a:p>
            <a:r>
              <a:rPr lang="es-CO" dirty="0"/>
              <a:t> </a:t>
            </a:r>
          </a:p>
          <a:p>
            <a:r>
              <a:rPr lang="es-CO" sz="2400" b="1" dirty="0">
                <a:solidFill>
                  <a:srgbClr val="FFFF00"/>
                </a:solidFill>
              </a:rPr>
              <a:t>Enseñando a tu hijo </a:t>
            </a:r>
            <a:r>
              <a:rPr lang="es-CO" sz="2400" b="1" dirty="0" smtClean="0">
                <a:solidFill>
                  <a:srgbClr val="FFFF00"/>
                </a:solidFill>
              </a:rPr>
              <a:t>a</a:t>
            </a:r>
            <a:r>
              <a:rPr lang="es-CO" sz="2400" b="1" dirty="0">
                <a:solidFill>
                  <a:srgbClr val="FFFF00"/>
                </a:solidFill>
              </a:rPr>
              <a:t> </a:t>
            </a:r>
            <a:r>
              <a:rPr lang="es-CO" sz="2400" b="1" dirty="0" smtClean="0">
                <a:solidFill>
                  <a:srgbClr val="FFFF00"/>
                </a:solidFill>
              </a:rPr>
              <a:t>colaborar </a:t>
            </a:r>
            <a:r>
              <a:rPr lang="es-CO" sz="2400" b="1" dirty="0">
                <a:solidFill>
                  <a:srgbClr val="FFFF00"/>
                </a:solidFill>
              </a:rPr>
              <a:t>y compartir  </a:t>
            </a:r>
          </a:p>
          <a:p>
            <a:r>
              <a:rPr lang="es-CO" dirty="0"/>
              <a:t/>
            </a:r>
            <a:br>
              <a:rPr lang="es-CO" dirty="0"/>
            </a:br>
            <a:endParaRPr lang="es-CO" dirty="0"/>
          </a:p>
        </p:txBody>
      </p:sp>
      <p:sp>
        <p:nvSpPr>
          <p:cNvPr id="4" name="CuadroTexto 3"/>
          <p:cNvSpPr txBox="1"/>
          <p:nvPr/>
        </p:nvSpPr>
        <p:spPr>
          <a:xfrm>
            <a:off x="6319664" y="98661"/>
            <a:ext cx="5636479" cy="461665"/>
          </a:xfrm>
          <a:prstGeom prst="rect">
            <a:avLst/>
          </a:prstGeom>
          <a:noFill/>
        </p:spPr>
        <p:txBody>
          <a:bodyPr wrap="none" rtlCol="0">
            <a:spAutoFit/>
          </a:bodyPr>
          <a:lstStyle/>
          <a:p>
            <a:r>
              <a:rPr lang="en-US" sz="2400" b="1" dirty="0">
                <a:solidFill>
                  <a:srgbClr val="FFFF00"/>
                </a:solidFill>
              </a:rPr>
              <a:t>Teaching your son to collaborate and share</a:t>
            </a:r>
            <a:endParaRPr lang="es-CO" sz="2400" b="1" dirty="0">
              <a:solidFill>
                <a:srgbClr val="FFFF00"/>
              </a:solidFill>
            </a:endParaRPr>
          </a:p>
        </p:txBody>
      </p:sp>
      <p:sp>
        <p:nvSpPr>
          <p:cNvPr id="5" name="CuadroTexto 4"/>
          <p:cNvSpPr txBox="1"/>
          <p:nvPr/>
        </p:nvSpPr>
        <p:spPr>
          <a:xfrm>
            <a:off x="463296" y="4662122"/>
            <a:ext cx="4981300" cy="1754326"/>
          </a:xfrm>
          <a:prstGeom prst="rect">
            <a:avLst/>
          </a:prstGeom>
          <a:noFill/>
        </p:spPr>
        <p:txBody>
          <a:bodyPr wrap="none" rtlCol="0">
            <a:spAutoFit/>
          </a:bodyPr>
          <a:lstStyle/>
          <a:p>
            <a:r>
              <a:rPr lang="es-CO" b="1" dirty="0">
                <a:solidFill>
                  <a:srgbClr val="FFFF00"/>
                </a:solidFill>
              </a:rPr>
              <a:t>El mejor modo para enseñar a tu hijo es por tu</a:t>
            </a:r>
          </a:p>
          <a:p>
            <a:r>
              <a:rPr lang="es-CO" b="1" dirty="0">
                <a:solidFill>
                  <a:srgbClr val="FFFF00"/>
                </a:solidFill>
              </a:rPr>
              <a:t>ejemplo. Tu amor y compasión ayuda enseñar que</a:t>
            </a:r>
          </a:p>
          <a:p>
            <a:r>
              <a:rPr lang="es-CO" b="1" dirty="0">
                <a:solidFill>
                  <a:srgbClr val="FFFF00"/>
                </a:solidFill>
              </a:rPr>
              <a:t>tu hijo debe colaborar con otros. Cuando eres </a:t>
            </a:r>
          </a:p>
          <a:p>
            <a:r>
              <a:rPr lang="es-CO" b="1" dirty="0">
                <a:solidFill>
                  <a:srgbClr val="FFFF00"/>
                </a:solidFill>
              </a:rPr>
              <a:t>justo, compartes con otros, o resuelves problemas</a:t>
            </a:r>
          </a:p>
          <a:p>
            <a:r>
              <a:rPr lang="es-CO" b="1" dirty="0">
                <a:solidFill>
                  <a:srgbClr val="FFFF00"/>
                </a:solidFill>
              </a:rPr>
              <a:t>calmadamente, tu hijo mira y empieza a aprender</a:t>
            </a:r>
          </a:p>
          <a:p>
            <a:r>
              <a:rPr lang="es-CO" b="1" dirty="0">
                <a:solidFill>
                  <a:srgbClr val="FFFF00"/>
                </a:solidFill>
              </a:rPr>
              <a:t>esas mismas habilidades. </a:t>
            </a:r>
          </a:p>
        </p:txBody>
      </p:sp>
      <p:sp>
        <p:nvSpPr>
          <p:cNvPr id="6" name="CuadroTexto 5"/>
          <p:cNvSpPr txBox="1"/>
          <p:nvPr/>
        </p:nvSpPr>
        <p:spPr>
          <a:xfrm>
            <a:off x="7071359" y="4662122"/>
            <a:ext cx="4669536" cy="1754326"/>
          </a:xfrm>
          <a:prstGeom prst="rect">
            <a:avLst/>
          </a:prstGeom>
          <a:noFill/>
        </p:spPr>
        <p:txBody>
          <a:bodyPr wrap="square" rtlCol="0">
            <a:spAutoFit/>
          </a:bodyPr>
          <a:lstStyle/>
          <a:p>
            <a:r>
              <a:rPr lang="en-US" b="1" dirty="0">
                <a:solidFill>
                  <a:srgbClr val="FFFF00"/>
                </a:solidFill>
              </a:rPr>
              <a:t>The best way to teach your son is for you example. Your love and compassion helps to teach that your son must collaborate with others. When you are just, you share with others, or solve </a:t>
            </a:r>
            <a:r>
              <a:rPr lang="en-US" b="1" dirty="0" smtClean="0">
                <a:solidFill>
                  <a:srgbClr val="FFFF00"/>
                </a:solidFill>
              </a:rPr>
              <a:t>problems calmly, </a:t>
            </a:r>
            <a:r>
              <a:rPr lang="en-US" b="1" dirty="0">
                <a:solidFill>
                  <a:srgbClr val="FFFF00"/>
                </a:solidFill>
              </a:rPr>
              <a:t>your son looks and begins learning the same skills. </a:t>
            </a:r>
            <a:endParaRPr lang="es-CO" b="1" dirty="0">
              <a:solidFill>
                <a:srgbClr val="FFFF00"/>
              </a:solidFill>
            </a:endParaRPr>
          </a:p>
        </p:txBody>
      </p:sp>
    </p:spTree>
    <p:extLst>
      <p:ext uri="{BB962C8B-B14F-4D97-AF65-F5344CB8AC3E}">
        <p14:creationId xmlns:p14="http://schemas.microsoft.com/office/powerpoint/2010/main" val="2147512105"/>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158496" y="219456"/>
            <a:ext cx="5023104" cy="461665"/>
          </a:xfrm>
          <a:prstGeom prst="rect">
            <a:avLst/>
          </a:prstGeom>
          <a:noFill/>
        </p:spPr>
        <p:txBody>
          <a:bodyPr wrap="square" rtlCol="0">
            <a:spAutoFit/>
          </a:bodyPr>
          <a:lstStyle/>
          <a:p>
            <a:r>
              <a:rPr lang="es-CO" sz="2400" b="1" dirty="0">
                <a:solidFill>
                  <a:srgbClr val="FF0000"/>
                </a:solidFill>
              </a:rPr>
              <a:t>Ayuda a tu hijo </a:t>
            </a:r>
            <a:r>
              <a:rPr lang="es-CO" sz="2400" b="1" dirty="0" smtClean="0">
                <a:solidFill>
                  <a:srgbClr val="FF0000"/>
                </a:solidFill>
              </a:rPr>
              <a:t>a</a:t>
            </a:r>
            <a:r>
              <a:rPr lang="es-CO" sz="2400" dirty="0">
                <a:solidFill>
                  <a:srgbClr val="FF0000"/>
                </a:solidFill>
              </a:rPr>
              <a:t> </a:t>
            </a:r>
            <a:r>
              <a:rPr lang="es-CO" sz="2400" b="1" dirty="0" smtClean="0">
                <a:solidFill>
                  <a:srgbClr val="FF0000"/>
                </a:solidFill>
              </a:rPr>
              <a:t>aprender </a:t>
            </a:r>
            <a:r>
              <a:rPr lang="es-CO" sz="2400" b="1" dirty="0">
                <a:solidFill>
                  <a:srgbClr val="FF0000"/>
                </a:solidFill>
              </a:rPr>
              <a:t>jugando</a:t>
            </a:r>
            <a:endParaRPr lang="es-CO" sz="2400" dirty="0">
              <a:solidFill>
                <a:srgbClr val="FF0000"/>
              </a:solidFill>
            </a:endParaRPr>
          </a:p>
        </p:txBody>
      </p:sp>
      <p:sp>
        <p:nvSpPr>
          <p:cNvPr id="4" name="CuadroTexto 3"/>
          <p:cNvSpPr txBox="1"/>
          <p:nvPr/>
        </p:nvSpPr>
        <p:spPr>
          <a:xfrm>
            <a:off x="6973824" y="219456"/>
            <a:ext cx="4122667" cy="461665"/>
          </a:xfrm>
          <a:prstGeom prst="rect">
            <a:avLst/>
          </a:prstGeom>
          <a:noFill/>
        </p:spPr>
        <p:txBody>
          <a:bodyPr wrap="none" rtlCol="0">
            <a:spAutoFit/>
          </a:bodyPr>
          <a:lstStyle/>
          <a:p>
            <a:r>
              <a:rPr lang="en-US" sz="2400" b="1" dirty="0" smtClean="0">
                <a:solidFill>
                  <a:srgbClr val="FF0000"/>
                </a:solidFill>
              </a:rPr>
              <a:t>Helps </a:t>
            </a:r>
            <a:r>
              <a:rPr lang="en-US" sz="2400" b="1" dirty="0">
                <a:solidFill>
                  <a:srgbClr val="FF0000"/>
                </a:solidFill>
              </a:rPr>
              <a:t>your son to learn playing</a:t>
            </a:r>
            <a:endParaRPr lang="es-CO" sz="2400" b="1" dirty="0">
              <a:solidFill>
                <a:srgbClr val="FF0000"/>
              </a:solidFill>
            </a:endParaRPr>
          </a:p>
        </p:txBody>
      </p:sp>
      <p:sp>
        <p:nvSpPr>
          <p:cNvPr id="5" name="CuadroTexto 4"/>
          <p:cNvSpPr txBox="1"/>
          <p:nvPr/>
        </p:nvSpPr>
        <p:spPr>
          <a:xfrm>
            <a:off x="158496" y="804672"/>
            <a:ext cx="4977645" cy="1200329"/>
          </a:xfrm>
          <a:prstGeom prst="rect">
            <a:avLst/>
          </a:prstGeom>
          <a:noFill/>
        </p:spPr>
        <p:txBody>
          <a:bodyPr wrap="none" rtlCol="0">
            <a:spAutoFit/>
          </a:bodyPr>
          <a:lstStyle/>
          <a:p>
            <a:r>
              <a:rPr lang="es-CO" b="1" dirty="0" smtClean="0">
                <a:solidFill>
                  <a:srgbClr val="FFFF00"/>
                </a:solidFill>
              </a:rPr>
              <a:t>  El </a:t>
            </a:r>
            <a:r>
              <a:rPr lang="es-CO" b="1" dirty="0">
                <a:solidFill>
                  <a:srgbClr val="FFFF00"/>
                </a:solidFill>
              </a:rPr>
              <a:t>tiempo de jugar para un niño pequeño es un </a:t>
            </a:r>
          </a:p>
          <a:p>
            <a:r>
              <a:rPr lang="es-CO" b="1" dirty="0">
                <a:solidFill>
                  <a:srgbClr val="FFFF00"/>
                </a:solidFill>
              </a:rPr>
              <a:t>tiempo importante de aprendizaje. Jugar ayuda a  </a:t>
            </a:r>
          </a:p>
          <a:p>
            <a:r>
              <a:rPr lang="es-CO" b="1" dirty="0" smtClean="0">
                <a:solidFill>
                  <a:srgbClr val="FFFF00"/>
                </a:solidFill>
              </a:rPr>
              <a:t>   tu </a:t>
            </a:r>
            <a:r>
              <a:rPr lang="es-CO" b="1" dirty="0">
                <a:solidFill>
                  <a:srgbClr val="FFFF00"/>
                </a:solidFill>
              </a:rPr>
              <a:t>hijo a crecer fuerte y sano, crear y resolver</a:t>
            </a:r>
          </a:p>
          <a:p>
            <a:r>
              <a:rPr lang="es-CO" b="1" dirty="0" smtClean="0">
                <a:solidFill>
                  <a:srgbClr val="FFFF00"/>
                </a:solidFill>
              </a:rPr>
              <a:t>                                    problemas</a:t>
            </a:r>
            <a:r>
              <a:rPr lang="es-CO" b="1" dirty="0">
                <a:solidFill>
                  <a:srgbClr val="FFFF00"/>
                </a:solidFill>
              </a:rPr>
              <a:t>.</a:t>
            </a:r>
          </a:p>
        </p:txBody>
      </p:sp>
      <p:sp>
        <p:nvSpPr>
          <p:cNvPr id="6" name="CuadroTexto 5"/>
          <p:cNvSpPr txBox="1"/>
          <p:nvPr/>
        </p:nvSpPr>
        <p:spPr>
          <a:xfrm>
            <a:off x="6144768" y="804672"/>
            <a:ext cx="5338375" cy="1200329"/>
          </a:xfrm>
          <a:prstGeom prst="rect">
            <a:avLst/>
          </a:prstGeom>
          <a:noFill/>
        </p:spPr>
        <p:txBody>
          <a:bodyPr wrap="square" rtlCol="0">
            <a:spAutoFit/>
          </a:bodyPr>
          <a:lstStyle/>
          <a:p>
            <a:r>
              <a:rPr lang="en-US" b="1" dirty="0" smtClean="0">
                <a:solidFill>
                  <a:srgbClr val="FFFF00"/>
                </a:solidFill>
              </a:rPr>
              <a:t>  The </a:t>
            </a:r>
            <a:r>
              <a:rPr lang="en-US" b="1" dirty="0">
                <a:solidFill>
                  <a:srgbClr val="FFFF00"/>
                </a:solidFill>
              </a:rPr>
              <a:t>time to play for a small child is one important </a:t>
            </a:r>
          </a:p>
          <a:p>
            <a:r>
              <a:rPr lang="en-US" b="1" dirty="0" smtClean="0">
                <a:solidFill>
                  <a:srgbClr val="FFFF00"/>
                </a:solidFill>
              </a:rPr>
              <a:t>     learning </a:t>
            </a:r>
            <a:r>
              <a:rPr lang="en-US" b="1" dirty="0">
                <a:solidFill>
                  <a:srgbClr val="FFFF00"/>
                </a:solidFill>
              </a:rPr>
              <a:t>time. To play help to your son to grow strongly and healthily, to be created and to </a:t>
            </a:r>
            <a:r>
              <a:rPr lang="en-US" b="1" dirty="0" smtClean="0">
                <a:solidFill>
                  <a:srgbClr val="FFFF00"/>
                </a:solidFill>
              </a:rPr>
              <a:t>be solved     		    problems</a:t>
            </a:r>
            <a:r>
              <a:rPr lang="en-US" b="1" dirty="0">
                <a:solidFill>
                  <a:srgbClr val="FFFF00"/>
                </a:solidFill>
              </a:rPr>
              <a:t>. </a:t>
            </a:r>
            <a:endParaRPr lang="es-CO" b="1" dirty="0">
              <a:solidFill>
                <a:srgbClr val="FFFF00"/>
              </a:solidFill>
            </a:endParaRPr>
          </a:p>
        </p:txBody>
      </p:sp>
      <p:sp>
        <p:nvSpPr>
          <p:cNvPr id="7" name="CuadroTexto 6"/>
          <p:cNvSpPr txBox="1"/>
          <p:nvPr/>
        </p:nvSpPr>
        <p:spPr>
          <a:xfrm>
            <a:off x="929700" y="2005001"/>
            <a:ext cx="3435236" cy="461665"/>
          </a:xfrm>
          <a:prstGeom prst="rect">
            <a:avLst/>
          </a:prstGeom>
          <a:noFill/>
        </p:spPr>
        <p:txBody>
          <a:bodyPr wrap="none" rtlCol="0">
            <a:spAutoFit/>
          </a:bodyPr>
          <a:lstStyle/>
          <a:p>
            <a:r>
              <a:rPr lang="es-CO" sz="2400" b="1" dirty="0" smtClean="0">
                <a:solidFill>
                  <a:srgbClr val="FF0000"/>
                </a:solidFill>
              </a:rPr>
              <a:t>Juega con tu hijo a diario.</a:t>
            </a:r>
            <a:endParaRPr lang="es-CO" sz="2400" b="1" dirty="0">
              <a:solidFill>
                <a:srgbClr val="FF0000"/>
              </a:solidFill>
            </a:endParaRPr>
          </a:p>
        </p:txBody>
      </p:sp>
      <p:sp>
        <p:nvSpPr>
          <p:cNvPr id="8" name="CuadroTexto 7"/>
          <p:cNvSpPr txBox="1"/>
          <p:nvPr/>
        </p:nvSpPr>
        <p:spPr>
          <a:xfrm>
            <a:off x="6766631" y="2005001"/>
            <a:ext cx="3973139" cy="461665"/>
          </a:xfrm>
          <a:prstGeom prst="rect">
            <a:avLst/>
          </a:prstGeom>
          <a:noFill/>
        </p:spPr>
        <p:txBody>
          <a:bodyPr wrap="none" rtlCol="0">
            <a:spAutoFit/>
          </a:bodyPr>
          <a:lstStyle/>
          <a:p>
            <a:r>
              <a:rPr lang="en-US" sz="2400" b="1" dirty="0" smtClean="0">
                <a:solidFill>
                  <a:srgbClr val="FF0000"/>
                </a:solidFill>
              </a:rPr>
              <a:t>Play with </a:t>
            </a:r>
            <a:r>
              <a:rPr lang="en-US" sz="2400" b="1" dirty="0">
                <a:solidFill>
                  <a:srgbClr val="FF0000"/>
                </a:solidFill>
              </a:rPr>
              <a:t>your son every day. </a:t>
            </a:r>
            <a:endParaRPr lang="es-CO" sz="2400" b="1" dirty="0">
              <a:solidFill>
                <a:srgbClr val="FF0000"/>
              </a:solidFill>
            </a:endParaRPr>
          </a:p>
        </p:txBody>
      </p:sp>
    </p:spTree>
    <p:extLst>
      <p:ext uri="{BB962C8B-B14F-4D97-AF65-F5344CB8AC3E}">
        <p14:creationId xmlns:p14="http://schemas.microsoft.com/office/powerpoint/2010/main" val="3322446802"/>
      </p:ext>
    </p:extLst>
  </p:cSld>
  <p:clrMapOvr>
    <a:masterClrMapping/>
  </p:clrMapOvr>
  <mc:AlternateContent xmlns:mc="http://schemas.openxmlformats.org/markup-compatibility/2006">
    <mc:Choice xmlns:p14="http://schemas.microsoft.com/office/powerpoint/2010/main" Requires="p14">
      <p:transition p14:dur="0" advTm="10000"/>
    </mc:Choice>
    <mc:Fallback>
      <p:transition advTm="10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268224" y="243840"/>
            <a:ext cx="4888992" cy="830997"/>
          </a:xfrm>
          <a:prstGeom prst="rect">
            <a:avLst/>
          </a:prstGeom>
          <a:noFill/>
        </p:spPr>
        <p:txBody>
          <a:bodyPr wrap="square" rtlCol="0">
            <a:spAutoFit/>
          </a:bodyPr>
          <a:lstStyle/>
          <a:p>
            <a:r>
              <a:rPr lang="es-CO" sz="2400" b="1" dirty="0">
                <a:solidFill>
                  <a:srgbClr val="FFC000"/>
                </a:solidFill>
              </a:rPr>
              <a:t>Ayudando tu hijo a </a:t>
            </a:r>
            <a:r>
              <a:rPr lang="es-CO" sz="2400" b="1" dirty="0" smtClean="0">
                <a:solidFill>
                  <a:srgbClr val="FFC000"/>
                </a:solidFill>
              </a:rPr>
              <a:t>prepararse </a:t>
            </a:r>
            <a:r>
              <a:rPr lang="es-CO" sz="2400" b="1" dirty="0">
                <a:solidFill>
                  <a:srgbClr val="FFC000"/>
                </a:solidFill>
              </a:rPr>
              <a:t>para </a:t>
            </a:r>
            <a:r>
              <a:rPr lang="es-CO" sz="2400" b="1" dirty="0" smtClean="0">
                <a:solidFill>
                  <a:srgbClr val="FFC000"/>
                </a:solidFill>
              </a:rPr>
              <a:t>       		la </a:t>
            </a:r>
            <a:r>
              <a:rPr lang="es-CO" sz="2400" b="1" dirty="0">
                <a:solidFill>
                  <a:srgbClr val="FFC000"/>
                </a:solidFill>
              </a:rPr>
              <a:t>escuela</a:t>
            </a:r>
          </a:p>
        </p:txBody>
      </p:sp>
      <p:sp>
        <p:nvSpPr>
          <p:cNvPr id="4" name="CuadroTexto 3"/>
          <p:cNvSpPr txBox="1"/>
          <p:nvPr/>
        </p:nvSpPr>
        <p:spPr>
          <a:xfrm>
            <a:off x="6876288" y="243839"/>
            <a:ext cx="4748095" cy="830997"/>
          </a:xfrm>
          <a:prstGeom prst="rect">
            <a:avLst/>
          </a:prstGeom>
          <a:noFill/>
        </p:spPr>
        <p:txBody>
          <a:bodyPr wrap="none" rtlCol="0">
            <a:spAutoFit/>
          </a:bodyPr>
          <a:lstStyle/>
          <a:p>
            <a:r>
              <a:rPr lang="en-US" sz="2400" b="1" dirty="0">
                <a:solidFill>
                  <a:srgbClr val="FFC000"/>
                </a:solidFill>
              </a:rPr>
              <a:t>Helping your son to prepare for the </a:t>
            </a:r>
            <a:endParaRPr lang="en-US" sz="2400" b="1" dirty="0" smtClean="0">
              <a:solidFill>
                <a:srgbClr val="FFC000"/>
              </a:solidFill>
            </a:endParaRPr>
          </a:p>
          <a:p>
            <a:r>
              <a:rPr lang="en-US" sz="2400" b="1" dirty="0">
                <a:solidFill>
                  <a:srgbClr val="FFC000"/>
                </a:solidFill>
              </a:rPr>
              <a:t> </a:t>
            </a:r>
            <a:r>
              <a:rPr lang="en-US" sz="2400" b="1" dirty="0" smtClean="0">
                <a:solidFill>
                  <a:srgbClr val="FFC000"/>
                </a:solidFill>
              </a:rPr>
              <a:t>                           school</a:t>
            </a:r>
            <a:endParaRPr lang="es-CO" sz="2400" b="1" dirty="0">
              <a:solidFill>
                <a:srgbClr val="FFC000"/>
              </a:solidFill>
            </a:endParaRPr>
          </a:p>
        </p:txBody>
      </p:sp>
      <p:sp>
        <p:nvSpPr>
          <p:cNvPr id="5" name="CuadroTexto 4"/>
          <p:cNvSpPr txBox="1"/>
          <p:nvPr/>
        </p:nvSpPr>
        <p:spPr>
          <a:xfrm>
            <a:off x="268224" y="1318677"/>
            <a:ext cx="4864793" cy="3970318"/>
          </a:xfrm>
          <a:prstGeom prst="rect">
            <a:avLst/>
          </a:prstGeom>
          <a:noFill/>
        </p:spPr>
        <p:txBody>
          <a:bodyPr wrap="none" rtlCol="0">
            <a:spAutoFit/>
          </a:bodyPr>
          <a:lstStyle/>
          <a:p>
            <a:r>
              <a:rPr lang="es-CO" b="1" dirty="0">
                <a:solidFill>
                  <a:srgbClr val="FFFF00"/>
                </a:solidFill>
              </a:rPr>
              <a:t>H</a:t>
            </a:r>
            <a:r>
              <a:rPr lang="es-CO" b="1" dirty="0" smtClean="0">
                <a:solidFill>
                  <a:srgbClr val="FFFF00"/>
                </a:solidFill>
              </a:rPr>
              <a:t>ay </a:t>
            </a:r>
            <a:r>
              <a:rPr lang="es-CO" b="1" dirty="0">
                <a:solidFill>
                  <a:srgbClr val="FFFF00"/>
                </a:solidFill>
              </a:rPr>
              <a:t>buenas maneras que ayudan a los</a:t>
            </a:r>
          </a:p>
          <a:p>
            <a:r>
              <a:rPr lang="es-CO" b="1" dirty="0">
                <a:solidFill>
                  <a:srgbClr val="FFFF00"/>
                </a:solidFill>
              </a:rPr>
              <a:t>niños acumular habilidades básicas para la </a:t>
            </a:r>
          </a:p>
          <a:p>
            <a:r>
              <a:rPr lang="es-CO" b="1" dirty="0">
                <a:solidFill>
                  <a:srgbClr val="FFFF00"/>
                </a:solidFill>
              </a:rPr>
              <a:t>escuela como leer o matemáticas</a:t>
            </a:r>
            <a:r>
              <a:rPr lang="es-CO" b="1" dirty="0" smtClean="0">
                <a:solidFill>
                  <a:srgbClr val="FFFF00"/>
                </a:solidFill>
              </a:rPr>
              <a:t>.</a:t>
            </a:r>
          </a:p>
          <a:p>
            <a:r>
              <a:rPr lang="es-CO" b="1" dirty="0">
                <a:solidFill>
                  <a:srgbClr val="FFFF00"/>
                </a:solidFill>
              </a:rPr>
              <a:t>Leer libros con su hijo cada </a:t>
            </a:r>
            <a:r>
              <a:rPr lang="es-CO" b="1" dirty="0" smtClean="0">
                <a:solidFill>
                  <a:srgbClr val="FFFF00"/>
                </a:solidFill>
              </a:rPr>
              <a:t>noche</a:t>
            </a:r>
          </a:p>
          <a:p>
            <a:r>
              <a:rPr lang="es-CO" b="1" dirty="0">
                <a:solidFill>
                  <a:srgbClr val="FFFF00"/>
                </a:solidFill>
              </a:rPr>
              <a:t>También</a:t>
            </a:r>
          </a:p>
          <a:p>
            <a:r>
              <a:rPr lang="es-CO" b="1" dirty="0">
                <a:solidFill>
                  <a:srgbClr val="FFFF00"/>
                </a:solidFill>
              </a:rPr>
              <a:t>puedes </a:t>
            </a:r>
            <a:r>
              <a:rPr lang="es-CO" b="1" dirty="0" smtClean="0">
                <a:solidFill>
                  <a:srgbClr val="FFFF00"/>
                </a:solidFill>
              </a:rPr>
              <a:t>usar </a:t>
            </a:r>
            <a:r>
              <a:rPr lang="es-CO" b="1" dirty="0">
                <a:solidFill>
                  <a:srgbClr val="FFFF00"/>
                </a:solidFill>
              </a:rPr>
              <a:t>los cómicos del periódico </a:t>
            </a:r>
            <a:endParaRPr lang="es-CO" b="1" dirty="0" smtClean="0">
              <a:solidFill>
                <a:srgbClr val="FFFF00"/>
              </a:solidFill>
            </a:endParaRPr>
          </a:p>
          <a:p>
            <a:r>
              <a:rPr lang="es-CO" b="1" dirty="0" smtClean="0">
                <a:solidFill>
                  <a:srgbClr val="FFFF00"/>
                </a:solidFill>
              </a:rPr>
              <a:t>o </a:t>
            </a:r>
            <a:r>
              <a:rPr lang="es-CO" b="1" dirty="0">
                <a:solidFill>
                  <a:srgbClr val="FFFF00"/>
                </a:solidFill>
              </a:rPr>
              <a:t>un álbum de la familia</a:t>
            </a:r>
            <a:r>
              <a:rPr lang="es-CO" b="1" dirty="0" smtClean="0">
                <a:solidFill>
                  <a:srgbClr val="FFFF00"/>
                </a:solidFill>
              </a:rPr>
              <a:t>.</a:t>
            </a:r>
          </a:p>
          <a:p>
            <a:r>
              <a:rPr lang="es-CO" b="1" dirty="0">
                <a:solidFill>
                  <a:srgbClr val="FFFF00"/>
                </a:solidFill>
              </a:rPr>
              <a:t>O ustedes pueden crear una historia </a:t>
            </a:r>
          </a:p>
          <a:p>
            <a:r>
              <a:rPr lang="es-CO" b="1" dirty="0">
                <a:solidFill>
                  <a:srgbClr val="FFFF00"/>
                </a:solidFill>
              </a:rPr>
              <a:t>juntos. La idea principal es solamente disfrutar el</a:t>
            </a:r>
          </a:p>
          <a:p>
            <a:r>
              <a:rPr lang="es-CO" b="1" dirty="0">
                <a:solidFill>
                  <a:srgbClr val="FFFF00"/>
                </a:solidFill>
              </a:rPr>
              <a:t>tiempo con un libro juntos. Esto ayuda a hacer el</a:t>
            </a:r>
          </a:p>
          <a:p>
            <a:r>
              <a:rPr lang="es-CO" b="1" dirty="0">
                <a:solidFill>
                  <a:srgbClr val="FFFF00"/>
                </a:solidFill>
              </a:rPr>
              <a:t>amor por los libros que durarán toda la vida.   </a:t>
            </a:r>
          </a:p>
          <a:p>
            <a:endParaRPr lang="es-CO" b="1" dirty="0">
              <a:solidFill>
                <a:srgbClr val="FFFF00"/>
              </a:solidFill>
            </a:endParaRPr>
          </a:p>
          <a:p>
            <a:r>
              <a:rPr lang="es-CO" b="1" dirty="0">
                <a:solidFill>
                  <a:srgbClr val="FFFF00"/>
                </a:solidFill>
              </a:rPr>
              <a:t> </a:t>
            </a:r>
          </a:p>
          <a:p>
            <a:endParaRPr lang="es-CO" b="1" dirty="0">
              <a:solidFill>
                <a:srgbClr val="FFFF00"/>
              </a:solidFill>
            </a:endParaRPr>
          </a:p>
        </p:txBody>
      </p:sp>
      <p:sp>
        <p:nvSpPr>
          <p:cNvPr id="6" name="CuadroTexto 5"/>
          <p:cNvSpPr txBox="1"/>
          <p:nvPr/>
        </p:nvSpPr>
        <p:spPr>
          <a:xfrm>
            <a:off x="7046976" y="1318675"/>
            <a:ext cx="3998976" cy="3139321"/>
          </a:xfrm>
          <a:prstGeom prst="rect">
            <a:avLst/>
          </a:prstGeom>
          <a:noFill/>
        </p:spPr>
        <p:txBody>
          <a:bodyPr wrap="square" rtlCol="0">
            <a:spAutoFit/>
          </a:bodyPr>
          <a:lstStyle/>
          <a:p>
            <a:r>
              <a:rPr lang="en-US" b="1" dirty="0">
                <a:solidFill>
                  <a:srgbClr val="FFFF00"/>
                </a:solidFill>
              </a:rPr>
              <a:t>There are good ways that they help to children to accumulate basic skills for school like reading or mathematics. To read books with its son every night Also you can use the comics of the newspaper or an album of the family. Or you can create a history together. The main idea is only to enjoy time with a book together. This helps to do love for the books that will last the whole life.</a:t>
            </a:r>
            <a:endParaRPr lang="es-CO" b="1" dirty="0">
              <a:solidFill>
                <a:srgbClr val="FFFF00"/>
              </a:solidFill>
            </a:endParaRPr>
          </a:p>
        </p:txBody>
      </p:sp>
    </p:spTree>
    <p:extLst>
      <p:ext uri="{BB962C8B-B14F-4D97-AF65-F5344CB8AC3E}">
        <p14:creationId xmlns:p14="http://schemas.microsoft.com/office/powerpoint/2010/main" val="3747747662"/>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182880" y="256032"/>
            <a:ext cx="4632960" cy="461665"/>
          </a:xfrm>
          <a:prstGeom prst="rect">
            <a:avLst/>
          </a:prstGeom>
          <a:noFill/>
        </p:spPr>
        <p:txBody>
          <a:bodyPr wrap="square" rtlCol="0">
            <a:spAutoFit/>
          </a:bodyPr>
          <a:lstStyle/>
          <a:p>
            <a:r>
              <a:rPr lang="es-CO" sz="2400" b="1" dirty="0">
                <a:solidFill>
                  <a:srgbClr val="FF0000"/>
                </a:solidFill>
              </a:rPr>
              <a:t>A</a:t>
            </a:r>
            <a:r>
              <a:rPr lang="es-CO" sz="2400" b="1" dirty="0" smtClean="0">
                <a:solidFill>
                  <a:srgbClr val="FF0000"/>
                </a:solidFill>
              </a:rPr>
              <a:t>yuda </a:t>
            </a:r>
            <a:r>
              <a:rPr lang="es-CO" sz="2400" b="1" dirty="0">
                <a:solidFill>
                  <a:srgbClr val="FF0000"/>
                </a:solidFill>
              </a:rPr>
              <a:t>a tu hijo </a:t>
            </a:r>
            <a:r>
              <a:rPr lang="es-CO" sz="2400" b="1" dirty="0" smtClean="0">
                <a:solidFill>
                  <a:srgbClr val="FF0000"/>
                </a:solidFill>
              </a:rPr>
              <a:t>a </a:t>
            </a:r>
            <a:r>
              <a:rPr lang="es-CO" sz="2400" b="1" dirty="0">
                <a:solidFill>
                  <a:srgbClr val="FF0000"/>
                </a:solidFill>
              </a:rPr>
              <a:t>crecer </a:t>
            </a:r>
            <a:r>
              <a:rPr lang="es-CO" sz="2400" b="1" dirty="0" smtClean="0">
                <a:solidFill>
                  <a:srgbClr val="FF0000"/>
                </a:solidFill>
              </a:rPr>
              <a:t>y aprender </a:t>
            </a:r>
            <a:endParaRPr lang="es-CO" sz="2400" b="1" dirty="0">
              <a:solidFill>
                <a:srgbClr val="FF0000"/>
              </a:solidFill>
            </a:endParaRPr>
          </a:p>
        </p:txBody>
      </p:sp>
      <p:sp>
        <p:nvSpPr>
          <p:cNvPr id="7" name="CuadroTexto 6"/>
          <p:cNvSpPr txBox="1"/>
          <p:nvPr/>
        </p:nvSpPr>
        <p:spPr>
          <a:xfrm>
            <a:off x="7327392" y="256032"/>
            <a:ext cx="4277325" cy="461665"/>
          </a:xfrm>
          <a:prstGeom prst="rect">
            <a:avLst/>
          </a:prstGeom>
          <a:noFill/>
        </p:spPr>
        <p:txBody>
          <a:bodyPr wrap="none" rtlCol="0">
            <a:spAutoFit/>
          </a:bodyPr>
          <a:lstStyle/>
          <a:p>
            <a:r>
              <a:rPr lang="en-US" sz="2400" b="1" dirty="0" smtClean="0">
                <a:solidFill>
                  <a:srgbClr val="FF0000"/>
                </a:solidFill>
              </a:rPr>
              <a:t>Help </a:t>
            </a:r>
            <a:r>
              <a:rPr lang="en-US" sz="2400" b="1" dirty="0">
                <a:solidFill>
                  <a:srgbClr val="FF0000"/>
                </a:solidFill>
              </a:rPr>
              <a:t>your son to grow and learn</a:t>
            </a:r>
            <a:endParaRPr lang="es-CO" sz="2400" b="1" dirty="0">
              <a:solidFill>
                <a:srgbClr val="FF0000"/>
              </a:solidFill>
            </a:endParaRPr>
          </a:p>
        </p:txBody>
      </p:sp>
      <p:sp>
        <p:nvSpPr>
          <p:cNvPr id="8" name="CuadroTexto 7"/>
          <p:cNvSpPr txBox="1"/>
          <p:nvPr/>
        </p:nvSpPr>
        <p:spPr>
          <a:xfrm>
            <a:off x="182880" y="973729"/>
            <a:ext cx="4632960" cy="1200329"/>
          </a:xfrm>
          <a:prstGeom prst="rect">
            <a:avLst/>
          </a:prstGeom>
          <a:noFill/>
        </p:spPr>
        <p:txBody>
          <a:bodyPr wrap="square" rtlCol="0">
            <a:spAutoFit/>
          </a:bodyPr>
          <a:lstStyle/>
          <a:p>
            <a:r>
              <a:rPr lang="es-CO" b="1" dirty="0">
                <a:solidFill>
                  <a:srgbClr val="FF0000"/>
                </a:solidFill>
              </a:rPr>
              <a:t>Tu </a:t>
            </a:r>
            <a:r>
              <a:rPr lang="es-CO" b="1" dirty="0" smtClean="0">
                <a:solidFill>
                  <a:srgbClr val="FF0000"/>
                </a:solidFill>
              </a:rPr>
              <a:t>hijo </a:t>
            </a:r>
            <a:r>
              <a:rPr lang="es-CO" b="1" dirty="0">
                <a:solidFill>
                  <a:srgbClr val="FF0000"/>
                </a:solidFill>
              </a:rPr>
              <a:t>esta creciendo y  </a:t>
            </a:r>
            <a:r>
              <a:rPr lang="es-CO" b="1" dirty="0" smtClean="0">
                <a:solidFill>
                  <a:srgbClr val="FF0000"/>
                </a:solidFill>
              </a:rPr>
              <a:t>aprendiendo </a:t>
            </a:r>
            <a:r>
              <a:rPr lang="es-CO" b="1" dirty="0">
                <a:solidFill>
                  <a:srgbClr val="FF0000"/>
                </a:solidFill>
              </a:rPr>
              <a:t>cada día.  </a:t>
            </a:r>
          </a:p>
          <a:p>
            <a:r>
              <a:rPr lang="es-CO" b="1" dirty="0">
                <a:solidFill>
                  <a:srgbClr val="FF0000"/>
                </a:solidFill>
              </a:rPr>
              <a:t>¡Tu cuidado </a:t>
            </a:r>
            <a:r>
              <a:rPr lang="es-CO" b="1" dirty="0" smtClean="0">
                <a:solidFill>
                  <a:srgbClr val="FF0000"/>
                </a:solidFill>
              </a:rPr>
              <a:t>amoroso puede </a:t>
            </a:r>
            <a:r>
              <a:rPr lang="es-CO" b="1" dirty="0">
                <a:solidFill>
                  <a:srgbClr val="FF0000"/>
                </a:solidFill>
              </a:rPr>
              <a:t>ayudar a sacar </a:t>
            </a:r>
          </a:p>
          <a:p>
            <a:r>
              <a:rPr lang="es-CO" b="1" dirty="0">
                <a:solidFill>
                  <a:srgbClr val="FF0000"/>
                </a:solidFill>
              </a:rPr>
              <a:t>lo máximo de estos </a:t>
            </a:r>
            <a:r>
              <a:rPr lang="es-CO" b="1" dirty="0" smtClean="0">
                <a:solidFill>
                  <a:srgbClr val="FF0000"/>
                </a:solidFill>
              </a:rPr>
              <a:t>años </a:t>
            </a:r>
            <a:r>
              <a:rPr lang="es-CO" b="1" dirty="0">
                <a:solidFill>
                  <a:srgbClr val="FF0000"/>
                </a:solidFill>
              </a:rPr>
              <a:t>importantes!  </a:t>
            </a:r>
          </a:p>
          <a:p>
            <a:endParaRPr lang="es-CO" dirty="0"/>
          </a:p>
        </p:txBody>
      </p:sp>
      <p:sp>
        <p:nvSpPr>
          <p:cNvPr id="9" name="CuadroTexto 8"/>
          <p:cNvSpPr txBox="1"/>
          <p:nvPr/>
        </p:nvSpPr>
        <p:spPr>
          <a:xfrm>
            <a:off x="7143478" y="973729"/>
            <a:ext cx="4645152" cy="923330"/>
          </a:xfrm>
          <a:prstGeom prst="rect">
            <a:avLst/>
          </a:prstGeom>
          <a:noFill/>
        </p:spPr>
        <p:txBody>
          <a:bodyPr wrap="square" rtlCol="0">
            <a:spAutoFit/>
          </a:bodyPr>
          <a:lstStyle/>
          <a:p>
            <a:r>
              <a:rPr lang="en-US" b="1" dirty="0">
                <a:solidFill>
                  <a:srgbClr val="FF0000"/>
                </a:solidFill>
              </a:rPr>
              <a:t>Your son is growing and learning every day. Your affectionate care can help to extract the maximum of these important years! </a:t>
            </a:r>
            <a:endParaRPr lang="es-CO" b="1" dirty="0">
              <a:solidFill>
                <a:srgbClr val="FF0000"/>
              </a:solidFill>
            </a:endParaRPr>
          </a:p>
        </p:txBody>
      </p:sp>
      <p:sp>
        <p:nvSpPr>
          <p:cNvPr id="10" name="CuadroTexto 9"/>
          <p:cNvSpPr txBox="1"/>
          <p:nvPr/>
        </p:nvSpPr>
        <p:spPr>
          <a:xfrm>
            <a:off x="182880" y="5510784"/>
            <a:ext cx="3135217" cy="1200329"/>
          </a:xfrm>
          <a:prstGeom prst="rect">
            <a:avLst/>
          </a:prstGeom>
          <a:noFill/>
        </p:spPr>
        <p:txBody>
          <a:bodyPr wrap="none" rtlCol="0">
            <a:spAutoFit/>
          </a:bodyPr>
          <a:lstStyle/>
          <a:p>
            <a:r>
              <a:rPr lang="es-CO" b="1" dirty="0" smtClean="0">
                <a:solidFill>
                  <a:srgbClr val="FFFF00"/>
                </a:solidFill>
              </a:rPr>
              <a:t>Dedicada a ti Hijo. (SANTIAGO)</a:t>
            </a:r>
          </a:p>
          <a:p>
            <a:r>
              <a:rPr lang="es-CO" b="1" dirty="0" smtClean="0">
                <a:solidFill>
                  <a:srgbClr val="FFFF00"/>
                </a:solidFill>
              </a:rPr>
              <a:t>                Tu Padre.</a:t>
            </a:r>
          </a:p>
          <a:p>
            <a:r>
              <a:rPr lang="es-CO" b="1" dirty="0" smtClean="0">
                <a:solidFill>
                  <a:srgbClr val="FFFF00"/>
                </a:solidFill>
              </a:rPr>
              <a:t>        Carlos Anel Vélez.</a:t>
            </a:r>
          </a:p>
          <a:p>
            <a:r>
              <a:rPr lang="es-CO" b="1" dirty="0" smtClean="0">
                <a:solidFill>
                  <a:srgbClr val="FFFF00"/>
                </a:solidFill>
                <a:hlinkClick r:id="rId3"/>
              </a:rPr>
              <a:t>canelfree@yahoo.com</a:t>
            </a:r>
            <a:r>
              <a:rPr lang="es-CO" b="1" dirty="0" smtClean="0">
                <a:solidFill>
                  <a:srgbClr val="FFFF00"/>
                </a:solidFill>
              </a:rPr>
              <a:t> </a:t>
            </a:r>
            <a:endParaRPr lang="es-CO" b="1" dirty="0">
              <a:solidFill>
                <a:srgbClr val="FFFF00"/>
              </a:solidFill>
            </a:endParaRPr>
          </a:p>
        </p:txBody>
      </p:sp>
      <p:sp>
        <p:nvSpPr>
          <p:cNvPr id="11" name="CuadroTexto 10"/>
          <p:cNvSpPr txBox="1"/>
          <p:nvPr/>
        </p:nvSpPr>
        <p:spPr>
          <a:xfrm>
            <a:off x="8522208" y="5437632"/>
            <a:ext cx="3572256" cy="1200329"/>
          </a:xfrm>
          <a:prstGeom prst="rect">
            <a:avLst/>
          </a:prstGeom>
          <a:noFill/>
        </p:spPr>
        <p:txBody>
          <a:bodyPr wrap="square" rtlCol="0">
            <a:spAutoFit/>
          </a:bodyPr>
          <a:lstStyle/>
          <a:p>
            <a:r>
              <a:rPr lang="en-US" b="1" dirty="0">
                <a:solidFill>
                  <a:srgbClr val="FFFF00"/>
                </a:solidFill>
              </a:rPr>
              <a:t>Dedicated to you Son. (SANTIAGO) </a:t>
            </a:r>
            <a:r>
              <a:rPr lang="en-US" b="1" dirty="0" smtClean="0">
                <a:solidFill>
                  <a:srgbClr val="FFFF00"/>
                </a:solidFill>
              </a:rPr>
              <a:t>   	Your </a:t>
            </a:r>
            <a:r>
              <a:rPr lang="en-US" b="1" dirty="0">
                <a:solidFill>
                  <a:srgbClr val="FFFF00"/>
                </a:solidFill>
              </a:rPr>
              <a:t>Father. </a:t>
            </a:r>
            <a:endParaRPr lang="en-US" b="1" dirty="0" smtClean="0">
              <a:solidFill>
                <a:srgbClr val="FFFF00"/>
              </a:solidFill>
            </a:endParaRPr>
          </a:p>
          <a:p>
            <a:r>
              <a:rPr lang="en-US" b="1" dirty="0">
                <a:solidFill>
                  <a:srgbClr val="FFFF00"/>
                </a:solidFill>
              </a:rPr>
              <a:t> </a:t>
            </a:r>
            <a:r>
              <a:rPr lang="en-US" b="1" dirty="0" smtClean="0">
                <a:solidFill>
                  <a:srgbClr val="FFFF00"/>
                </a:solidFill>
              </a:rPr>
              <a:t>            Carlos </a:t>
            </a:r>
            <a:r>
              <a:rPr lang="en-US" b="1" dirty="0">
                <a:solidFill>
                  <a:srgbClr val="FFFF00"/>
                </a:solidFill>
              </a:rPr>
              <a:t>Anel Vélez</a:t>
            </a:r>
            <a:r>
              <a:rPr lang="en-US" b="1" dirty="0" smtClean="0">
                <a:solidFill>
                  <a:srgbClr val="FFFF00"/>
                </a:solidFill>
              </a:rPr>
              <a:t>.</a:t>
            </a:r>
          </a:p>
          <a:p>
            <a:r>
              <a:rPr lang="en-US" b="1" dirty="0" smtClean="0">
                <a:solidFill>
                  <a:srgbClr val="FFFF00"/>
                </a:solidFill>
                <a:hlinkClick r:id="rId3"/>
              </a:rPr>
              <a:t>canelfree@yahoo.com</a:t>
            </a:r>
            <a:r>
              <a:rPr lang="en-US" b="1" dirty="0" smtClean="0">
                <a:solidFill>
                  <a:srgbClr val="FFFF00"/>
                </a:solidFill>
              </a:rPr>
              <a:t> </a:t>
            </a:r>
            <a:endParaRPr lang="es-CO" b="1" dirty="0">
              <a:solidFill>
                <a:srgbClr val="FFFF00"/>
              </a:solidFill>
            </a:endParaRPr>
          </a:p>
        </p:txBody>
      </p:sp>
    </p:spTree>
    <p:extLst>
      <p:ext uri="{BB962C8B-B14F-4D97-AF65-F5344CB8AC3E}">
        <p14:creationId xmlns:p14="http://schemas.microsoft.com/office/powerpoint/2010/main" val="1496466142"/>
      </p:ext>
    </p:extLst>
  </p:cSld>
  <p:clrMapOvr>
    <a:masterClrMapping/>
  </p:clrMapOvr>
  <mc:AlternateContent xmlns:mc="http://schemas.openxmlformats.org/markup-compatibility/2006">
    <mc:Choice xmlns:p14="http://schemas.microsoft.com/office/powerpoint/2010/main" Requires="p14">
      <p:transition p14:dur="0" advTm="18000"/>
    </mc:Choice>
    <mc:Fallback>
      <p:transition advTm="18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altLang="es-CO"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altLang="es-CO"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4="http://schemas.microsoft.com/office/powerpoint/2010/main" Requires="p14">
      <p:transition p14:dur="10" advTm="8000"/>
    </mc:Choice>
    <mc:Fallback>
      <p:transition advTm="8000"/>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4">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A82D972-ABC7-444E-B91E-07E7FD90B03F}">
  <we:reference id="wa104334910" version="1.0.0.0" store="es-hn" storeType="OMEX"/>
  <we:alternateReferences>
    <we:reference id="WA104334910" version="1.0.0.0" store="WA104334910"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251</TotalTime>
  <Words>1436</Words>
  <Application>Microsoft Office PowerPoint</Application>
  <PresentationFormat>Panorámica</PresentationFormat>
  <Paragraphs>157</Paragraphs>
  <Slides>13</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13</vt:i4>
      </vt:variant>
    </vt:vector>
  </HeadingPairs>
  <TitlesOfParts>
    <vt:vector size="18" baseType="lpstr">
      <vt:lpstr>Arial</vt:lpstr>
      <vt:lpstr>Berlin Sans FB Demi</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 A</dc:creator>
  <cp:lastModifiedBy>Carlos A</cp:lastModifiedBy>
  <cp:revision>26</cp:revision>
  <dcterms:created xsi:type="dcterms:W3CDTF">2014-08-10T17:33:40Z</dcterms:created>
  <dcterms:modified xsi:type="dcterms:W3CDTF">2014-08-11T20:57:42Z</dcterms:modified>
</cp:coreProperties>
</file>