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28" r:id="rId2"/>
    <p:sldId id="340" r:id="rId3"/>
    <p:sldId id="335" r:id="rId4"/>
    <p:sldId id="344" r:id="rId5"/>
    <p:sldId id="331" r:id="rId6"/>
    <p:sldId id="330" r:id="rId7"/>
    <p:sldId id="347" r:id="rId8"/>
    <p:sldId id="322" r:id="rId9"/>
    <p:sldId id="342" r:id="rId10"/>
    <p:sldId id="348" r:id="rId11"/>
    <p:sldId id="352" r:id="rId12"/>
    <p:sldId id="345" r:id="rId13"/>
    <p:sldId id="353" r:id="rId1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fHxfUUgZzQmKsdfKjaK7Q==" hashData="YKDCSQdVztbjZ1jAb2Qg3lk4F9RzkvgXl/lKsMQWezxSqEeIvkLu8yHpjfpjlPCeSRrghttXMUy6GAZNsXKjt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2400"/>
    <a:srgbClr val="A46D36"/>
    <a:srgbClr val="D7AE85"/>
    <a:srgbClr val="9A6632"/>
    <a:srgbClr val="D4A77A"/>
    <a:srgbClr val="E6CDB4"/>
    <a:srgbClr val="DCB894"/>
    <a:srgbClr val="C58A4F"/>
    <a:srgbClr val="C08000"/>
    <a:srgbClr val="3A1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15" autoAdjust="0"/>
    <p:restoredTop sz="97336" autoAdjust="0"/>
  </p:normalViewPr>
  <p:slideViewPr>
    <p:cSldViewPr>
      <p:cViewPr varScale="1">
        <p:scale>
          <a:sx n="86" d="100"/>
          <a:sy n="86" d="100"/>
        </p:scale>
        <p:origin x="96" y="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29/10/2017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vlo - Piel con piel 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pic>
        <p:nvPicPr>
          <p:cNvPr id="1044" name="Picture 20" descr="Kaushan Script Font Generator Preview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94" y="207665"/>
            <a:ext cx="7286625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"/>
            <a:ext cx="9144000" cy="513550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1520" y="4011910"/>
            <a:ext cx="8640960" cy="1015663"/>
          </a:xfrm>
          <a:prstGeom prst="rect">
            <a:avLst/>
          </a:prstGeom>
          <a:solidFill>
            <a:srgbClr val="483018"/>
          </a:solidFill>
          <a:ln w="25400">
            <a:solidFill>
              <a:srgbClr val="CF9F6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 tolerancia es la capacidad de saber escuchar y aceptar a los demás, valorando las distintas formas de entender y posicionarse en la vida, siempre que no atenten contra los derechos fundamentales de la persona.</a:t>
            </a:r>
          </a:p>
        </p:txBody>
      </p:sp>
    </p:spTree>
    <p:extLst>
      <p:ext uri="{BB962C8B-B14F-4D97-AF65-F5344CB8AC3E}">
        <p14:creationId xmlns:p14="http://schemas.microsoft.com/office/powerpoint/2010/main" val="15980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572000" y="312207"/>
            <a:ext cx="4248472" cy="1323439"/>
          </a:xfrm>
          <a:prstGeom prst="rect">
            <a:avLst/>
          </a:prstGeom>
          <a:solidFill>
            <a:srgbClr val="26190C"/>
          </a:solidFill>
          <a:ln w="25400">
            <a:solidFill>
              <a:srgbClr val="F7903B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EDDBC9"/>
                </a:solidFill>
                <a:latin typeface="+mj-lt"/>
              </a:rPr>
              <a:t>Entendida como la aceptación de la diversidad de opinión, social, étnica, cultural y religiosa, es una virtud de enorme importancia. 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95536" y="379933"/>
            <a:ext cx="2736304" cy="4401205"/>
          </a:xfrm>
          <a:prstGeom prst="rect">
            <a:avLst/>
          </a:prstGeom>
          <a:solidFill>
            <a:srgbClr val="2E2E2E"/>
          </a:solidFill>
          <a:ln w="25400">
            <a:solidFill>
              <a:srgbClr val="9D9259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>
                    <a:lumMod val="85000"/>
                  </a:schemeClr>
                </a:solidFill>
                <a:latin typeface="+mj-lt"/>
              </a:rPr>
              <a:t>Se ha dicho que la tolerancia es fácil de aplaudir, difícil de practicar, y muy difícil de explicar, debido a que desarrolla el espíritu de unidad, facilita la cooperación y la interacción. Aumenta el grado de confianza entre los miembros de una organización por la mayor apertura de cada uno.</a:t>
            </a:r>
          </a:p>
        </p:txBody>
      </p:sp>
    </p:spTree>
    <p:extLst>
      <p:ext uri="{BB962C8B-B14F-4D97-AF65-F5344CB8AC3E}">
        <p14:creationId xmlns:p14="http://schemas.microsoft.com/office/powerpoint/2010/main" val="231786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" y="2086"/>
            <a:ext cx="9130651" cy="51393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112048"/>
            <a:ext cx="2520280" cy="3416320"/>
          </a:xfrm>
          <a:prstGeom prst="rect">
            <a:avLst/>
          </a:prstGeom>
          <a:solidFill>
            <a:srgbClr val="8D5E2F"/>
          </a:solidFill>
          <a:ln w="25400">
            <a:solidFill>
              <a:srgbClr val="3A1D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otra parte, en el debate de ideas, acciones, proyectos y programas, con que se manifiesta la vida y la actividad de una organización, disminuye el tono emocional y la agresividad en la comunicación, que de </a:t>
            </a:r>
            <a:r>
              <a:rPr lang="es-ES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 </a:t>
            </a:r>
            <a:r>
              <a:rPr lang="es-ES" b="1" dirty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manera la </a:t>
            </a:r>
            <a:r>
              <a:rPr lang="es-ES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harían </a:t>
            </a:r>
            <a:r>
              <a:rPr lang="es-ES" b="1" dirty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estéril. 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9512" y="195486"/>
            <a:ext cx="1944216" cy="3970318"/>
          </a:xfrm>
          <a:prstGeom prst="rect">
            <a:avLst/>
          </a:prstGeom>
          <a:solidFill>
            <a:srgbClr val="678034"/>
          </a:solidFill>
          <a:ln w="254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tolerancia tiene que partir necesariamente del principio fundamental de que nadie es dueño de la verdad absoluta, porque cada uno tiene una visión singular de un determinado hecho o fenómeno. </a:t>
            </a:r>
          </a:p>
        </p:txBody>
      </p:sp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123478"/>
            <a:ext cx="8928992" cy="1200329"/>
          </a:xfrm>
          <a:prstGeom prst="rect">
            <a:avLst/>
          </a:prstGeom>
          <a:ln w="25400">
            <a:solidFill>
              <a:srgbClr val="8D5E2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3A1D00"/>
                </a:solidFill>
              </a:rPr>
              <a:t>Hay cuatro principios para la tolerancia</a:t>
            </a:r>
            <a:r>
              <a:rPr lang="es-ES" b="1" dirty="0" smtClean="0">
                <a:solidFill>
                  <a:srgbClr val="3A1D00"/>
                </a:solidFill>
              </a:rPr>
              <a:t>:</a:t>
            </a:r>
          </a:p>
          <a:p>
            <a:pPr algn="ctr"/>
            <a:r>
              <a:rPr lang="es-ES" b="1" dirty="0" smtClean="0">
                <a:solidFill>
                  <a:srgbClr val="3A1D00"/>
                </a:solidFill>
              </a:rPr>
              <a:t> </a:t>
            </a:r>
            <a:endParaRPr lang="es-ES" b="1" dirty="0">
              <a:solidFill>
                <a:srgbClr val="3A1D00"/>
              </a:solidFill>
            </a:endParaRPr>
          </a:p>
          <a:p>
            <a:pPr algn="ctr"/>
            <a:r>
              <a:rPr lang="es-ES" b="1" dirty="0">
                <a:solidFill>
                  <a:srgbClr val="3A1D00"/>
                </a:solidFill>
              </a:rPr>
              <a:t>1. No responder a las agresiones. Cuando somos insultados, provocados, o acusados injustamente, debemos responder con el silencio; esta fuerza es, naturalmente, mayor.</a:t>
            </a:r>
          </a:p>
        </p:txBody>
      </p:sp>
    </p:spTree>
    <p:extLst>
      <p:ext uri="{BB962C8B-B14F-4D97-AF65-F5344CB8AC3E}">
        <p14:creationId xmlns:p14="http://schemas.microsoft.com/office/powerpoint/2010/main" val="70110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7504" y="3932351"/>
            <a:ext cx="8928992" cy="1015663"/>
          </a:xfrm>
          <a:prstGeom prst="rect">
            <a:avLst/>
          </a:prstGeom>
          <a:solidFill>
            <a:srgbClr val="E6CDB4"/>
          </a:solidFill>
          <a:ln w="25400">
            <a:solidFill>
              <a:srgbClr val="4824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Mantenerse calmado frente a los infortunios. Cuando nos encontramos con personas que nos quieren incomodar, derrumbar u oprimir, debemos enfrentarlas con calma, evitando cualquier confrontación.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7504" y="4096692"/>
            <a:ext cx="8928992" cy="92333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54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3. Compasión frente a la envidia y el odio: Frente a la envidia y el odio de otros no debemos responder igualmente con odio y envidia, sino con corazón abierto y alma compasiva, ofrecer nuestra amistad y mostrarles nuestra intención pacífica.</a:t>
            </a:r>
            <a:endParaRPr lang="es-ES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0164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:zoom/>
      </p:transition>
    </mc:Choice>
    <mc:Fallback>
      <p:transition spd="slow" advClick="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"/>
            <a:ext cx="9144000" cy="512064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9512" y="195486"/>
            <a:ext cx="8791825" cy="1323439"/>
          </a:xfrm>
          <a:prstGeom prst="rect">
            <a:avLst/>
          </a:prstGeom>
          <a:ln w="25400">
            <a:solidFill>
              <a:srgbClr val="D7AE85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482400"/>
                </a:solidFill>
                <a:latin typeface="+mj-lt"/>
              </a:rPr>
              <a:t>4. Frente a las difamaciones. Si alguien lo insulta y difama, no se enoje con quien lo provocó, no se olvide de que en el fango más inmundo crece la impecable flor de loto. </a:t>
            </a:r>
            <a:r>
              <a:rPr lang="es-ES" sz="2000" b="1" dirty="0">
                <a:solidFill>
                  <a:srgbClr val="482400"/>
                </a:solidFill>
                <a:latin typeface="+mj-lt"/>
              </a:rPr>
              <a:t>Por lo tanto, </a:t>
            </a:r>
            <a:r>
              <a:rPr lang="es-ES" sz="2000" b="1" dirty="0" smtClean="0">
                <a:solidFill>
                  <a:srgbClr val="482400"/>
                </a:solidFill>
                <a:latin typeface="+mj-lt"/>
              </a:rPr>
              <a:t>ante </a:t>
            </a:r>
            <a:r>
              <a:rPr lang="es-ES" sz="2000" b="1" dirty="0">
                <a:solidFill>
                  <a:srgbClr val="482400"/>
                </a:solidFill>
                <a:latin typeface="+mj-lt"/>
              </a:rPr>
              <a:t>aquellos que nos </a:t>
            </a:r>
            <a:r>
              <a:rPr lang="es-ES" sz="2000" b="1" dirty="0" smtClean="0">
                <a:solidFill>
                  <a:srgbClr val="482400"/>
                </a:solidFill>
                <a:latin typeface="+mj-lt"/>
              </a:rPr>
              <a:t>difaman, </a:t>
            </a:r>
            <a:r>
              <a:rPr lang="es-ES" sz="2000" b="1" dirty="0">
                <a:solidFill>
                  <a:srgbClr val="482400"/>
                </a:solidFill>
                <a:latin typeface="+mj-lt"/>
              </a:rPr>
              <a:t>debemos ser tolerantes compasivos y misericordiosos.</a:t>
            </a:r>
            <a:endParaRPr lang="es-ES" sz="2000" b="1" dirty="0">
              <a:solidFill>
                <a:srgbClr val="4824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2484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588224" y="267494"/>
            <a:ext cx="2304256" cy="2246769"/>
          </a:xfrm>
          <a:prstGeom prst="rect">
            <a:avLst/>
          </a:prstGeom>
          <a:ln w="25400">
            <a:solidFill>
              <a:srgbClr val="A46D36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482400"/>
                </a:solidFill>
                <a:latin typeface="+mj-lt"/>
              </a:rPr>
              <a:t>El verdadero vencedor tiene la fuerza de la tolerancia y el coraje de asumirla frente a los insultos y opresiones.</a:t>
            </a:r>
          </a:p>
        </p:txBody>
      </p:sp>
    </p:spTree>
    <p:extLst>
      <p:ext uri="{BB962C8B-B14F-4D97-AF65-F5344CB8AC3E}">
        <p14:creationId xmlns:p14="http://schemas.microsoft.com/office/powerpoint/2010/main" val="4562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t="2440" b="720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529100" y="541585"/>
            <a:ext cx="2109232" cy="2462213"/>
          </a:xfrm>
          <a:prstGeom prst="rect">
            <a:avLst/>
          </a:prstGeom>
          <a:noFill/>
          <a:ln w="25400">
            <a:solidFill>
              <a:srgbClr val="A46D36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latin typeface="+mj-lt"/>
              </a:rPr>
              <a:t>Texto tomado de:</a:t>
            </a:r>
          </a:p>
          <a:p>
            <a:pPr algn="ctr"/>
            <a:r>
              <a:rPr lang="es-ES" sz="1400" b="1" i="1" dirty="0" smtClean="0">
                <a:latin typeface="+mj-lt"/>
              </a:rPr>
              <a:t>salud180.com</a:t>
            </a:r>
          </a:p>
          <a:p>
            <a:pPr algn="ctr"/>
            <a:endParaRPr lang="es-ES" sz="1400" b="1" dirty="0">
              <a:latin typeface="+mj-lt"/>
            </a:endParaRPr>
          </a:p>
          <a:p>
            <a:pPr algn="ctr"/>
            <a:endParaRPr lang="es-ES" sz="1400" b="1" dirty="0" smtClean="0">
              <a:latin typeface="+mj-lt"/>
            </a:endParaRPr>
          </a:p>
          <a:p>
            <a:pPr algn="ctr"/>
            <a:r>
              <a:rPr lang="es-ES" sz="1400" b="1" dirty="0" smtClean="0">
                <a:latin typeface="+mj-lt"/>
              </a:rPr>
              <a:t>Música:</a:t>
            </a:r>
          </a:p>
          <a:p>
            <a:pPr algn="ctr"/>
            <a:r>
              <a:rPr lang="es-ES" sz="1400" b="1" dirty="0" smtClean="0">
                <a:latin typeface="+mj-lt"/>
              </a:rPr>
              <a:t>Piel con piel - </a:t>
            </a:r>
            <a:r>
              <a:rPr lang="es-ES" sz="1400" b="1" dirty="0" err="1" smtClean="0">
                <a:latin typeface="+mj-lt"/>
              </a:rPr>
              <a:t>Pavlo</a:t>
            </a:r>
            <a:endParaRPr lang="es-ES" sz="1400" b="1" dirty="0" smtClean="0">
              <a:latin typeface="+mj-lt"/>
            </a:endParaRPr>
          </a:p>
          <a:p>
            <a:pPr algn="ctr"/>
            <a:endParaRPr lang="es-ES" sz="1400" b="1" dirty="0">
              <a:latin typeface="+mj-lt"/>
            </a:endParaRPr>
          </a:p>
          <a:p>
            <a:pPr algn="ctr"/>
            <a:endParaRPr lang="es-ES" sz="1400" b="1" dirty="0" smtClean="0">
              <a:latin typeface="+mj-lt"/>
            </a:endParaRPr>
          </a:p>
          <a:p>
            <a:pPr algn="ctr"/>
            <a:r>
              <a:rPr lang="es-ES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ES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latin typeface="+mj-lt"/>
              </a:rPr>
              <a:t>Medellín-Colombia</a:t>
            </a:r>
            <a:endParaRPr lang="es-ES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25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34908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29693</TotalTime>
  <Words>430</Words>
  <Application>Microsoft Office PowerPoint</Application>
  <PresentationFormat>Presentación en pantalla (16:9)</PresentationFormat>
  <Paragraphs>25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2533</cp:revision>
  <dcterms:created xsi:type="dcterms:W3CDTF">2012-12-20T15:47:10Z</dcterms:created>
  <dcterms:modified xsi:type="dcterms:W3CDTF">2017-10-29T17:18:47Z</dcterms:modified>
</cp:coreProperties>
</file>