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429" r:id="rId3"/>
    <p:sldId id="445" r:id="rId4"/>
    <p:sldId id="444" r:id="rId5"/>
    <p:sldId id="430" r:id="rId6"/>
    <p:sldId id="431" r:id="rId7"/>
    <p:sldId id="432" r:id="rId8"/>
    <p:sldId id="433" r:id="rId9"/>
    <p:sldId id="434" r:id="rId10"/>
    <p:sldId id="435" r:id="rId11"/>
    <p:sldId id="436" r:id="rId12"/>
    <p:sldId id="437" r:id="rId13"/>
    <p:sldId id="438" r:id="rId14"/>
    <p:sldId id="439" r:id="rId15"/>
    <p:sldId id="446"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Eb3NTxs1Wm1EUPlvCXdgHQ==" hashData="/udeKcU9YMPS+EAU6lUaSThdX1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600"/>
    <a:srgbClr val="7E5400"/>
    <a:srgbClr val="0066FF"/>
    <a:srgbClr val="996600"/>
    <a:srgbClr val="663300"/>
    <a:srgbClr val="C08E00"/>
    <a:srgbClr val="E6AA00"/>
    <a:srgbClr val="D2E1B5"/>
    <a:srgbClr val="F8A764"/>
    <a:srgbClr val="FFB5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5" d="100"/>
          <a:sy n="95" d="100"/>
        </p:scale>
        <p:origin x="-96" y="-60"/>
      </p:cViewPr>
      <p:guideLst>
        <p:guide orient="horz" pos="162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17/12/2015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17/12/2015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17/12/2015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17/12/2015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17/12/2015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17/12/2015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17/12/2015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17/12/2015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17/12/2015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17/12/2015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17/12/2015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17/12/2015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898639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17/12/2015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a01.jpg"/>
          <p:cNvPicPr>
            <a:picLocks noChangeAspect="1" noChangeArrowheads="1"/>
          </p:cNvPicPr>
          <p:nvPr/>
        </p:nvPicPr>
        <p:blipFill rotWithShape="1">
          <a:blip r:embed="rId4">
            <a:extLst>
              <a:ext uri="{28A0092B-C50C-407E-A947-70E740481C1C}">
                <a14:useLocalDpi xmlns:a14="http://schemas.microsoft.com/office/drawing/2010/main" val="0"/>
              </a:ext>
            </a:extLst>
          </a:blip>
          <a:srcRect t="1371"/>
          <a:stretch/>
        </p:blipFill>
        <p:spPr bwMode="auto">
          <a:xfrm>
            <a:off x="-6350" y="0"/>
            <a:ext cx="9150350" cy="514349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020618" y="4425446"/>
            <a:ext cx="4968027"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cap="none" spc="50" dirty="0" smtClean="0">
                <a:ln w="11430"/>
                <a:solidFill>
                  <a:srgbClr val="4C2600"/>
                </a:solidFill>
                <a:effectLst>
                  <a:outerShdw blurRad="76200" dist="50800" dir="5400000" algn="tl" rotWithShape="0">
                    <a:srgbClr val="000000">
                      <a:alpha val="65000"/>
                    </a:srgbClr>
                  </a:outerShdw>
                </a:effectLst>
              </a:rPr>
              <a:t>Amor vs. Obsesión</a:t>
            </a:r>
            <a:endParaRPr lang="es-ES" sz="4000" b="1" cap="none" spc="50" dirty="0">
              <a:ln w="11430"/>
              <a:solidFill>
                <a:srgbClr val="4C2600"/>
              </a:solidFill>
              <a:effectLst>
                <a:outerShdw blurRad="76200" dist="50800" dir="5400000" algn="tl" rotWithShape="0">
                  <a:srgbClr val="000000">
                    <a:alpha val="65000"/>
                  </a:srgbClr>
                </a:outerShdw>
              </a:effectLst>
            </a:endParaRPr>
          </a:p>
        </p:txBody>
      </p:sp>
      <p:pic>
        <p:nvPicPr>
          <p:cNvPr id="2" name="Edward Simoni - Taiga  wma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83938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a02.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8" b="185"/>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0" y="3959146"/>
            <a:ext cx="8796705" cy="1169551"/>
          </a:xfrm>
          <a:prstGeom prst="rect">
            <a:avLst/>
          </a:prstGeom>
        </p:spPr>
        <p:txBody>
          <a:bodyPr wrap="square">
            <a:spAutoFit/>
          </a:bodyPr>
          <a:lstStyle/>
          <a:p>
            <a:pPr algn="ctr"/>
            <a:r>
              <a:rPr lang="es-CO" sz="1750" b="1" dirty="0">
                <a:latin typeface="+mj-lt"/>
              </a:rPr>
              <a:t>La palabra obsesión proviene del término latino </a:t>
            </a:r>
            <a:r>
              <a:rPr lang="es-CO" sz="1750" b="1" dirty="0" err="1">
                <a:latin typeface="+mj-lt"/>
              </a:rPr>
              <a:t>obsessĭo</a:t>
            </a:r>
            <a:r>
              <a:rPr lang="es-CO" sz="1750" b="1" dirty="0">
                <a:latin typeface="+mj-lt"/>
              </a:rPr>
              <a:t> (“asedio”). Se trata de una perturbación anímica producida por una idea fija, que con tenaz persistencia asalta la mente. Este pensamiento, sentimiento o tendencia aparece en desacuerdo con el pensamiento consciente de la persona, pero persiste más allá de los esfuerzos por librarse de él.</a:t>
            </a:r>
          </a:p>
        </p:txBody>
      </p:sp>
    </p:spTree>
    <p:extLst>
      <p:ext uri="{BB962C8B-B14F-4D97-AF65-F5344CB8AC3E}">
        <p14:creationId xmlns:p14="http://schemas.microsoft.com/office/powerpoint/2010/main" val="3998335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a03.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3920646"/>
            <a:ext cx="8792442" cy="1200329"/>
          </a:xfrm>
          <a:prstGeom prst="rect">
            <a:avLst/>
          </a:prstGeom>
        </p:spPr>
        <p:txBody>
          <a:bodyPr wrap="square">
            <a:spAutoFit/>
          </a:bodyPr>
          <a:lstStyle/>
          <a:p>
            <a:pPr algn="ctr"/>
            <a:r>
              <a:rPr lang="es-CO" b="1" dirty="0">
                <a:latin typeface="+mj-lt"/>
              </a:rPr>
              <a:t>La obsesión tiene un carácter compulsivo y termina por adquirir una condición penosa y angustiante para quien la sufre. Cuando las obsesiones y las compulsiones se han hecho crónicas, se habla de una neurosis que perturba la vida normal del sujeto y que se transforma en un trastorno obsesivo-compulsivo.</a:t>
            </a:r>
          </a:p>
        </p:txBody>
      </p:sp>
    </p:spTree>
    <p:extLst>
      <p:ext uri="{BB962C8B-B14F-4D97-AF65-F5344CB8AC3E}">
        <p14:creationId xmlns:p14="http://schemas.microsoft.com/office/powerpoint/2010/main" val="512679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a04.jpg"/>
          <p:cNvPicPr>
            <a:picLocks noChangeAspect="1" noChangeArrowheads="1"/>
          </p:cNvPicPr>
          <p:nvPr/>
        </p:nvPicPr>
        <p:blipFill rotWithShape="1">
          <a:blip r:embed="rId3">
            <a:extLst>
              <a:ext uri="{28A0092B-C50C-407E-A947-70E740481C1C}">
                <a14:useLocalDpi xmlns:a14="http://schemas.microsoft.com/office/drawing/2010/main" val="0"/>
              </a:ext>
            </a:extLst>
          </a:blip>
          <a:srcRect t="1371"/>
          <a:stretch/>
        </p:blipFill>
        <p:spPr bwMode="auto">
          <a:xfrm>
            <a:off x="0" y="0"/>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 y="4484269"/>
            <a:ext cx="8806331" cy="646331"/>
          </a:xfrm>
          <a:prstGeom prst="rect">
            <a:avLst/>
          </a:prstGeom>
        </p:spPr>
        <p:txBody>
          <a:bodyPr wrap="square">
            <a:spAutoFit/>
          </a:bodyPr>
          <a:lstStyle/>
          <a:p>
            <a:pPr algn="ctr"/>
            <a:r>
              <a:rPr lang="es-CO" b="1" dirty="0">
                <a:latin typeface="+mj-lt"/>
              </a:rPr>
              <a:t>Es muy fácil confundir amor con obsesión, pero no son lo mismo. El amor está en todo el cuerpo, la obsesión solo está en tu cabeza. Te encierra en tu burbuja, te aísla, te adormece. </a:t>
            </a:r>
          </a:p>
        </p:txBody>
      </p:sp>
    </p:spTree>
    <p:extLst>
      <p:ext uri="{BB962C8B-B14F-4D97-AF65-F5344CB8AC3E}">
        <p14:creationId xmlns:p14="http://schemas.microsoft.com/office/powerpoint/2010/main" val="108855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a05.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0"/>
            <a:ext cx="9144000" cy="514349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5 Conector recto"/>
          <p:cNvCxnSpPr/>
          <p:nvPr/>
        </p:nvCxnSpPr>
        <p:spPr bwMode="auto">
          <a:xfrm>
            <a:off x="8802067" y="0"/>
            <a:ext cx="4263" cy="4155970"/>
          </a:xfrm>
          <a:prstGeom prst="line">
            <a:avLst/>
          </a:prstGeom>
          <a:ln>
            <a:solidFill>
              <a:srgbClr val="0066FF"/>
            </a:solidFill>
          </a:ln>
        </p:spPr>
        <p:style>
          <a:lnRef idx="1">
            <a:schemeClr val="accent1"/>
          </a:lnRef>
          <a:fillRef idx="0">
            <a:schemeClr val="accent1"/>
          </a:fillRef>
          <a:effectRef idx="0">
            <a:schemeClr val="accent1"/>
          </a:effectRef>
          <a:fontRef idx="minor">
            <a:schemeClr val="tx1"/>
          </a:fontRef>
        </p:style>
      </p:cxnSp>
      <p:sp>
        <p:nvSpPr>
          <p:cNvPr id="9" name="8 Rectángulo"/>
          <p:cNvSpPr/>
          <p:nvPr/>
        </p:nvSpPr>
        <p:spPr>
          <a:xfrm>
            <a:off x="-1" y="4489610"/>
            <a:ext cx="8802067" cy="630942"/>
          </a:xfrm>
          <a:prstGeom prst="rect">
            <a:avLst/>
          </a:prstGeom>
        </p:spPr>
        <p:txBody>
          <a:bodyPr wrap="square">
            <a:spAutoFit/>
          </a:bodyPr>
          <a:lstStyle/>
          <a:p>
            <a:pPr algn="ctr"/>
            <a:r>
              <a:rPr lang="es-CO" sz="1750" b="1" dirty="0">
                <a:latin typeface="+mj-lt"/>
              </a:rPr>
              <a:t>Cuando no hay amor aparece la obsesión, para aturdirnos, para hacernos creer que sentimos algo cuando en realidad no sentimos nada, porque estamos vacíos, vacíos de amor.</a:t>
            </a:r>
          </a:p>
        </p:txBody>
      </p:sp>
    </p:spTree>
    <p:extLst>
      <p:ext uri="{BB962C8B-B14F-4D97-AF65-F5344CB8AC3E}">
        <p14:creationId xmlns:p14="http://schemas.microsoft.com/office/powerpoint/2010/main" val="220753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a06.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0"/>
            <a:ext cx="9144000" cy="5140225"/>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4493894"/>
            <a:ext cx="8792442" cy="646331"/>
          </a:xfrm>
          <a:prstGeom prst="rect">
            <a:avLst/>
          </a:prstGeom>
        </p:spPr>
        <p:txBody>
          <a:bodyPr wrap="square">
            <a:spAutoFit/>
          </a:bodyPr>
          <a:lstStyle/>
          <a:p>
            <a:pPr algn="ctr"/>
            <a:r>
              <a:rPr lang="es-CO" b="1" dirty="0">
                <a:latin typeface="+mj-lt"/>
              </a:rPr>
              <a:t>El amor saca lo mejor de uno, y la obsesión lo peor. A veces podemos parecer valientes, arriesgados, y en realidad lo que nos empuja es estar ciegos, obsesionados.</a:t>
            </a:r>
          </a:p>
        </p:txBody>
      </p:sp>
    </p:spTree>
    <p:extLst>
      <p:ext uri="{BB962C8B-B14F-4D97-AF65-F5344CB8AC3E}">
        <p14:creationId xmlns:p14="http://schemas.microsoft.com/office/powerpoint/2010/main" val="283938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a07.jpg"/>
          <p:cNvPicPr>
            <a:picLocks noChangeAspect="1" noChangeArrowheads="1"/>
          </p:cNvPicPr>
          <p:nvPr/>
        </p:nvPicPr>
        <p:blipFill rotWithShape="1">
          <a:blip r:embed="rId3">
            <a:extLst>
              <a:ext uri="{28A0092B-C50C-407E-A947-70E740481C1C}">
                <a14:useLocalDpi xmlns:a14="http://schemas.microsoft.com/office/drawing/2010/main" val="0"/>
              </a:ext>
            </a:extLst>
          </a:blip>
          <a:srcRect t="1254"/>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4211905"/>
            <a:ext cx="8792442" cy="923330"/>
          </a:xfrm>
          <a:prstGeom prst="rect">
            <a:avLst/>
          </a:prstGeom>
        </p:spPr>
        <p:txBody>
          <a:bodyPr wrap="square">
            <a:spAutoFit/>
          </a:bodyPr>
          <a:lstStyle/>
          <a:p>
            <a:pPr algn="ctr"/>
            <a:r>
              <a:rPr lang="es-CO" b="1" dirty="0">
                <a:latin typeface="+mj-lt"/>
              </a:rPr>
              <a:t>Por la obsesión se puede hacer cualquier cosa, se puede lastimar tanto… </a:t>
            </a:r>
          </a:p>
          <a:p>
            <a:pPr algn="ctr"/>
            <a:r>
              <a:rPr lang="es-CO" b="1" dirty="0">
                <a:latin typeface="+mj-lt"/>
              </a:rPr>
              <a:t>Porque la obsesión al fin y al cabo es un medio para llegar a ningún lado, o para llegar demasiado lejos.</a:t>
            </a:r>
          </a:p>
        </p:txBody>
      </p:sp>
    </p:spTree>
    <p:extLst>
      <p:ext uri="{BB962C8B-B14F-4D97-AF65-F5344CB8AC3E}">
        <p14:creationId xmlns:p14="http://schemas.microsoft.com/office/powerpoint/2010/main" val="108855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a08.jpg"/>
          <p:cNvPicPr>
            <a:picLocks noChangeAspect="1" noChangeArrowheads="1"/>
          </p:cNvPicPr>
          <p:nvPr/>
        </p:nvPicPr>
        <p:blipFill rotWithShape="1">
          <a:blip r:embed="rId2">
            <a:extLst>
              <a:ext uri="{28A0092B-C50C-407E-A947-70E740481C1C}">
                <a14:useLocalDpi xmlns:a14="http://schemas.microsoft.com/office/drawing/2010/main" val="0"/>
              </a:ext>
            </a:extLst>
          </a:blip>
          <a:srcRect t="1254"/>
          <a:stretch/>
        </p:blipFill>
        <p:spPr bwMode="auto">
          <a:xfrm>
            <a:off x="0" y="0"/>
            <a:ext cx="915035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4211905"/>
            <a:ext cx="8792442" cy="923330"/>
          </a:xfrm>
          <a:prstGeom prst="rect">
            <a:avLst/>
          </a:prstGeom>
        </p:spPr>
        <p:txBody>
          <a:bodyPr wrap="square">
            <a:spAutoFit/>
          </a:bodyPr>
          <a:lstStyle/>
          <a:p>
            <a:pPr algn="ctr"/>
            <a:r>
              <a:rPr lang="es-CO" b="1" dirty="0">
                <a:latin typeface="+mj-lt"/>
              </a:rPr>
              <a:t>Trampas en nuestra cabeza, y ahí vamos inocentes entregando nuestro cuerpo, creyendo que ese camino nos llevará hacia el amor justificando los medios por ese fin. Y en nombre del amor, matamos al amor. </a:t>
            </a:r>
          </a:p>
        </p:txBody>
      </p:sp>
    </p:spTree>
    <p:extLst>
      <p:ext uri="{BB962C8B-B14F-4D97-AF65-F5344CB8AC3E}">
        <p14:creationId xmlns:p14="http://schemas.microsoft.com/office/powerpoint/2010/main" val="220753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a09.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4484269"/>
            <a:ext cx="8792442" cy="646331"/>
          </a:xfrm>
          <a:prstGeom prst="rect">
            <a:avLst/>
          </a:prstGeom>
        </p:spPr>
        <p:txBody>
          <a:bodyPr wrap="square">
            <a:spAutoFit/>
          </a:bodyPr>
          <a:lstStyle/>
          <a:p>
            <a:pPr algn="ctr"/>
            <a:r>
              <a:rPr lang="es-CO" b="1" dirty="0">
                <a:latin typeface="+mj-lt"/>
              </a:rPr>
              <a:t>Por eso las obsesiones son tan peligrosas, porque es un lugar del que nunca se vuelve</a:t>
            </a:r>
            <a:r>
              <a:rPr lang="es-CO" b="1" dirty="0" smtClean="0">
                <a:latin typeface="+mj-lt"/>
              </a:rPr>
              <a:t>.</a:t>
            </a:r>
          </a:p>
          <a:p>
            <a:pPr algn="ctr"/>
            <a:r>
              <a:rPr lang="es-CO" b="1" i="1" dirty="0">
                <a:latin typeface="+mj-lt"/>
              </a:rPr>
              <a:t>La pasión es una obsesión positiva. La obsesión es una pasión negativa</a:t>
            </a:r>
            <a:r>
              <a:rPr lang="es-CO" b="1" dirty="0" smtClean="0">
                <a:latin typeface="+mj-lt"/>
              </a:rPr>
              <a:t>. </a:t>
            </a:r>
            <a:r>
              <a:rPr lang="es-CO" sz="1400" b="1" dirty="0" smtClean="0">
                <a:latin typeface="+mj-lt"/>
              </a:rPr>
              <a:t>Paul </a:t>
            </a:r>
            <a:r>
              <a:rPr lang="es-CO" sz="1400" b="1" dirty="0" err="1">
                <a:latin typeface="+mj-lt"/>
              </a:rPr>
              <a:t>Carvel</a:t>
            </a:r>
            <a:endParaRPr lang="es-CO" sz="1400" b="1" dirty="0">
              <a:latin typeface="+mj-lt"/>
            </a:endParaRPr>
          </a:p>
        </p:txBody>
      </p:sp>
    </p:spTree>
    <p:extLst>
      <p:ext uri="{BB962C8B-B14F-4D97-AF65-F5344CB8AC3E}">
        <p14:creationId xmlns:p14="http://schemas.microsoft.com/office/powerpoint/2010/main" val="283938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a10.jpg"/>
          <p:cNvPicPr>
            <a:picLocks noChangeAspect="1" noChangeArrowheads="1"/>
          </p:cNvPicPr>
          <p:nvPr/>
        </p:nvPicPr>
        <p:blipFill rotWithShape="1">
          <a:blip r:embed="rId3">
            <a:extLst>
              <a:ext uri="{28A0092B-C50C-407E-A947-70E740481C1C}">
                <a14:useLocalDpi xmlns:a14="http://schemas.microsoft.com/office/drawing/2010/main" val="0"/>
              </a:ext>
            </a:extLst>
          </a:blip>
          <a:srcRect t="137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0" y="4489259"/>
            <a:ext cx="8792442" cy="646331"/>
          </a:xfrm>
          <a:prstGeom prst="rect">
            <a:avLst/>
          </a:prstGeom>
        </p:spPr>
        <p:txBody>
          <a:bodyPr wrap="square">
            <a:spAutoFit/>
          </a:bodyPr>
          <a:lstStyle/>
          <a:p>
            <a:pPr algn="ctr"/>
            <a:r>
              <a:rPr lang="es-CO" b="1" i="1" dirty="0">
                <a:latin typeface="+mj-lt"/>
              </a:rPr>
              <a:t>Lo que mueve a los genios, lo que los inspira, no es una nueva idea, sino la obsesión con una idea que no fue trabajada lo suficiente</a:t>
            </a:r>
            <a:r>
              <a:rPr lang="es-CO" b="1" dirty="0" smtClean="0">
                <a:latin typeface="+mj-lt"/>
              </a:rPr>
              <a:t>. </a:t>
            </a:r>
            <a:r>
              <a:rPr lang="es-CO" sz="1400" b="1" dirty="0" err="1" smtClean="0">
                <a:latin typeface="+mj-lt"/>
              </a:rPr>
              <a:t>Eugène</a:t>
            </a:r>
            <a:r>
              <a:rPr lang="es-CO" sz="1400" b="1" dirty="0" smtClean="0">
                <a:latin typeface="+mj-lt"/>
              </a:rPr>
              <a:t> </a:t>
            </a:r>
            <a:r>
              <a:rPr lang="es-CO" sz="1400" b="1" dirty="0">
                <a:latin typeface="+mj-lt"/>
              </a:rPr>
              <a:t>Delacroix</a:t>
            </a:r>
          </a:p>
        </p:txBody>
      </p:sp>
    </p:spTree>
    <p:extLst>
      <p:ext uri="{BB962C8B-B14F-4D97-AF65-F5344CB8AC3E}">
        <p14:creationId xmlns:p14="http://schemas.microsoft.com/office/powerpoint/2010/main" val="108855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a11.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0"/>
            <a:ext cx="9144000" cy="5144859"/>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0" y="4498529"/>
            <a:ext cx="8792442" cy="646331"/>
          </a:xfrm>
          <a:prstGeom prst="rect">
            <a:avLst/>
          </a:prstGeom>
        </p:spPr>
        <p:txBody>
          <a:bodyPr wrap="square">
            <a:spAutoFit/>
          </a:bodyPr>
          <a:lstStyle/>
          <a:p>
            <a:pPr algn="ctr"/>
            <a:r>
              <a:rPr lang="es-CO" b="1" i="1" dirty="0">
                <a:latin typeface="+mj-lt"/>
              </a:rPr>
              <a:t>La mujer actual tiene una </a:t>
            </a:r>
            <a:r>
              <a:rPr lang="es-CO" b="1" i="1" dirty="0" err="1">
                <a:latin typeface="+mj-lt"/>
              </a:rPr>
              <a:t>obsesion</a:t>
            </a:r>
            <a:r>
              <a:rPr lang="es-CO" b="1" i="1" dirty="0">
                <a:latin typeface="+mj-lt"/>
              </a:rPr>
              <a:t> por ser igual que el hombre, y no sé por qué, si el hombre es un pobre diablo desorientado</a:t>
            </a:r>
            <a:r>
              <a:rPr lang="es-CO" b="1" dirty="0">
                <a:latin typeface="+mj-lt"/>
              </a:rPr>
              <a:t>. </a:t>
            </a:r>
            <a:r>
              <a:rPr lang="es-CO" b="1" dirty="0" smtClean="0">
                <a:latin typeface="+mj-lt"/>
              </a:rPr>
              <a:t> </a:t>
            </a:r>
            <a:r>
              <a:rPr lang="es-CO" sz="1400" b="1" dirty="0" smtClean="0">
                <a:latin typeface="+mj-lt"/>
              </a:rPr>
              <a:t>Antonio </a:t>
            </a:r>
            <a:r>
              <a:rPr lang="es-CO" sz="1400" b="1" dirty="0">
                <a:latin typeface="+mj-lt"/>
              </a:rPr>
              <a:t>López García</a:t>
            </a:r>
          </a:p>
        </p:txBody>
      </p:sp>
    </p:spTree>
    <p:extLst>
      <p:ext uri="{BB962C8B-B14F-4D97-AF65-F5344CB8AC3E}">
        <p14:creationId xmlns:p14="http://schemas.microsoft.com/office/powerpoint/2010/main" val="220753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1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a12.jpg"/>
          <p:cNvPicPr>
            <a:picLocks noChangeAspect="1" noChangeArrowheads="1"/>
          </p:cNvPicPr>
          <p:nvPr/>
        </p:nvPicPr>
        <p:blipFill rotWithShape="1">
          <a:blip r:embed="rId2">
            <a:extLst>
              <a:ext uri="{28A0092B-C50C-407E-A947-70E740481C1C}">
                <a14:useLocalDpi xmlns:a14="http://schemas.microsoft.com/office/drawing/2010/main" val="0"/>
              </a:ext>
            </a:extLst>
          </a:blip>
          <a:srcRect t="137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67375" y="4493894"/>
            <a:ext cx="8676570" cy="646331"/>
          </a:xfrm>
          <a:prstGeom prst="rect">
            <a:avLst/>
          </a:prstGeom>
        </p:spPr>
        <p:txBody>
          <a:bodyPr wrap="square">
            <a:spAutoFit/>
          </a:bodyPr>
          <a:lstStyle/>
          <a:p>
            <a:pPr algn="ctr"/>
            <a:r>
              <a:rPr lang="es-CO" b="1" i="1" dirty="0">
                <a:latin typeface="+mj-lt"/>
              </a:rPr>
              <a:t>Tanto el capitalismo como el nacionalismo, son frutos de la obsesión por el poder, el éxito y la posición social</a:t>
            </a:r>
            <a:r>
              <a:rPr lang="es-CO" b="1" dirty="0" smtClean="0">
                <a:latin typeface="+mj-lt"/>
              </a:rPr>
              <a:t>. </a:t>
            </a:r>
            <a:r>
              <a:rPr lang="es-CO" sz="1400" b="1" dirty="0" err="1" smtClean="0">
                <a:latin typeface="+mj-lt"/>
              </a:rPr>
              <a:t>Aldous</a:t>
            </a:r>
            <a:r>
              <a:rPr lang="es-CO" sz="1400" b="1" dirty="0" smtClean="0">
                <a:latin typeface="+mj-lt"/>
              </a:rPr>
              <a:t> </a:t>
            </a:r>
            <a:r>
              <a:rPr lang="es-CO" sz="1400" b="1" dirty="0" err="1">
                <a:latin typeface="+mj-lt"/>
              </a:rPr>
              <a:t>Huxley</a:t>
            </a:r>
            <a:endParaRPr lang="es-CO" sz="1400" b="1" dirty="0">
              <a:latin typeface="+mj-lt"/>
            </a:endParaRPr>
          </a:p>
        </p:txBody>
      </p:sp>
    </p:spTree>
    <p:extLst>
      <p:ext uri="{BB962C8B-B14F-4D97-AF65-F5344CB8AC3E}">
        <p14:creationId xmlns:p14="http://schemas.microsoft.com/office/powerpoint/2010/main" val="283938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a13.jpg"/>
          <p:cNvPicPr>
            <a:picLocks noChangeAspect="1" noChangeArrowheads="1"/>
          </p:cNvPicPr>
          <p:nvPr/>
        </p:nvPicPr>
        <p:blipFill rotWithShape="1">
          <a:blip r:embed="rId3">
            <a:extLst>
              <a:ext uri="{28A0092B-C50C-407E-A947-70E740481C1C}">
                <a14:useLocalDpi xmlns:a14="http://schemas.microsoft.com/office/drawing/2010/main" val="0"/>
              </a:ext>
            </a:extLst>
          </a:blip>
          <a:srcRect t="1371"/>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14 Grupo"/>
          <p:cNvGrpSpPr/>
          <p:nvPr/>
        </p:nvGrpSpPr>
        <p:grpSpPr>
          <a:xfrm>
            <a:off x="1726068" y="4444010"/>
            <a:ext cx="5520850" cy="738664"/>
            <a:chOff x="1726068" y="4444010"/>
            <a:chExt cx="5520850" cy="738664"/>
          </a:xfrm>
        </p:grpSpPr>
        <p:sp>
          <p:nvSpPr>
            <p:cNvPr id="13" name="12 CuadroTexto"/>
            <p:cNvSpPr txBox="1"/>
            <p:nvPr/>
          </p:nvSpPr>
          <p:spPr>
            <a:xfrm>
              <a:off x="1726068" y="4549630"/>
              <a:ext cx="2466957" cy="523220"/>
            </a:xfrm>
            <a:prstGeom prst="rect">
              <a:avLst/>
            </a:prstGeom>
            <a:noFill/>
          </p:spPr>
          <p:txBody>
            <a:bodyPr wrap="none" rtlCol="0">
              <a:spAutoFit/>
            </a:bodyPr>
            <a:lstStyle/>
            <a:p>
              <a:pPr algn="ctr"/>
              <a:r>
                <a:rPr lang="es-CO" sz="1400" b="1" dirty="0" smtClean="0">
                  <a:latin typeface="+mj-lt"/>
                </a:rPr>
                <a:t>Texto: </a:t>
              </a:r>
              <a:r>
                <a:rPr lang="es-CO" sz="1400" b="1" i="1" dirty="0" smtClean="0">
                  <a:latin typeface="+mj-lt"/>
                </a:rPr>
                <a:t>Autor desconocido</a:t>
              </a:r>
            </a:p>
            <a:p>
              <a:pPr algn="ctr"/>
              <a:r>
                <a:rPr lang="es-CO" sz="1400" b="1" dirty="0" smtClean="0">
                  <a:latin typeface="+mj-lt"/>
                </a:rPr>
                <a:t>Música: </a:t>
              </a:r>
              <a:r>
                <a:rPr lang="es-CO" sz="1400" b="1" dirty="0" smtClean="0">
                  <a:latin typeface="+mj-lt"/>
                </a:rPr>
                <a:t>Taiga - </a:t>
              </a:r>
              <a:r>
                <a:rPr lang="es-CO" sz="1400" b="1" i="1" dirty="0" smtClean="0">
                  <a:latin typeface="+mj-lt"/>
                </a:rPr>
                <a:t>Edward </a:t>
              </a:r>
              <a:r>
                <a:rPr lang="es-CO" sz="1400" b="1" i="1" dirty="0" err="1" smtClean="0">
                  <a:latin typeface="+mj-lt"/>
                </a:rPr>
                <a:t>Simoni</a:t>
              </a:r>
              <a:endParaRPr lang="es-CO" sz="1400" b="1" i="1" dirty="0">
                <a:latin typeface="+mj-lt"/>
              </a:endParaRPr>
            </a:p>
          </p:txBody>
        </p:sp>
        <p:sp>
          <p:nvSpPr>
            <p:cNvPr id="14" name="13 CuadroTexto"/>
            <p:cNvSpPr txBox="1"/>
            <p:nvPr/>
          </p:nvSpPr>
          <p:spPr>
            <a:xfrm>
              <a:off x="5137686" y="4444010"/>
              <a:ext cx="2109232" cy="738664"/>
            </a:xfrm>
            <a:prstGeom prst="rect">
              <a:avLst/>
            </a:prstGeom>
            <a:noFill/>
          </p:spPr>
          <p:txBody>
            <a:bodyPr wrap="none" rtlCol="0">
              <a:spAutoFit/>
            </a:bodyPr>
            <a:lstStyle/>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grpSp>
    </p:spTree>
    <p:extLst>
      <p:ext uri="{BB962C8B-B14F-4D97-AF65-F5344CB8AC3E}">
        <p14:creationId xmlns:p14="http://schemas.microsoft.com/office/powerpoint/2010/main" val="108855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2000" fill="hold"/>
                                        <p:tgtEl>
                                          <p:spTgt spid="15"/>
                                        </p:tgtEl>
                                        <p:attrNameLst>
                                          <p:attrName>ppt_w</p:attrName>
                                        </p:attrNameLst>
                                      </p:cBhvr>
                                      <p:tavLst>
                                        <p:tav tm="0">
                                          <p:val>
                                            <p:fltVal val="0"/>
                                          </p:val>
                                        </p:tav>
                                        <p:tav tm="100000">
                                          <p:val>
                                            <p:strVal val="#ppt_w"/>
                                          </p:val>
                                        </p:tav>
                                      </p:tavLst>
                                    </p:anim>
                                    <p:anim calcmode="lin" valueType="num">
                                      <p:cBhvr>
                                        <p:cTn id="8" dur="2000" fill="hold"/>
                                        <p:tgtEl>
                                          <p:spTgt spid="15"/>
                                        </p:tgtEl>
                                        <p:attrNameLst>
                                          <p:attrName>ppt_h</p:attrName>
                                        </p:attrNameLst>
                                      </p:cBhvr>
                                      <p:tavLst>
                                        <p:tav tm="0">
                                          <p:val>
                                            <p:fltVal val="0"/>
                                          </p:val>
                                        </p:tav>
                                        <p:tav tm="100000">
                                          <p:val>
                                            <p:strVal val="#ppt_h"/>
                                          </p:val>
                                        </p:tav>
                                      </p:tavLst>
                                    </p:anim>
                                    <p:animEffect transition="in" filter="fade">
                                      <p:cBhvr>
                                        <p:cTn id="9" dur="2000"/>
                                        <p:tgtEl>
                                          <p:spTgt spid="15"/>
                                        </p:tgtEl>
                                      </p:cBhvr>
                                    </p:animEffect>
                                    <p:anim calcmode="lin" valueType="num">
                                      <p:cBhvr>
                                        <p:cTn id="10" dur="2000" fill="hold"/>
                                        <p:tgtEl>
                                          <p:spTgt spid="15"/>
                                        </p:tgtEl>
                                        <p:attrNameLst>
                                          <p:attrName>ppt_x</p:attrName>
                                        </p:attrNameLst>
                                      </p:cBhvr>
                                      <p:tavLst>
                                        <p:tav tm="0">
                                          <p:val>
                                            <p:fltVal val="0.5"/>
                                          </p:val>
                                        </p:tav>
                                        <p:tav tm="100000">
                                          <p:val>
                                            <p:strVal val="#ppt_x"/>
                                          </p:val>
                                        </p:tav>
                                      </p:tavLst>
                                    </p:anim>
                                    <p:anim calcmode="lin" valueType="num">
                                      <p:cBhvr>
                                        <p:cTn id="11" dur="2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latin typeface="Arial"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latin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latin typeface="Arial" pitchFamily="34" charset="0"/>
              </a:rPr>
              <a:t> </a:t>
            </a:r>
          </a:p>
          <a:p>
            <a:pPr>
              <a:spcBef>
                <a:spcPct val="50000"/>
              </a:spcBef>
            </a:pPr>
            <a:endParaRPr lang="es-ES" altLang="es-CO" b="1" smtClean="0">
              <a:solidFill>
                <a:srgbClr val="0066FF"/>
              </a:solidFill>
              <a:latin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4931</TotalTime>
  <Words>461</Words>
  <Application>Microsoft Office PowerPoint</Application>
  <PresentationFormat>Presentación en pantalla (16:9)</PresentationFormat>
  <Paragraphs>25</Paragraphs>
  <Slides>14</Slides>
  <Notes>4</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294</cp:revision>
  <dcterms:created xsi:type="dcterms:W3CDTF">2013-05-29T02:56:16Z</dcterms:created>
  <dcterms:modified xsi:type="dcterms:W3CDTF">2015-12-18T03:53:43Z</dcterms:modified>
</cp:coreProperties>
</file>