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80" r:id="rId3"/>
    <p:sldId id="387" r:id="rId4"/>
    <p:sldId id="386" r:id="rId5"/>
    <p:sldId id="404" r:id="rId6"/>
    <p:sldId id="392" r:id="rId7"/>
    <p:sldId id="393" r:id="rId8"/>
    <p:sldId id="396" r:id="rId9"/>
    <p:sldId id="400" r:id="rId10"/>
    <p:sldId id="385" r:id="rId11"/>
    <p:sldId id="394" r:id="rId12"/>
    <p:sldId id="409" r:id="rId13"/>
    <p:sldId id="410"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HpbhYnabvVANe9F/P8FGQ==" hashData="rKcpodxw3ouGPzPuCXrCQ+Hpuk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74D99"/>
    <a:srgbClr val="1C376E"/>
    <a:srgbClr val="2952A3"/>
    <a:srgbClr val="003399"/>
    <a:srgbClr val="000099"/>
    <a:srgbClr val="0000CC"/>
    <a:srgbClr val="000066"/>
    <a:srgbClr val="1E3B74"/>
    <a:srgbClr val="24478C"/>
    <a:srgbClr val="264B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49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15/07/2015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15/07/2015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15/07/2015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15/07/2015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15/07/2015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15/07/2015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15/07/2015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15/07/2015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15/07/2015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15/07/2015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15/07/2015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15/07/2015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230440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15/07/2015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0900" y="-96248"/>
            <a:ext cx="9252650" cy="5284243"/>
          </a:xfrm>
          <a:custGeom>
            <a:avLst/>
            <a:gdLst>
              <a:gd name="connsiteX0" fmla="*/ 0 w 9252650"/>
              <a:gd name="connsiteY0" fmla="*/ 0 h 5303494"/>
              <a:gd name="connsiteX1" fmla="*/ 9252650 w 9252650"/>
              <a:gd name="connsiteY1" fmla="*/ 0 h 5303494"/>
              <a:gd name="connsiteX2" fmla="*/ 9252650 w 9252650"/>
              <a:gd name="connsiteY2" fmla="*/ 5303494 h 5303494"/>
              <a:gd name="connsiteX3" fmla="*/ 0 w 9252650"/>
              <a:gd name="connsiteY3" fmla="*/ 5303494 h 5303494"/>
              <a:gd name="connsiteX4" fmla="*/ 0 w 9252650"/>
              <a:gd name="connsiteY4" fmla="*/ 0 h 5303494"/>
              <a:gd name="connsiteX0" fmla="*/ 0 w 9252650"/>
              <a:gd name="connsiteY0" fmla="*/ 0 h 5303494"/>
              <a:gd name="connsiteX1" fmla="*/ 9252650 w 9252650"/>
              <a:gd name="connsiteY1" fmla="*/ 0 h 5303494"/>
              <a:gd name="connsiteX2" fmla="*/ 9252650 w 9252650"/>
              <a:gd name="connsiteY2" fmla="*/ 5303494 h 5303494"/>
              <a:gd name="connsiteX3" fmla="*/ 4603649 w 9252650"/>
              <a:gd name="connsiteY3" fmla="*/ 5130262 h 5303494"/>
              <a:gd name="connsiteX4" fmla="*/ 0 w 9252650"/>
              <a:gd name="connsiteY4" fmla="*/ 5303494 h 5303494"/>
              <a:gd name="connsiteX5" fmla="*/ 0 w 9252650"/>
              <a:gd name="connsiteY5" fmla="*/ 0 h 5303494"/>
              <a:gd name="connsiteX0" fmla="*/ 0 w 9252650"/>
              <a:gd name="connsiteY0" fmla="*/ 0 h 5303494"/>
              <a:gd name="connsiteX1" fmla="*/ 9252650 w 9252650"/>
              <a:gd name="connsiteY1" fmla="*/ 0 h 5303494"/>
              <a:gd name="connsiteX2" fmla="*/ 9252650 w 9252650"/>
              <a:gd name="connsiteY2" fmla="*/ 5303494 h 5303494"/>
              <a:gd name="connsiteX3" fmla="*/ 4603649 w 9252650"/>
              <a:gd name="connsiteY3" fmla="*/ 5168763 h 5303494"/>
              <a:gd name="connsiteX4" fmla="*/ 0 w 9252650"/>
              <a:gd name="connsiteY4" fmla="*/ 5303494 h 5303494"/>
              <a:gd name="connsiteX5" fmla="*/ 0 w 9252650"/>
              <a:gd name="connsiteY5" fmla="*/ 0 h 5303494"/>
              <a:gd name="connsiteX0" fmla="*/ 125129 w 9252650"/>
              <a:gd name="connsiteY0" fmla="*/ 48127 h 5303494"/>
              <a:gd name="connsiteX1" fmla="*/ 9252650 w 9252650"/>
              <a:gd name="connsiteY1" fmla="*/ 0 h 5303494"/>
              <a:gd name="connsiteX2" fmla="*/ 9252650 w 9252650"/>
              <a:gd name="connsiteY2" fmla="*/ 5303494 h 5303494"/>
              <a:gd name="connsiteX3" fmla="*/ 4603649 w 9252650"/>
              <a:gd name="connsiteY3" fmla="*/ 5168763 h 5303494"/>
              <a:gd name="connsiteX4" fmla="*/ 0 w 9252650"/>
              <a:gd name="connsiteY4" fmla="*/ 5303494 h 5303494"/>
              <a:gd name="connsiteX5" fmla="*/ 125129 w 9252650"/>
              <a:gd name="connsiteY5" fmla="*/ 48127 h 5303494"/>
              <a:gd name="connsiteX0" fmla="*/ 86628 w 9252650"/>
              <a:gd name="connsiteY0" fmla="*/ 48127 h 5303494"/>
              <a:gd name="connsiteX1" fmla="*/ 9252650 w 9252650"/>
              <a:gd name="connsiteY1" fmla="*/ 0 h 5303494"/>
              <a:gd name="connsiteX2" fmla="*/ 9252650 w 9252650"/>
              <a:gd name="connsiteY2" fmla="*/ 5303494 h 5303494"/>
              <a:gd name="connsiteX3" fmla="*/ 4603649 w 9252650"/>
              <a:gd name="connsiteY3" fmla="*/ 5168763 h 5303494"/>
              <a:gd name="connsiteX4" fmla="*/ 0 w 9252650"/>
              <a:gd name="connsiteY4" fmla="*/ 5303494 h 5303494"/>
              <a:gd name="connsiteX5" fmla="*/ 86628 w 9252650"/>
              <a:gd name="connsiteY5" fmla="*/ 48127 h 5303494"/>
              <a:gd name="connsiteX0" fmla="*/ 48127 w 9252650"/>
              <a:gd name="connsiteY0" fmla="*/ 48127 h 5303494"/>
              <a:gd name="connsiteX1" fmla="*/ 9252650 w 9252650"/>
              <a:gd name="connsiteY1" fmla="*/ 0 h 5303494"/>
              <a:gd name="connsiteX2" fmla="*/ 9252650 w 9252650"/>
              <a:gd name="connsiteY2" fmla="*/ 5303494 h 5303494"/>
              <a:gd name="connsiteX3" fmla="*/ 4603649 w 9252650"/>
              <a:gd name="connsiteY3" fmla="*/ 5168763 h 5303494"/>
              <a:gd name="connsiteX4" fmla="*/ 0 w 9252650"/>
              <a:gd name="connsiteY4" fmla="*/ 5303494 h 5303494"/>
              <a:gd name="connsiteX5" fmla="*/ 48127 w 9252650"/>
              <a:gd name="connsiteY5" fmla="*/ 48127 h 5303494"/>
              <a:gd name="connsiteX0" fmla="*/ 48127 w 9252650"/>
              <a:gd name="connsiteY0" fmla="*/ 48127 h 5303494"/>
              <a:gd name="connsiteX1" fmla="*/ 9252650 w 9252650"/>
              <a:gd name="connsiteY1" fmla="*/ 0 h 5303494"/>
              <a:gd name="connsiteX2" fmla="*/ 9252650 w 9252650"/>
              <a:gd name="connsiteY2" fmla="*/ 5303494 h 5303494"/>
              <a:gd name="connsiteX3" fmla="*/ 4603649 w 9252650"/>
              <a:gd name="connsiteY3" fmla="*/ 5168763 h 5303494"/>
              <a:gd name="connsiteX4" fmla="*/ 0 w 9252650"/>
              <a:gd name="connsiteY4" fmla="*/ 5303494 h 5303494"/>
              <a:gd name="connsiteX5" fmla="*/ 48127 w 9252650"/>
              <a:gd name="connsiteY5" fmla="*/ 48127 h 5303494"/>
              <a:gd name="connsiteX0" fmla="*/ 48127 w 9252650"/>
              <a:gd name="connsiteY0" fmla="*/ 38501 h 5293868"/>
              <a:gd name="connsiteX1" fmla="*/ 9166023 w 9252650"/>
              <a:gd name="connsiteY1" fmla="*/ 0 h 5293868"/>
              <a:gd name="connsiteX2" fmla="*/ 9252650 w 9252650"/>
              <a:gd name="connsiteY2" fmla="*/ 5293868 h 5293868"/>
              <a:gd name="connsiteX3" fmla="*/ 4603649 w 9252650"/>
              <a:gd name="connsiteY3" fmla="*/ 5159137 h 5293868"/>
              <a:gd name="connsiteX4" fmla="*/ 0 w 9252650"/>
              <a:gd name="connsiteY4" fmla="*/ 5293868 h 5293868"/>
              <a:gd name="connsiteX5" fmla="*/ 48127 w 9252650"/>
              <a:gd name="connsiteY5" fmla="*/ 38501 h 5293868"/>
              <a:gd name="connsiteX0" fmla="*/ 48127 w 9252650"/>
              <a:gd name="connsiteY0" fmla="*/ 28876 h 5284243"/>
              <a:gd name="connsiteX1" fmla="*/ 9194899 w 9252650"/>
              <a:gd name="connsiteY1" fmla="*/ 0 h 5284243"/>
              <a:gd name="connsiteX2" fmla="*/ 9252650 w 9252650"/>
              <a:gd name="connsiteY2" fmla="*/ 5284243 h 5284243"/>
              <a:gd name="connsiteX3" fmla="*/ 4603649 w 9252650"/>
              <a:gd name="connsiteY3" fmla="*/ 5149512 h 5284243"/>
              <a:gd name="connsiteX4" fmla="*/ 0 w 9252650"/>
              <a:gd name="connsiteY4" fmla="*/ 5284243 h 5284243"/>
              <a:gd name="connsiteX5" fmla="*/ 48127 w 9252650"/>
              <a:gd name="connsiteY5" fmla="*/ 28876 h 5284243"/>
              <a:gd name="connsiteX0" fmla="*/ 115504 w 9252650"/>
              <a:gd name="connsiteY0" fmla="*/ 28876 h 5284243"/>
              <a:gd name="connsiteX1" fmla="*/ 9194899 w 9252650"/>
              <a:gd name="connsiteY1" fmla="*/ 0 h 5284243"/>
              <a:gd name="connsiteX2" fmla="*/ 9252650 w 9252650"/>
              <a:gd name="connsiteY2" fmla="*/ 5284243 h 5284243"/>
              <a:gd name="connsiteX3" fmla="*/ 4603649 w 9252650"/>
              <a:gd name="connsiteY3" fmla="*/ 5149512 h 5284243"/>
              <a:gd name="connsiteX4" fmla="*/ 0 w 9252650"/>
              <a:gd name="connsiteY4" fmla="*/ 5284243 h 5284243"/>
              <a:gd name="connsiteX5" fmla="*/ 115504 w 9252650"/>
              <a:gd name="connsiteY5" fmla="*/ 28876 h 5284243"/>
              <a:gd name="connsiteX0" fmla="*/ 86629 w 9252650"/>
              <a:gd name="connsiteY0" fmla="*/ 28876 h 5284243"/>
              <a:gd name="connsiteX1" fmla="*/ 9194899 w 9252650"/>
              <a:gd name="connsiteY1" fmla="*/ 0 h 5284243"/>
              <a:gd name="connsiteX2" fmla="*/ 9252650 w 9252650"/>
              <a:gd name="connsiteY2" fmla="*/ 5284243 h 5284243"/>
              <a:gd name="connsiteX3" fmla="*/ 4603649 w 9252650"/>
              <a:gd name="connsiteY3" fmla="*/ 5149512 h 5284243"/>
              <a:gd name="connsiteX4" fmla="*/ 0 w 9252650"/>
              <a:gd name="connsiteY4" fmla="*/ 5284243 h 5284243"/>
              <a:gd name="connsiteX5" fmla="*/ 86629 w 9252650"/>
              <a:gd name="connsiteY5" fmla="*/ 28876 h 5284243"/>
              <a:gd name="connsiteX0" fmla="*/ 86629 w 9252650"/>
              <a:gd name="connsiteY0" fmla="*/ 28876 h 5284243"/>
              <a:gd name="connsiteX1" fmla="*/ 9166023 w 9252650"/>
              <a:gd name="connsiteY1" fmla="*/ 0 h 5284243"/>
              <a:gd name="connsiteX2" fmla="*/ 9252650 w 9252650"/>
              <a:gd name="connsiteY2" fmla="*/ 5284243 h 5284243"/>
              <a:gd name="connsiteX3" fmla="*/ 4603649 w 9252650"/>
              <a:gd name="connsiteY3" fmla="*/ 5149512 h 5284243"/>
              <a:gd name="connsiteX4" fmla="*/ 0 w 9252650"/>
              <a:gd name="connsiteY4" fmla="*/ 5284243 h 5284243"/>
              <a:gd name="connsiteX5" fmla="*/ 86629 w 9252650"/>
              <a:gd name="connsiteY5" fmla="*/ 28876 h 5284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52650" h="5284243">
                <a:moveTo>
                  <a:pt x="86629" y="28876"/>
                </a:moveTo>
                <a:lnTo>
                  <a:pt x="9166023" y="0"/>
                </a:lnTo>
                <a:lnTo>
                  <a:pt x="9252650" y="5284243"/>
                </a:lnTo>
                <a:cubicBezTo>
                  <a:pt x="7712608" y="5284251"/>
                  <a:pt x="6143691" y="5149504"/>
                  <a:pt x="4603649" y="5149512"/>
                </a:cubicBezTo>
                <a:lnTo>
                  <a:pt x="0" y="5284243"/>
                </a:lnTo>
                <a:cubicBezTo>
                  <a:pt x="16042" y="3532454"/>
                  <a:pt x="80212" y="1761414"/>
                  <a:pt x="86629" y="28876"/>
                </a:cubicBezTo>
                <a:close/>
              </a:path>
            </a:pathLst>
          </a:custGeom>
          <a:solidFill>
            <a:schemeClr val="tx1"/>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6147" name="Picture 3"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021" t="4081" r="2021" b="4109"/>
          <a:stretch/>
        </p:blipFill>
        <p:spPr bwMode="auto">
          <a:xfrm>
            <a:off x="107380" y="1"/>
            <a:ext cx="8929240" cy="5022698"/>
          </a:xfrm>
          <a:prstGeom prst="rect">
            <a:avLst/>
          </a:prstGeom>
          <a:noFill/>
          <a:extLst>
            <a:ext uri="{909E8E84-426E-40DD-AFC4-6F175D3DCCD1}">
              <a14:hiddenFill xmlns:a14="http://schemas.microsoft.com/office/drawing/2010/main">
                <a:solidFill>
                  <a:srgbClr val="FFFFFF"/>
                </a:solidFill>
              </a14:hiddenFill>
            </a:ext>
          </a:extLst>
        </p:spPr>
      </p:pic>
      <p:grpSp>
        <p:nvGrpSpPr>
          <p:cNvPr id="6" name="5 Grupo"/>
          <p:cNvGrpSpPr/>
          <p:nvPr/>
        </p:nvGrpSpPr>
        <p:grpSpPr>
          <a:xfrm>
            <a:off x="251400" y="3003810"/>
            <a:ext cx="5444247" cy="1933615"/>
            <a:chOff x="251400" y="3075820"/>
            <a:chExt cx="5444247" cy="1933615"/>
          </a:xfrm>
        </p:grpSpPr>
        <p:sp>
          <p:nvSpPr>
            <p:cNvPr id="2" name="1 CuadroTexto"/>
            <p:cNvSpPr txBox="1"/>
            <p:nvPr/>
          </p:nvSpPr>
          <p:spPr>
            <a:xfrm>
              <a:off x="251400" y="3075820"/>
              <a:ext cx="3671198" cy="1015663"/>
            </a:xfrm>
            <a:prstGeom prst="rect">
              <a:avLst/>
            </a:prstGeom>
            <a:noFill/>
          </p:spPr>
          <p:txBody>
            <a:bodyPr wrap="none" rtlCol="0">
              <a:spAutoFit/>
              <a:scene3d>
                <a:camera prst="orthographicFront"/>
                <a:lightRig rig="threePt" dir="t"/>
              </a:scene3d>
              <a:sp3d extrusionH="57150">
                <a:bevelT w="38100" h="38100" prst="angle"/>
              </a:sp3d>
            </a:bodyPr>
            <a:lstStyle/>
            <a:p>
              <a:r>
                <a:rPr lang="es-CO" sz="6000" b="1" dirty="0" smtClean="0">
                  <a:solidFill>
                    <a:schemeClr val="bg2">
                      <a:lumMod val="90000"/>
                    </a:schemeClr>
                  </a:solidFill>
                  <a:latin typeface="Arial Rounded MT Bold" panose="020F0704030504030204" pitchFamily="34" charset="0"/>
                </a:rPr>
                <a:t>ALEGRÍA</a:t>
              </a:r>
              <a:endParaRPr lang="es-CO" sz="6000" b="1" dirty="0">
                <a:solidFill>
                  <a:schemeClr val="bg2">
                    <a:lumMod val="90000"/>
                  </a:schemeClr>
                </a:solidFill>
                <a:latin typeface="Arial Rounded MT Bold" panose="020F0704030504030204" pitchFamily="34" charset="0"/>
              </a:endParaRPr>
            </a:p>
          </p:txBody>
        </p:sp>
        <p:sp>
          <p:nvSpPr>
            <p:cNvPr id="7" name="6 CuadroTexto"/>
            <p:cNvSpPr txBox="1"/>
            <p:nvPr/>
          </p:nvSpPr>
          <p:spPr>
            <a:xfrm>
              <a:off x="251400" y="4055328"/>
              <a:ext cx="5444247" cy="954107"/>
            </a:xfrm>
            <a:prstGeom prst="rect">
              <a:avLst/>
            </a:prstGeom>
            <a:noFill/>
          </p:spPr>
          <p:txBody>
            <a:bodyPr wrap="none" rtlCol="0">
              <a:spAutoFit/>
              <a:scene3d>
                <a:camera prst="orthographicFront"/>
                <a:lightRig rig="threePt" dir="t"/>
              </a:scene3d>
              <a:sp3d extrusionH="57150">
                <a:bevelT w="38100" h="38100" prst="angle"/>
              </a:sp3d>
            </a:bodyPr>
            <a:lstStyle/>
            <a:p>
              <a:r>
                <a:rPr lang="es-CO" sz="5600" b="1" dirty="0" smtClean="0">
                  <a:solidFill>
                    <a:schemeClr val="bg2">
                      <a:lumMod val="90000"/>
                    </a:schemeClr>
                  </a:solidFill>
                  <a:latin typeface="Arial Rounded MT Bold" panose="020F0704030504030204" pitchFamily="34" charset="0"/>
                </a:rPr>
                <a:t>COMO HÁBITO</a:t>
              </a:r>
              <a:endParaRPr lang="es-CO" sz="5600" b="1" dirty="0">
                <a:solidFill>
                  <a:schemeClr val="bg2">
                    <a:lumMod val="90000"/>
                  </a:schemeClr>
                </a:solidFill>
                <a:latin typeface="Arial Rounded MT Bold" panose="020F0704030504030204" pitchFamily="34" charset="0"/>
              </a:endParaRPr>
            </a:p>
          </p:txBody>
        </p:sp>
      </p:grpSp>
      <p:pic>
        <p:nvPicPr>
          <p:cNvPr id="9" name="Fairouz - Nassam alayna al hawa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mc:AlternateContent xmlns:mc="http://schemas.openxmlformats.org/markup-compatibility/2006">
    <mc:Choice xmlns:p14="http://schemas.microsoft.com/office/powerpoint/2010/main" Requires="p14">
      <p:transition spd="slow" p14:dur="2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2.jpg"/>
          <p:cNvPicPr>
            <a:picLocks noChangeAspect="1" noChangeArrowheads="1"/>
          </p:cNvPicPr>
          <p:nvPr/>
        </p:nvPicPr>
        <p:blipFill rotWithShape="1">
          <a:blip r:embed="rId3">
            <a:extLst>
              <a:ext uri="{28A0092B-C50C-407E-A947-70E740481C1C}">
                <a14:useLocalDpi xmlns:a14="http://schemas.microsoft.com/office/drawing/2010/main" val="0"/>
              </a:ext>
            </a:extLst>
          </a:blip>
          <a:srcRect l="1719" t="3067" r="1516" b="1586"/>
          <a:stretch/>
        </p:blipFill>
        <p:spPr bwMode="auto">
          <a:xfrm>
            <a:off x="0" y="1"/>
            <a:ext cx="9036620"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8" name="7 Rectángulo"/>
          <p:cNvSpPr/>
          <p:nvPr/>
        </p:nvSpPr>
        <p:spPr>
          <a:xfrm>
            <a:off x="35370" y="3435870"/>
            <a:ext cx="8929240" cy="1631216"/>
          </a:xfrm>
          <a:prstGeom prst="rect">
            <a:avLst/>
          </a:prstGeom>
        </p:spPr>
        <p:txBody>
          <a:bodyPr wrap="square">
            <a:spAutoFit/>
          </a:bodyPr>
          <a:lstStyle/>
          <a:p>
            <a:pPr algn="ctr"/>
            <a:r>
              <a:rPr lang="es-CO" sz="2000" b="1" dirty="0">
                <a:latin typeface="+mj-lt"/>
              </a:rPr>
              <a:t>Todos sabemos que el estar de buen humor y con alegría no depende solamente de nosotros, influyen mucho las circunstancias y el ambiente que nos rodean, que por muy optimistas que seamos, las adversidades que nos regala la vida, consiguen muchas veces hundirnos en depresiones y temporadas en donde nuestra alegría brilla por su ausencia.</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515" t="1727" r="1515" b="1752"/>
          <a:stretch/>
        </p:blipFill>
        <p:spPr bwMode="auto">
          <a:xfrm>
            <a:off x="-1" y="0"/>
            <a:ext cx="9036621"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370" y="2643760"/>
            <a:ext cx="8929240" cy="2431435"/>
          </a:xfrm>
          <a:prstGeom prst="rect">
            <a:avLst/>
          </a:prstGeom>
        </p:spPr>
        <p:txBody>
          <a:bodyPr wrap="square">
            <a:spAutoFit/>
          </a:bodyPr>
          <a:lstStyle/>
          <a:p>
            <a:pPr algn="ctr"/>
            <a:r>
              <a:rPr lang="es-CO" sz="1900" b="1" dirty="0">
                <a:latin typeface="+mj-lt"/>
              </a:rPr>
              <a:t>Si entro un poco en este tema es porque tengo la certeza de que aún así, el buen humor y el optimismo pueden volver a nosotros antes de lo que pensamos, con el hábito diario de desdramatizar los problemas ¡ojo! no estoy diciendo que no se les de la importancia que merecen, sencillamente es el tomar la actitud de "dominar nosotros a las adversidades" y no que " los golpes" nos dominen a nosotros. De hecho, es más real que suceda esto último y que nos dejemos llevar de las preocupaciones, perdiendo la alegría y el optimismo con la consecuencia lógica de experimentar depresiones, pena de nosotros mismos y la actitud de verlo todo negro.</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886" t="14681" r="2107"/>
          <a:stretch/>
        </p:blipFill>
        <p:spPr bwMode="auto">
          <a:xfrm>
            <a:off x="1" y="0"/>
            <a:ext cx="9036619"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7" name="6 Rectángulo"/>
          <p:cNvSpPr/>
          <p:nvPr/>
        </p:nvSpPr>
        <p:spPr>
          <a:xfrm>
            <a:off x="35370" y="3595179"/>
            <a:ext cx="8929240" cy="1477328"/>
          </a:xfrm>
          <a:prstGeom prst="rect">
            <a:avLst/>
          </a:prstGeom>
        </p:spPr>
        <p:txBody>
          <a:bodyPr wrap="square">
            <a:spAutoFit/>
          </a:bodyPr>
          <a:lstStyle/>
          <a:p>
            <a:r>
              <a:rPr lang="es-CO" b="1" dirty="0">
                <a:latin typeface="+mj-lt"/>
              </a:rPr>
              <a:t>- Llevar una vida ordenada y sencilla, disfrutando de las cosas pequeñas y cotidianas que están al alcance de cualquiera: el descanso, el diálogo familiar, el contacto con la naturaleza, la diversión sana, el vivir intensamente el presente..., pero moderando las exigencias y deseos, ya que la búsqueda ansiosa y descontrolada de mayores satisfacciones conduce a la pérdida del propio equilibrio interno, y por tanto, de la verdadera alegría.</a:t>
            </a:r>
          </a:p>
        </p:txBody>
      </p:sp>
      <p:sp>
        <p:nvSpPr>
          <p:cNvPr id="8" name="7 Rectángulo"/>
          <p:cNvSpPr/>
          <p:nvPr/>
        </p:nvSpPr>
        <p:spPr>
          <a:xfrm>
            <a:off x="35370" y="3219840"/>
            <a:ext cx="6750620" cy="369332"/>
          </a:xfrm>
          <a:prstGeom prst="rect">
            <a:avLst/>
          </a:prstGeom>
        </p:spPr>
        <p:txBody>
          <a:bodyPr wrap="square">
            <a:spAutoFit/>
          </a:bodyPr>
          <a:lstStyle/>
          <a:p>
            <a:r>
              <a:rPr lang="es-CO" b="1" dirty="0">
                <a:latin typeface="+mj-lt"/>
              </a:rPr>
              <a:t>SUGERENCIAS PARA CONVERTIR LA ALEGRÍA EN HÁBITO:</a:t>
            </a:r>
          </a:p>
        </p:txBody>
      </p:sp>
    </p:spTree>
    <p:extLst>
      <p:ext uri="{BB962C8B-B14F-4D97-AF65-F5344CB8AC3E}">
        <p14:creationId xmlns:p14="http://schemas.microsoft.com/office/powerpoint/2010/main" val="1316805245"/>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anim calcmode="lin" valueType="num">
                                      <p:cBhvr>
                                        <p:cTn id="10" dur="2000" fill="hold"/>
                                        <p:tgtEl>
                                          <p:spTgt spid="8"/>
                                        </p:tgtEl>
                                        <p:attrNameLst>
                                          <p:attrName>ppt_x</p:attrName>
                                        </p:attrNameLst>
                                      </p:cBhvr>
                                      <p:tavLst>
                                        <p:tav tm="0">
                                          <p:val>
                                            <p:fltVal val="0.5"/>
                                          </p:val>
                                        </p:tav>
                                        <p:tav tm="100000">
                                          <p:val>
                                            <p:strVal val="#ppt_x"/>
                                          </p:val>
                                        </p:tav>
                                      </p:tavLst>
                                    </p:anim>
                                    <p:anim calcmode="lin" valueType="num">
                                      <p:cBhvr>
                                        <p:cTn id="11" dur="2000" fill="hold"/>
                                        <p:tgtEl>
                                          <p:spTgt spid="8"/>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5.jpg"/>
          <p:cNvPicPr>
            <a:picLocks noChangeAspect="1" noChangeArrowheads="1"/>
          </p:cNvPicPr>
          <p:nvPr/>
        </p:nvPicPr>
        <p:blipFill rotWithShape="1">
          <a:blip r:embed="rId3">
            <a:extLst>
              <a:ext uri="{28A0092B-C50C-407E-A947-70E740481C1C}">
                <a14:useLocalDpi xmlns:a14="http://schemas.microsoft.com/office/drawing/2010/main" val="0"/>
              </a:ext>
            </a:extLst>
          </a:blip>
          <a:srcRect l="1515" t="3711" r="1618"/>
          <a:stretch/>
        </p:blipFill>
        <p:spPr bwMode="auto">
          <a:xfrm>
            <a:off x="1" y="0"/>
            <a:ext cx="9036620"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370" y="3795920"/>
            <a:ext cx="8929240" cy="1261884"/>
          </a:xfrm>
          <a:prstGeom prst="rect">
            <a:avLst/>
          </a:prstGeom>
        </p:spPr>
        <p:txBody>
          <a:bodyPr wrap="square">
            <a:spAutoFit/>
          </a:bodyPr>
          <a:lstStyle/>
          <a:p>
            <a:r>
              <a:rPr lang="es-CO" sz="1900" b="1" dirty="0">
                <a:latin typeface="+mj-lt"/>
              </a:rPr>
              <a:t>- Pensar siempre en positivo, no permitiendo la entrada a nuestra mente del derrotismo y actitudes deprimentes o desesperanzadoras. Que el pasado negativo o la inquietud y el desasosiego por el </a:t>
            </a:r>
            <a:r>
              <a:rPr lang="es-CO" sz="1900" b="1" dirty="0" smtClean="0">
                <a:latin typeface="+mj-lt"/>
              </a:rPr>
              <a:t>futuro, </a:t>
            </a:r>
            <a:r>
              <a:rPr lang="es-CO" sz="1900" b="1" dirty="0">
                <a:latin typeface="+mj-lt"/>
              </a:rPr>
              <a:t>no nos impidan vivir el presente en paz y armonía con nosotros mismos.</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920" t="3705" r="1920"/>
          <a:stretch/>
        </p:blipFill>
        <p:spPr bwMode="auto">
          <a:xfrm>
            <a:off x="-1" y="0"/>
            <a:ext cx="9036621"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370" y="3795920"/>
            <a:ext cx="8929240" cy="1261884"/>
          </a:xfrm>
          <a:prstGeom prst="rect">
            <a:avLst/>
          </a:prstGeom>
        </p:spPr>
        <p:txBody>
          <a:bodyPr wrap="square">
            <a:spAutoFit/>
          </a:bodyPr>
          <a:lstStyle/>
          <a:p>
            <a:r>
              <a:rPr lang="es-CO" sz="1900" b="1" dirty="0">
                <a:latin typeface="+mj-lt"/>
              </a:rPr>
              <a:t>- Conseguir que nuestro trabajo u ocupación sean fuente de alegría. Comprobar que el trabajo no sólo es la expresión clara de nuestra vitalidad, inteligencia y capacidad, sino, que con él hacemos nuestra aportación a la sociedad, contribuyendo de forma directa al bienestar físico, intelectual, moral o espiritual de los demás.</a:t>
            </a: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2021" t="4308" r="2021"/>
          <a:stretch/>
        </p:blipFill>
        <p:spPr bwMode="auto">
          <a:xfrm>
            <a:off x="0" y="1"/>
            <a:ext cx="9036620"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370" y="3795920"/>
            <a:ext cx="8929240" cy="1261884"/>
          </a:xfrm>
          <a:prstGeom prst="rect">
            <a:avLst/>
          </a:prstGeom>
        </p:spPr>
        <p:txBody>
          <a:bodyPr wrap="square">
            <a:spAutoFit/>
          </a:bodyPr>
          <a:lstStyle/>
          <a:p>
            <a:r>
              <a:rPr lang="es-CO" sz="1900" b="1" dirty="0">
                <a:solidFill>
                  <a:schemeClr val="bg1"/>
                </a:solidFill>
                <a:effectLst>
                  <a:outerShdw blurRad="38100" dist="38100" dir="2700000" algn="tl">
                    <a:srgbClr val="000000"/>
                  </a:outerShdw>
                </a:effectLst>
                <a:latin typeface="+mj-lt"/>
              </a:rPr>
              <a:t>- Fomentar cada día, a cada instante, los sentimientos de aceptación, de conformidad y hasta de complacencia y alegría de la realidad cotidiana. La alegría será siempre nuestra fiel </a:t>
            </a:r>
            <a:r>
              <a:rPr lang="es-CO" sz="1900" b="1" dirty="0" smtClean="0">
                <a:solidFill>
                  <a:schemeClr val="bg1"/>
                </a:solidFill>
                <a:effectLst>
                  <a:outerShdw blurRad="38100" dist="38100" dir="2700000" algn="tl">
                    <a:srgbClr val="000000"/>
                  </a:outerShdw>
                </a:effectLst>
                <a:latin typeface="+mj-lt"/>
              </a:rPr>
              <a:t>compañera, </a:t>
            </a:r>
            <a:r>
              <a:rPr lang="es-CO" sz="1900" b="1" dirty="0">
                <a:solidFill>
                  <a:schemeClr val="bg1"/>
                </a:solidFill>
                <a:effectLst>
                  <a:outerShdw blurRad="38100" dist="38100" dir="2700000" algn="tl">
                    <a:srgbClr val="000000"/>
                  </a:outerShdw>
                </a:effectLst>
                <a:latin typeface="+mj-lt"/>
              </a:rPr>
              <a:t>cuando convirtamos en </a:t>
            </a:r>
            <a:r>
              <a:rPr lang="es-CO" sz="1900" b="1" dirty="0" smtClean="0">
                <a:solidFill>
                  <a:schemeClr val="bg1"/>
                </a:solidFill>
                <a:effectLst>
                  <a:outerShdw blurRad="38100" dist="38100" dir="2700000" algn="tl">
                    <a:srgbClr val="000000"/>
                  </a:outerShdw>
                </a:effectLst>
                <a:latin typeface="+mj-lt"/>
              </a:rPr>
              <a:t>hábito </a:t>
            </a:r>
            <a:r>
              <a:rPr lang="es-CO" sz="1900" b="1" dirty="0">
                <a:solidFill>
                  <a:schemeClr val="bg1"/>
                </a:solidFill>
                <a:effectLst>
                  <a:outerShdw blurRad="38100" dist="38100" dir="2700000" algn="tl">
                    <a:srgbClr val="000000"/>
                  </a:outerShdw>
                </a:effectLst>
                <a:latin typeface="+mj-lt"/>
              </a:rPr>
              <a:t>el descubrir siempre el lado bueno de las cosas.</a:t>
            </a: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8.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920" t="3705" r="2022"/>
          <a:stretch/>
        </p:blipFill>
        <p:spPr bwMode="auto">
          <a:xfrm>
            <a:off x="1" y="0"/>
            <a:ext cx="9036620"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35370" y="3507880"/>
            <a:ext cx="8929240" cy="1554272"/>
          </a:xfrm>
          <a:prstGeom prst="rect">
            <a:avLst/>
          </a:prstGeom>
        </p:spPr>
        <p:txBody>
          <a:bodyPr wrap="square">
            <a:spAutoFit/>
          </a:bodyPr>
          <a:lstStyle/>
          <a:p>
            <a:r>
              <a:rPr lang="es-CO" sz="1900" b="1" dirty="0" smtClean="0">
                <a:latin typeface="+mj-lt"/>
              </a:rPr>
              <a:t>- La </a:t>
            </a:r>
            <a:r>
              <a:rPr lang="es-CO" sz="1900" b="1" dirty="0">
                <a:latin typeface="+mj-lt"/>
              </a:rPr>
              <a:t>verdadera alegría nace siempre </a:t>
            </a:r>
            <a:r>
              <a:rPr lang="es-CO" sz="1900" b="1" dirty="0" smtClean="0">
                <a:latin typeface="+mj-lt"/>
              </a:rPr>
              <a:t>de</a:t>
            </a:r>
          </a:p>
          <a:p>
            <a:r>
              <a:rPr lang="es-CO" sz="1900" b="1" dirty="0" smtClean="0">
                <a:latin typeface="+mj-lt"/>
              </a:rPr>
              <a:t>la </a:t>
            </a:r>
            <a:r>
              <a:rPr lang="es-CO" sz="1900" b="1" dirty="0">
                <a:latin typeface="+mj-lt"/>
              </a:rPr>
              <a:t>bondad de nuestras acciones y de nuestras </a:t>
            </a:r>
            <a:r>
              <a:rPr lang="es-CO" sz="1900" b="1" dirty="0" smtClean="0">
                <a:latin typeface="+mj-lt"/>
              </a:rPr>
              <a:t>intenciones.</a:t>
            </a:r>
          </a:p>
          <a:p>
            <a:r>
              <a:rPr lang="es-CO" sz="1900" b="1" dirty="0" smtClean="0">
                <a:latin typeface="+mj-lt"/>
              </a:rPr>
              <a:t>Hacer </a:t>
            </a:r>
            <a:r>
              <a:rPr lang="es-CO" sz="1900" b="1" dirty="0">
                <a:latin typeface="+mj-lt"/>
              </a:rPr>
              <a:t>el bien cada día a aquellos con quienes convivimos o </a:t>
            </a:r>
            <a:r>
              <a:rPr lang="es-CO" sz="1900" b="1" dirty="0" smtClean="0">
                <a:latin typeface="+mj-lt"/>
              </a:rPr>
              <a:t>con</a:t>
            </a:r>
          </a:p>
          <a:p>
            <a:r>
              <a:rPr lang="es-CO" sz="1900" b="1" dirty="0" smtClean="0">
                <a:latin typeface="+mj-lt"/>
              </a:rPr>
              <a:t>quien </a:t>
            </a:r>
            <a:r>
              <a:rPr lang="es-CO" sz="1900" b="1" dirty="0">
                <a:latin typeface="+mj-lt"/>
              </a:rPr>
              <a:t>nos encontramos, genera constantemente en nosotros gran satisfacción interior, que siempre se traduce en verdadera alegría de vivir.</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3" name="Picture 13"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l="1650" t="14587" r="1548"/>
          <a:stretch/>
        </p:blipFill>
        <p:spPr bwMode="auto">
          <a:xfrm>
            <a:off x="-1" y="0"/>
            <a:ext cx="9036621"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5" name="4 Rectángulo"/>
          <p:cNvSpPr/>
          <p:nvPr/>
        </p:nvSpPr>
        <p:spPr>
          <a:xfrm>
            <a:off x="35370" y="3579890"/>
            <a:ext cx="8929240" cy="1477328"/>
          </a:xfrm>
          <a:prstGeom prst="rect">
            <a:avLst/>
          </a:prstGeom>
        </p:spPr>
        <p:txBody>
          <a:bodyPr wrap="square">
            <a:spAutoFit/>
          </a:bodyPr>
          <a:lstStyle/>
          <a:p>
            <a:r>
              <a:rPr lang="es-CO" b="1" dirty="0">
                <a:solidFill>
                  <a:schemeClr val="bg1"/>
                </a:solidFill>
                <a:effectLst>
                  <a:outerShdw blurRad="38100" dist="38100" dir="2700000" algn="tl">
                    <a:srgbClr val="000000"/>
                  </a:outerShdw>
                </a:effectLst>
                <a:latin typeface="+mj-lt"/>
              </a:rPr>
              <a:t>Si dejamos abiertos de par en par los sentidos y nuestro cuerpo y espíritu, en perfecta sintonía, se dejan invadir por la naturaleza y por la vida que late en los demás seres, como por arte de magia nos sentiremos inundados de la paz, la </a:t>
            </a:r>
            <a:r>
              <a:rPr lang="es-CO" b="1" dirty="0" smtClean="0">
                <a:solidFill>
                  <a:schemeClr val="bg1"/>
                </a:solidFill>
                <a:effectLst>
                  <a:outerShdw blurRad="38100" dist="38100" dir="2700000" algn="tl">
                    <a:srgbClr val="000000"/>
                  </a:outerShdw>
                </a:effectLst>
                <a:latin typeface="+mj-lt"/>
              </a:rPr>
              <a:t>fuerza, </a:t>
            </a:r>
            <a:r>
              <a:rPr lang="es-CO" b="1" dirty="0">
                <a:solidFill>
                  <a:schemeClr val="bg1"/>
                </a:solidFill>
                <a:effectLst>
                  <a:outerShdw blurRad="38100" dist="38100" dir="2700000" algn="tl">
                    <a:srgbClr val="000000"/>
                  </a:outerShdw>
                </a:effectLst>
                <a:latin typeface="+mj-lt"/>
              </a:rPr>
              <a:t>el orden y la belleza de esa maravillosa sinfonía de la creación en todo su esplendor. Y es que la vida en sí misma es un generador constante de alegría.</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10.jpg"/>
          <p:cNvPicPr>
            <a:picLocks noChangeAspect="1" noChangeArrowheads="1"/>
          </p:cNvPicPr>
          <p:nvPr/>
        </p:nvPicPr>
        <p:blipFill rotWithShape="1">
          <a:blip r:embed="rId3">
            <a:extLst>
              <a:ext uri="{28A0092B-C50C-407E-A947-70E740481C1C}">
                <a14:useLocalDpi xmlns:a14="http://schemas.microsoft.com/office/drawing/2010/main" val="0"/>
              </a:ext>
            </a:extLst>
          </a:blip>
          <a:srcRect l="1920" t="5615" r="1920"/>
          <a:stretch/>
        </p:blipFill>
        <p:spPr bwMode="auto">
          <a:xfrm>
            <a:off x="-1" y="0"/>
            <a:ext cx="9036621" cy="5020090"/>
          </a:xfrm>
          <a:prstGeom prst="rect">
            <a:avLst/>
          </a:prstGeom>
          <a:noFill/>
          <a:effectLst>
            <a:outerShdw blurRad="190500" dist="50800" dir="2700000" algn="tl" rotWithShape="0">
              <a:prstClr val="black"/>
            </a:outerShdw>
          </a:effectLst>
          <a:extLst>
            <a:ext uri="{909E8E84-426E-40DD-AFC4-6F175D3DCCD1}">
              <a14:hiddenFill xmlns:a14="http://schemas.microsoft.com/office/drawing/2010/main">
                <a:solidFill>
                  <a:srgbClr val="FFFFFF"/>
                </a:solidFill>
              </a14:hiddenFill>
            </a:ext>
          </a:extLst>
        </p:spPr>
      </p:pic>
      <p:sp>
        <p:nvSpPr>
          <p:cNvPr id="4" name="3 Rectángulo"/>
          <p:cNvSpPr/>
          <p:nvPr/>
        </p:nvSpPr>
        <p:spPr>
          <a:xfrm>
            <a:off x="2213990" y="3594505"/>
            <a:ext cx="4572000" cy="369332"/>
          </a:xfrm>
          <a:prstGeom prst="rect">
            <a:avLst/>
          </a:prstGeom>
        </p:spPr>
        <p:txBody>
          <a:bodyPr>
            <a:spAutoFit/>
          </a:bodyPr>
          <a:lstStyle/>
          <a:p>
            <a:r>
              <a:rPr lang="es-CO" b="1" dirty="0">
                <a:latin typeface="+mj-lt"/>
              </a:rPr>
              <a:t>La buena conciencia siempre produce alegría.</a:t>
            </a:r>
          </a:p>
        </p:txBody>
      </p:sp>
      <p:sp>
        <p:nvSpPr>
          <p:cNvPr id="6" name="5 Rectángulo"/>
          <p:cNvSpPr/>
          <p:nvPr/>
        </p:nvSpPr>
        <p:spPr>
          <a:xfrm>
            <a:off x="2432968" y="3983087"/>
            <a:ext cx="4145687" cy="369332"/>
          </a:xfrm>
          <a:prstGeom prst="rect">
            <a:avLst/>
          </a:prstGeom>
        </p:spPr>
        <p:txBody>
          <a:bodyPr wrap="none">
            <a:spAutoFit/>
          </a:bodyPr>
          <a:lstStyle/>
          <a:p>
            <a:r>
              <a:rPr lang="es-CO" b="1" dirty="0">
                <a:latin typeface="+mj-lt"/>
              </a:rPr>
              <a:t>La alegría produce felicidad y paz interior.</a:t>
            </a:r>
          </a:p>
        </p:txBody>
      </p:sp>
      <p:sp>
        <p:nvSpPr>
          <p:cNvPr id="7" name="6 Rectángulo"/>
          <p:cNvSpPr/>
          <p:nvPr/>
        </p:nvSpPr>
        <p:spPr>
          <a:xfrm>
            <a:off x="35370" y="4393021"/>
            <a:ext cx="8929240" cy="646331"/>
          </a:xfrm>
          <a:prstGeom prst="rect">
            <a:avLst/>
          </a:prstGeom>
        </p:spPr>
        <p:txBody>
          <a:bodyPr wrap="square">
            <a:spAutoFit/>
          </a:bodyPr>
          <a:lstStyle/>
          <a:p>
            <a:pPr algn="ctr"/>
            <a:r>
              <a:rPr lang="es-CO" b="1" dirty="0">
                <a:latin typeface="+mj-lt"/>
              </a:rPr>
              <a:t>"</a:t>
            </a:r>
            <a:r>
              <a:rPr lang="es-CO" b="1" i="1" dirty="0">
                <a:latin typeface="+mj-lt"/>
              </a:rPr>
              <a:t>Una alegría compartida se transforma en doble </a:t>
            </a:r>
            <a:r>
              <a:rPr lang="es-CO" b="1" i="1" dirty="0" smtClean="0">
                <a:latin typeface="+mj-lt"/>
              </a:rPr>
              <a:t>alegría;</a:t>
            </a:r>
          </a:p>
          <a:p>
            <a:pPr algn="ctr"/>
            <a:r>
              <a:rPr lang="es-CO" b="1" i="1" dirty="0" smtClean="0">
                <a:latin typeface="+mj-lt"/>
              </a:rPr>
              <a:t>una </a:t>
            </a:r>
            <a:r>
              <a:rPr lang="es-CO" b="1" i="1" dirty="0">
                <a:latin typeface="+mj-lt"/>
              </a:rPr>
              <a:t>pena </a:t>
            </a:r>
            <a:r>
              <a:rPr lang="es-CO" b="1" i="1" dirty="0" smtClean="0">
                <a:latin typeface="+mj-lt"/>
              </a:rPr>
              <a:t>compartida, </a:t>
            </a:r>
            <a:r>
              <a:rPr lang="es-CO" b="1" i="1" dirty="0" smtClean="0">
                <a:latin typeface="+mj-lt"/>
              </a:rPr>
              <a:t>en </a:t>
            </a:r>
            <a:r>
              <a:rPr lang="es-CO" b="1" i="1" dirty="0">
                <a:latin typeface="+mj-lt"/>
              </a:rPr>
              <a:t>media pena</a:t>
            </a:r>
            <a:r>
              <a:rPr lang="es-CO" b="1" dirty="0" smtClean="0">
                <a:latin typeface="+mj-lt"/>
              </a:rPr>
              <a:t>". </a:t>
            </a:r>
            <a:r>
              <a:rPr lang="es-CO" sz="1400" b="1" dirty="0" smtClean="0">
                <a:latin typeface="+mj-lt"/>
              </a:rPr>
              <a:t>Proverbio Sueco</a:t>
            </a:r>
            <a:endParaRPr lang="es-CO" sz="1400" b="1" dirty="0">
              <a:latin typeface="+mj-lt"/>
            </a:endParaRP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7" descr="negro"/>
          <p:cNvPicPr>
            <a:picLocks noChangeAspect="1" noChangeArrowheads="1"/>
          </p:cNvPicPr>
          <p:nvPr/>
        </p:nvPicPr>
        <p:blipFill rotWithShape="1">
          <a:blip r:embed="rId2">
            <a:extLst>
              <a:ext uri="{28A0092B-C50C-407E-A947-70E740481C1C}">
                <a14:useLocalDpi xmlns:a14="http://schemas.microsoft.com/office/drawing/2010/main" val="0"/>
              </a:ext>
            </a:extLst>
          </a:blip>
          <a:srcRect l="7486" r="7556"/>
          <a:stretch/>
        </p:blipFill>
        <p:spPr bwMode="auto">
          <a:xfrm rot="5400000">
            <a:off x="-2418734" y="2266953"/>
            <a:ext cx="5143499"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7" descr="negro"/>
          <p:cNvPicPr>
            <a:picLocks noChangeAspect="1" noChangeArrowheads="1"/>
          </p:cNvPicPr>
          <p:nvPr/>
        </p:nvPicPr>
        <p:blipFill rotWithShape="1">
          <a:blip r:embed="rId2">
            <a:extLst>
              <a:ext uri="{28A0092B-C50C-407E-A947-70E740481C1C}">
                <a14:useLocalDpi xmlns:a14="http://schemas.microsoft.com/office/drawing/2010/main" val="0"/>
              </a:ext>
            </a:extLst>
          </a:blip>
          <a:srcRect l="7486" r="7556"/>
          <a:stretch/>
        </p:blipFill>
        <p:spPr bwMode="auto">
          <a:xfrm rot="16200000" flipH="1">
            <a:off x="6424225" y="2266953"/>
            <a:ext cx="5143499" cy="60960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01 Mis docu. Backup\Mis imágenes\00 Para el mensaje haciendo\11.jpg"/>
          <p:cNvPicPr>
            <a:picLocks noChangeAspect="1" noChangeArrowheads="1"/>
          </p:cNvPicPr>
          <p:nvPr/>
        </p:nvPicPr>
        <p:blipFill rotWithShape="1">
          <a:blip r:embed="rId3">
            <a:extLst>
              <a:ext uri="{28A0092B-C50C-407E-A947-70E740481C1C}">
                <a14:useLocalDpi xmlns:a14="http://schemas.microsoft.com/office/drawing/2010/main" val="0"/>
              </a:ext>
            </a:extLst>
          </a:blip>
          <a:srcRect l="3029" t="4237" r="1763" b="4237"/>
          <a:stretch/>
        </p:blipFill>
        <p:spPr bwMode="auto">
          <a:xfrm>
            <a:off x="154003" y="-1"/>
            <a:ext cx="8835993"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858833" y="-2468950"/>
            <a:ext cx="2590003" cy="2462213"/>
          </a:xfrm>
          <a:prstGeom prst="rect">
            <a:avLst/>
          </a:prstGeom>
          <a:noFill/>
        </p:spPr>
        <p:txBody>
          <a:bodyPr wrap="none" rtlCol="0">
            <a:spAutoFit/>
          </a:bodyPr>
          <a:lstStyle/>
          <a:p>
            <a:pPr algn="ctr"/>
            <a:r>
              <a:rPr lang="es-CO" sz="1400" b="1" dirty="0" smtClean="0">
                <a:latin typeface="+mj-lt"/>
              </a:rPr>
              <a:t>Texto:</a:t>
            </a:r>
          </a:p>
          <a:p>
            <a:pPr algn="ctr"/>
            <a:r>
              <a:rPr lang="es-CO" sz="1400" b="1" i="1" dirty="0" smtClean="0">
                <a:latin typeface="+mj-lt"/>
              </a:rPr>
              <a:t>Autor desconocido</a:t>
            </a:r>
          </a:p>
          <a:p>
            <a:pPr algn="ctr"/>
            <a:endParaRPr lang="es-CO" sz="1400" b="1" dirty="0" smtClean="0">
              <a:latin typeface="+mj-lt"/>
            </a:endParaRPr>
          </a:p>
          <a:p>
            <a:pPr algn="ctr"/>
            <a:endParaRPr lang="es-CO" sz="1400" b="1" dirty="0">
              <a:latin typeface="+mj-lt"/>
            </a:endParaRPr>
          </a:p>
          <a:p>
            <a:pPr algn="ctr"/>
            <a:r>
              <a:rPr lang="es-CO" sz="1400" b="1" dirty="0" smtClean="0">
                <a:latin typeface="+mj-lt"/>
              </a:rPr>
              <a:t>Música:</a:t>
            </a:r>
          </a:p>
          <a:p>
            <a:pPr algn="ctr"/>
            <a:r>
              <a:rPr lang="pt-BR" sz="1400" b="1" dirty="0" err="1" smtClean="0">
                <a:latin typeface="+mj-lt"/>
              </a:rPr>
              <a:t>Nassam</a:t>
            </a:r>
            <a:r>
              <a:rPr lang="pt-BR" sz="1400" b="1" dirty="0" smtClean="0">
                <a:latin typeface="+mj-lt"/>
              </a:rPr>
              <a:t> </a:t>
            </a:r>
            <a:r>
              <a:rPr lang="pt-BR" sz="1400" b="1" dirty="0" err="1">
                <a:latin typeface="+mj-lt"/>
              </a:rPr>
              <a:t>alayna</a:t>
            </a:r>
            <a:r>
              <a:rPr lang="pt-BR" sz="1400" b="1" dirty="0">
                <a:latin typeface="+mj-lt"/>
              </a:rPr>
              <a:t> al </a:t>
            </a:r>
            <a:r>
              <a:rPr lang="pt-BR" sz="1400" b="1" dirty="0" err="1" smtClean="0">
                <a:latin typeface="+mj-lt"/>
              </a:rPr>
              <a:t>hawa</a:t>
            </a:r>
            <a:r>
              <a:rPr lang="pt-BR" sz="1400" b="1" dirty="0" smtClean="0">
                <a:latin typeface="+mj-lt"/>
              </a:rPr>
              <a:t> - </a:t>
            </a:r>
            <a:r>
              <a:rPr lang="pt-BR" sz="1400" b="1" i="1" dirty="0" err="1" smtClean="0">
                <a:latin typeface="+mj-lt"/>
              </a:rPr>
              <a:t>Fairouz</a:t>
            </a:r>
            <a:endParaRPr lang="es-CO" sz="1400" b="1" i="1" dirty="0" smtClean="0">
              <a:latin typeface="+mj-lt"/>
            </a:endParaRPr>
          </a:p>
          <a:p>
            <a:pPr algn="ctr"/>
            <a:endParaRPr lang="es-CO" sz="1400" b="1" dirty="0" smtClean="0">
              <a:latin typeface="+mj-lt"/>
            </a:endParaRPr>
          </a:p>
          <a:p>
            <a:pPr algn="ctr"/>
            <a:endParaRPr lang="es-CO" sz="1400" b="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4193679773"/>
      </p:ext>
    </p:extLst>
  </p:cSld>
  <p:clrMapOvr>
    <a:masterClrMapping/>
  </p:clrMapOvr>
  <mc:AlternateContent xmlns:mc="http://schemas.openxmlformats.org/markup-compatibility/2006">
    <mc:Choice xmlns:p14="http://schemas.microsoft.com/office/powerpoint/2010/main" Requires="p14">
      <p:transition spd="slow" p14:dur="3000">
        <p14:ferris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000" fill="hold"/>
                                        <p:tgtEl>
                                          <p:spTgt spid="6"/>
                                        </p:tgtEl>
                                        <p:attrNameLst>
                                          <p:attrName>ppt_x</p:attrName>
                                        </p:attrNameLst>
                                      </p:cBhvr>
                                      <p:tavLst>
                                        <p:tav tm="0">
                                          <p:val>
                                            <p:strVal val="#ppt_x"/>
                                          </p:val>
                                        </p:tav>
                                        <p:tav tm="100000">
                                          <p:val>
                                            <p:strVal val="#ppt_x"/>
                                          </p:val>
                                        </p:tav>
                                      </p:tavLst>
                                    </p:anim>
                                    <p:anim calcmode="lin" valueType="num">
                                      <p:cBhvr additive="base">
                                        <p:cTn id="8" dur="1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4593</TotalTime>
  <Words>645</Words>
  <Application>Microsoft Office PowerPoint</Application>
  <PresentationFormat>Presentación en pantalla (16:9)</PresentationFormat>
  <Paragraphs>36</Paragraphs>
  <Slides>12</Slides>
  <Notes>5</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280</cp:revision>
  <dcterms:created xsi:type="dcterms:W3CDTF">2013-05-29T02:56:16Z</dcterms:created>
  <dcterms:modified xsi:type="dcterms:W3CDTF">2015-07-16T01:48:33Z</dcterms:modified>
</cp:coreProperties>
</file>