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402" r:id="rId3"/>
    <p:sldId id="413" r:id="rId4"/>
    <p:sldId id="412" r:id="rId5"/>
    <p:sldId id="414" r:id="rId6"/>
    <p:sldId id="415" r:id="rId7"/>
    <p:sldId id="416" r:id="rId8"/>
    <p:sldId id="417" r:id="rId9"/>
    <p:sldId id="418" r:id="rId10"/>
    <p:sldId id="419" r:id="rId11"/>
    <p:sldId id="420" r:id="rId12"/>
    <p:sldId id="421" r:id="rId13"/>
    <p:sldId id="422" r:id="rId14"/>
    <p:sldId id="423"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tjYadEHpCAuza0t5JkaZvg==" hashData="jTXHVwa15UgZV2Dk9xESU+DZWk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4800"/>
    <a:srgbClr val="7A5100"/>
    <a:srgbClr val="996600"/>
    <a:srgbClr val="996633"/>
    <a:srgbClr val="604700"/>
    <a:srgbClr val="E6AA00"/>
    <a:srgbClr val="9A9600"/>
    <a:srgbClr val="CCCC00"/>
    <a:srgbClr val="2F83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03" autoAdjust="0"/>
    <p:restoredTop sz="94660"/>
  </p:normalViewPr>
  <p:slideViewPr>
    <p:cSldViewPr>
      <p:cViewPr varScale="1">
        <p:scale>
          <a:sx n="99" d="100"/>
          <a:sy n="99" d="100"/>
        </p:scale>
        <p:origin x="-522"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30/10/2015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30/10/2015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30/10/2015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30/10/2015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30/10/2015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30/10/2015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30/10/2015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30/10/2015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30/10/2015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30/10/2015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30/10/2015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30/10/2015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318325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30/10/2015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microsoft.com/office/2007/relationships/hdphoto" Target="../media/hdphoto2.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jpeg"/><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5.wdp"/></Relationships>
</file>

<file path=ppt/slides/_rels/slide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microsoft.com/office/2007/relationships/hdphoto" Target="../media/hdphoto9.wdp"/></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chemeClr val="accent3">
              <a:lumMod val="50000"/>
            </a:schemeClr>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038" name="Picture 14" descr="Rendered Image"/>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745705" y="392200"/>
            <a:ext cx="5648325" cy="133350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C:\01 Mis docu. Backup\Mis imágenes\Fondos Panorámicos\Verde01.jpg"/>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51400" y="1949745"/>
            <a:ext cx="8636937" cy="29070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 name="ELDAR MANSUROV   Game of Fate(Taleyin Oyunlari)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38"/>
                                        </p:tgtEl>
                                        <p:attrNameLst>
                                          <p:attrName>style.visibility</p:attrName>
                                        </p:attrNameLst>
                                      </p:cBhvr>
                                      <p:to>
                                        <p:strVal val="visible"/>
                                      </p:to>
                                    </p:set>
                                    <p:animEffect transition="in" filter="fade">
                                      <p:cBhvr>
                                        <p:cTn id="11" dur="3000"/>
                                        <p:tgtEl>
                                          <p:spTgt spid="1038"/>
                                        </p:tgtEl>
                                      </p:cBhvr>
                                    </p:animEffect>
                                    <p:anim calcmode="lin" valueType="num">
                                      <p:cBhvr>
                                        <p:cTn id="12" dur="3000" fill="hold"/>
                                        <p:tgtEl>
                                          <p:spTgt spid="1038"/>
                                        </p:tgtEl>
                                        <p:attrNameLst>
                                          <p:attrName>ppt_x</p:attrName>
                                        </p:attrNameLst>
                                      </p:cBhvr>
                                      <p:tavLst>
                                        <p:tav tm="0">
                                          <p:val>
                                            <p:strVal val="#ppt_x"/>
                                          </p:val>
                                        </p:tav>
                                        <p:tav tm="100000">
                                          <p:val>
                                            <p:strVal val="#ppt_x"/>
                                          </p:val>
                                        </p:tav>
                                      </p:tavLst>
                                    </p:anim>
                                    <p:anim calcmode="lin" valueType="num">
                                      <p:cBhvr>
                                        <p:cTn id="13" dur="3000" fill="hold"/>
                                        <p:tgtEl>
                                          <p:spTgt spid="10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chemeClr val="tx1">
              <a:lumMod val="65000"/>
              <a:lumOff val="35000"/>
            </a:schemeClr>
          </a:solidFill>
          <a:ln>
            <a:noFill/>
          </a:ln>
          <a:effectLst>
            <a:glow rad="635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51399" y="220434"/>
            <a:ext cx="8636937" cy="1280351"/>
          </a:xfrm>
          <a:prstGeom prst="rect">
            <a:avLst/>
          </a:prstGeom>
        </p:spPr>
        <p:txBody>
          <a:bodyPr wrap="square">
            <a:spAutoFit/>
          </a:bodyPr>
          <a:lstStyle/>
          <a:p>
            <a:pPr algn="ctr"/>
            <a:r>
              <a:rPr lang="es-CO" sz="1950" b="1" dirty="0">
                <a:solidFill>
                  <a:schemeClr val="bg1"/>
                </a:solidFill>
                <a:effectLst>
                  <a:outerShdw blurRad="63500" dist="38100" dir="2700000" algn="tl">
                    <a:srgbClr val="000000"/>
                  </a:outerShdw>
                </a:effectLst>
                <a:latin typeface="+mj-lt"/>
              </a:rPr>
              <a:t>El término agresividad hace referencia a un conjunto de patrones de comportamientos que pueden manifestarse con intensidad variable, que implican provocación y ataque. La agresividad tiene su origen en multitud de factores, tanto internos como externos, tanto individuales como familiares y sociales.</a:t>
            </a:r>
          </a:p>
        </p:txBody>
      </p:sp>
      <p:pic>
        <p:nvPicPr>
          <p:cNvPr id="2051" name="Picture 3" descr="C:\01 Mis docu. Backup\Mis imágenes\Fondos Panorámicos\Montañas blancas02.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47137" y="1635619"/>
            <a:ext cx="8641200" cy="32212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578029"/>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1 Rectángulo"/>
          <p:cNvSpPr/>
          <p:nvPr/>
        </p:nvSpPr>
        <p:spPr>
          <a:xfrm>
            <a:off x="107380" y="123410"/>
            <a:ext cx="8929240" cy="4896680"/>
          </a:xfrm>
          <a:prstGeom prst="rect">
            <a:avLst/>
          </a:prstGeom>
          <a:solidFill>
            <a:srgbClr val="7A5100"/>
          </a:solidFill>
          <a:ln>
            <a:noFill/>
          </a:ln>
          <a:effectLst>
            <a:glow rad="63500">
              <a:schemeClr val="accent6">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026" name="Picture 2" descr="C:\01 Mis docu. Backup\Mis imágenes\Fondos Panorámicos\Café01.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51400" y="1923661"/>
            <a:ext cx="8641200" cy="29331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400" y="214670"/>
            <a:ext cx="8641200" cy="1631216"/>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Nos preocupa que nuestros hijos sean agresivos, pero muchas veces no nos damos cuenta de que nosotros también lo somos. Existen ciertas actitudes agresivas más o menos enmascaradas en nuestras relaciones familiares, algunos comportamientos o situaciones que deberíamos controlar y evitar, pues están contribuyendo a que nuestros hijos sean agresivos.</a:t>
            </a:r>
          </a:p>
        </p:txBody>
      </p:sp>
    </p:spTree>
    <p:extLst>
      <p:ext uri="{BB962C8B-B14F-4D97-AF65-F5344CB8AC3E}">
        <p14:creationId xmlns:p14="http://schemas.microsoft.com/office/powerpoint/2010/main" val="2768488801"/>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rgbClr val="996633"/>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51399" y="201771"/>
            <a:ext cx="8636937" cy="2139047"/>
          </a:xfrm>
          <a:prstGeom prst="rect">
            <a:avLst/>
          </a:prstGeom>
        </p:spPr>
        <p:txBody>
          <a:bodyPr wrap="square">
            <a:spAutoFit/>
          </a:bodyPr>
          <a:lstStyle/>
          <a:p>
            <a:pPr algn="ctr"/>
            <a:r>
              <a:rPr lang="es-CO" sz="1900" b="1" dirty="0">
                <a:solidFill>
                  <a:schemeClr val="bg1"/>
                </a:solidFill>
                <a:effectLst>
                  <a:outerShdw blurRad="63500" dist="38100" dir="2700000" algn="tl">
                    <a:srgbClr val="000000"/>
                  </a:outerShdw>
                </a:effectLst>
                <a:latin typeface="+mj-lt"/>
              </a:rPr>
              <a:t>Hay muchas actitudes de enfado, exigencia, inculpación… por parte de los padres, que deben ser consideradas en su contexto como situaciones de agresividad</a:t>
            </a:r>
            <a:r>
              <a:rPr lang="es-CO" sz="1900" b="1" dirty="0" smtClean="0">
                <a:solidFill>
                  <a:schemeClr val="bg1"/>
                </a:solidFill>
                <a:effectLst>
                  <a:outerShdw blurRad="63500" dist="38100" dir="2700000" algn="tl">
                    <a:srgbClr val="000000"/>
                  </a:outerShdw>
                </a:effectLst>
                <a:latin typeface="+mj-lt"/>
              </a:rPr>
              <a:t>:</a:t>
            </a:r>
          </a:p>
          <a:p>
            <a:pPr algn="ctr"/>
            <a:endParaRPr lang="es-CO" sz="1900" b="1" dirty="0">
              <a:solidFill>
                <a:schemeClr val="bg1"/>
              </a:solidFill>
              <a:effectLst>
                <a:outerShdw blurRad="63500" dist="38100" dir="2700000" algn="tl">
                  <a:srgbClr val="000000"/>
                </a:outerShdw>
              </a:effectLst>
              <a:latin typeface="+mj-lt"/>
            </a:endParaRPr>
          </a:p>
          <a:p>
            <a:pPr algn="ctr"/>
            <a:r>
              <a:rPr lang="es-CO" sz="1900" b="1" dirty="0">
                <a:solidFill>
                  <a:schemeClr val="bg1"/>
                </a:solidFill>
                <a:effectLst>
                  <a:outerShdw blurRad="63500" dist="38100" dir="2700000" algn="tl">
                    <a:srgbClr val="000000"/>
                  </a:outerShdw>
                </a:effectLst>
                <a:latin typeface="+mj-lt"/>
              </a:rPr>
              <a:t>Mantener en casa un clima de discusiones. Muchas veces es el modus vivendi de las familias: discutir se convierte en el único modo de relación entre sus miembros. Las discusiones no sólo son perjudiciales si son con nuestros hijos, sino con la pareja u otros miembros de la familia.</a:t>
            </a:r>
          </a:p>
        </p:txBody>
      </p:sp>
      <p:pic>
        <p:nvPicPr>
          <p:cNvPr id="6146" name="Picture 2" descr="C:\01 Mis docu. Backup\Mis imágenes\Fondos Panorámicos\Lago otoño.jpg"/>
          <p:cNvPicPr>
            <a:picLocks noChangeAspect="1" noChangeArrowheads="1"/>
          </p:cNvPicPr>
          <p:nvPr/>
        </p:nvPicPr>
        <p:blipFill rotWithShape="1">
          <a:blip r:embed="rId2">
            <a:extLst>
              <a:ext uri="{28A0092B-C50C-407E-A947-70E740481C1C}">
                <a14:useLocalDpi xmlns:a14="http://schemas.microsoft.com/office/drawing/2010/main" val="0"/>
              </a:ext>
            </a:extLst>
          </a:blip>
          <a:srcRect t="7599" r="2796"/>
          <a:stretch/>
        </p:blipFill>
        <p:spPr bwMode="auto">
          <a:xfrm>
            <a:off x="251399" y="2427730"/>
            <a:ext cx="8636937" cy="242909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395547"/>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chemeClr val="accent3">
              <a:lumMod val="75000"/>
            </a:schemeClr>
          </a:solidFill>
          <a:ln>
            <a:noFill/>
          </a:ln>
          <a:effectLst>
            <a:glow rad="635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1518705" y="220434"/>
            <a:ext cx="6120850" cy="1631216"/>
          </a:xfrm>
          <a:prstGeom prst="rect">
            <a:avLst/>
          </a:prstGeom>
        </p:spPr>
        <p:txBody>
          <a:bodyPr wrap="square">
            <a:spAutoFit/>
          </a:bodyPr>
          <a:lstStyle/>
          <a:p>
            <a:r>
              <a:rPr lang="es-CO" sz="2000" b="1" dirty="0">
                <a:solidFill>
                  <a:schemeClr val="bg1"/>
                </a:solidFill>
                <a:effectLst>
                  <a:outerShdw blurRad="63500" dist="38100" dir="2700000" algn="tl">
                    <a:srgbClr val="000000"/>
                  </a:outerShdw>
                </a:effectLst>
                <a:latin typeface="+mj-lt"/>
              </a:rPr>
              <a:t>Establecer situaciones de </a:t>
            </a:r>
            <a:r>
              <a:rPr lang="es-CO" sz="2000" b="1" dirty="0" smtClean="0">
                <a:solidFill>
                  <a:schemeClr val="bg1"/>
                </a:solidFill>
                <a:effectLst>
                  <a:outerShdw blurRad="63500" dist="38100" dir="2700000" algn="tl">
                    <a:srgbClr val="000000"/>
                  </a:outerShdw>
                </a:effectLst>
                <a:latin typeface="+mj-lt"/>
              </a:rPr>
              <a:t>competitividad.</a:t>
            </a:r>
          </a:p>
          <a:p>
            <a:endParaRPr lang="es-CO" sz="2000" b="1" dirty="0">
              <a:solidFill>
                <a:schemeClr val="bg1"/>
              </a:solidFill>
              <a:effectLst>
                <a:outerShdw blurRad="63500" dist="38100" dir="2700000" algn="tl">
                  <a:srgbClr val="000000"/>
                </a:outerShdw>
              </a:effectLst>
              <a:latin typeface="+mj-lt"/>
            </a:endParaRPr>
          </a:p>
          <a:p>
            <a:r>
              <a:rPr lang="es-CO" sz="2000" b="1" dirty="0">
                <a:solidFill>
                  <a:schemeClr val="bg1"/>
                </a:solidFill>
                <a:effectLst>
                  <a:outerShdw blurRad="63500" dist="38100" dir="2700000" algn="tl">
                    <a:srgbClr val="000000"/>
                  </a:outerShdw>
                </a:effectLst>
                <a:latin typeface="+mj-lt"/>
              </a:rPr>
              <a:t>Buscar culpables en lugar de buscar </a:t>
            </a:r>
            <a:r>
              <a:rPr lang="es-CO" sz="2000" b="1" dirty="0" smtClean="0">
                <a:solidFill>
                  <a:schemeClr val="bg1"/>
                </a:solidFill>
                <a:effectLst>
                  <a:outerShdw blurRad="63500" dist="38100" dir="2700000" algn="tl">
                    <a:srgbClr val="000000"/>
                  </a:outerShdw>
                </a:effectLst>
                <a:latin typeface="+mj-lt"/>
              </a:rPr>
              <a:t>soluciones.</a:t>
            </a:r>
          </a:p>
          <a:p>
            <a:endParaRPr lang="es-CO" sz="2000" b="1" dirty="0">
              <a:solidFill>
                <a:schemeClr val="bg1"/>
              </a:solidFill>
              <a:effectLst>
                <a:outerShdw blurRad="63500" dist="38100" dir="2700000" algn="tl">
                  <a:srgbClr val="000000"/>
                </a:outerShdw>
              </a:effectLst>
              <a:latin typeface="+mj-lt"/>
            </a:endParaRPr>
          </a:p>
          <a:p>
            <a:r>
              <a:rPr lang="es-CO" sz="2000" b="1" dirty="0">
                <a:solidFill>
                  <a:schemeClr val="bg1"/>
                </a:solidFill>
                <a:effectLst>
                  <a:outerShdw blurRad="63500" dist="38100" dir="2700000" algn="tl">
                    <a:srgbClr val="000000"/>
                  </a:outerShdw>
                </a:effectLst>
                <a:latin typeface="+mj-lt"/>
              </a:rPr>
              <a:t>Insistir en que es necesario saber “quién tiene la culpa</a:t>
            </a:r>
            <a:r>
              <a:rPr lang="es-CO" sz="2000" b="1" dirty="0" smtClean="0">
                <a:solidFill>
                  <a:schemeClr val="bg1"/>
                </a:solidFill>
                <a:effectLst>
                  <a:outerShdw blurRad="63500" dist="38100" dir="2700000" algn="tl">
                    <a:srgbClr val="000000"/>
                  </a:outerShdw>
                </a:effectLst>
                <a:latin typeface="+mj-lt"/>
              </a:rPr>
              <a:t>”.</a:t>
            </a:r>
            <a:endParaRPr lang="es-CO" sz="2000" b="1" dirty="0">
              <a:solidFill>
                <a:schemeClr val="bg1"/>
              </a:solidFill>
              <a:effectLst>
                <a:outerShdw blurRad="63500" dist="38100" dir="2700000" algn="tl">
                  <a:srgbClr val="000000"/>
                </a:outerShdw>
              </a:effectLst>
              <a:latin typeface="+mj-lt"/>
            </a:endParaRPr>
          </a:p>
        </p:txBody>
      </p:sp>
      <p:pic>
        <p:nvPicPr>
          <p:cNvPr id="3074" name="Picture 2" descr="C:\01 Mis docu. Backup\Mis imágenes\Fondos Panorámicos\Lago espejo01.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r="6631"/>
          <a:stretch/>
        </p:blipFill>
        <p:spPr bwMode="auto">
          <a:xfrm>
            <a:off x="251400" y="1908732"/>
            <a:ext cx="8636936" cy="293846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397550"/>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chemeClr val="tx1">
              <a:lumMod val="65000"/>
              <a:lumOff val="35000"/>
            </a:schemeClr>
          </a:solidFill>
          <a:ln>
            <a:noFill/>
          </a:ln>
          <a:effectLst>
            <a:glow rad="63500">
              <a:schemeClr val="accent6">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51399" y="220406"/>
            <a:ext cx="8636937" cy="1592744"/>
          </a:xfrm>
          <a:prstGeom prst="rect">
            <a:avLst/>
          </a:prstGeom>
        </p:spPr>
        <p:txBody>
          <a:bodyPr wrap="square">
            <a:spAutoFit/>
          </a:bodyPr>
          <a:lstStyle/>
          <a:p>
            <a:r>
              <a:rPr lang="es-CO" sz="1950" b="1" dirty="0">
                <a:solidFill>
                  <a:schemeClr val="bg1"/>
                </a:solidFill>
                <a:effectLst>
                  <a:outerShdw blurRad="63500" dist="38100" dir="2700000" algn="tl">
                    <a:srgbClr val="000000"/>
                  </a:outerShdw>
                </a:effectLst>
                <a:latin typeface="+mj-lt"/>
              </a:rPr>
              <a:t>Reñir o chillar por algo que ya está hecho, en lugar de razonar, de buscar explicaciones, de explicar las consecuencias</a:t>
            </a:r>
            <a:r>
              <a:rPr lang="es-CO" sz="1950" b="1" dirty="0" smtClean="0">
                <a:solidFill>
                  <a:schemeClr val="bg1"/>
                </a:solidFill>
                <a:effectLst>
                  <a:outerShdw blurRad="63500" dist="38100" dir="2700000" algn="tl">
                    <a:srgbClr val="000000"/>
                  </a:outerShdw>
                </a:effectLst>
                <a:latin typeface="+mj-lt"/>
              </a:rPr>
              <a:t>.</a:t>
            </a:r>
          </a:p>
          <a:p>
            <a:endParaRPr lang="es-CO" sz="1950" b="1" dirty="0">
              <a:solidFill>
                <a:schemeClr val="bg1"/>
              </a:solidFill>
              <a:effectLst>
                <a:outerShdw blurRad="63500" dist="38100" dir="2700000" algn="tl">
                  <a:srgbClr val="000000"/>
                </a:outerShdw>
              </a:effectLst>
              <a:latin typeface="+mj-lt"/>
            </a:endParaRPr>
          </a:p>
          <a:p>
            <a:r>
              <a:rPr lang="es-CO" sz="1950" b="1" dirty="0">
                <a:solidFill>
                  <a:schemeClr val="bg1"/>
                </a:solidFill>
                <a:effectLst>
                  <a:outerShdw blurRad="63500" dist="38100" dir="2700000" algn="tl">
                    <a:srgbClr val="000000"/>
                  </a:outerShdw>
                </a:effectLst>
                <a:latin typeface="+mj-lt"/>
              </a:rPr>
              <a:t>Usar la disciplina como un castigo, cuando lo ideal es que los niños aprendan a respetar la disciplina, no a odiarla, que es lo que pasará si se les amenaza con ella.</a:t>
            </a:r>
          </a:p>
        </p:txBody>
      </p:sp>
      <p:pic>
        <p:nvPicPr>
          <p:cNvPr id="5122" name="Picture 2" descr="C:\01 Mis docu. Backup\Mis imágenes\Fondos Panorámicos\Arboles chamisos lago.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b="5513"/>
          <a:stretch/>
        </p:blipFill>
        <p:spPr bwMode="auto">
          <a:xfrm>
            <a:off x="251400" y="1870900"/>
            <a:ext cx="8636936" cy="298592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488801"/>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rgbClr val="9A9600"/>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47137" y="220434"/>
            <a:ext cx="8645463" cy="1631216"/>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Emplear cualquier tipo de amenaza o admonición para hacerles obedecer. Con tácticas de amenaza o de agresión los hijos aprenden que es necesario portarse bien cuando nosotros estamos cerca para no sufrir un daño, pero no crean la necesaria disciplina interna ni asumen las consecuencias de sus actos para desenvolverse con autosuficiencia.</a:t>
            </a:r>
          </a:p>
        </p:txBody>
      </p:sp>
      <p:pic>
        <p:nvPicPr>
          <p:cNvPr id="1026" name="Picture 2" descr="C:\01 Mis docu. Backup\Mis imágenes\Fondos Panorámicos\Lago pinos delgados.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47137" y="1898650"/>
            <a:ext cx="8641200" cy="29581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536046"/>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rgbClr val="2F83FF"/>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51399" y="220434"/>
            <a:ext cx="8636937" cy="1631216"/>
          </a:xfrm>
          <a:prstGeom prst="rect">
            <a:avLst/>
          </a:prstGeom>
        </p:spPr>
        <p:txBody>
          <a:bodyPr wrap="square">
            <a:spAutoFit/>
          </a:bodyPr>
          <a:lstStyle/>
          <a:p>
            <a:r>
              <a:rPr lang="es-CO" sz="2000" b="1" dirty="0">
                <a:solidFill>
                  <a:schemeClr val="bg1"/>
                </a:solidFill>
                <a:effectLst>
                  <a:outerShdw blurRad="63500" dist="38100" dir="2700000" algn="tl">
                    <a:srgbClr val="000000"/>
                  </a:outerShdw>
                </a:effectLst>
                <a:latin typeface="+mj-lt"/>
              </a:rPr>
              <a:t>Demostrarles con nuestro propio comportamiento que cuando nos enfadamos conseguimos lo que queremos (en tiendas, restaurantes, ventanillas</a:t>
            </a:r>
            <a:r>
              <a:rPr lang="es-CO" sz="2000" b="1" dirty="0" smtClean="0">
                <a:solidFill>
                  <a:schemeClr val="bg1"/>
                </a:solidFill>
                <a:effectLst>
                  <a:outerShdw blurRad="63500" dist="38100" dir="2700000" algn="tl">
                    <a:srgbClr val="000000"/>
                  </a:outerShdw>
                </a:effectLst>
                <a:latin typeface="+mj-lt"/>
              </a:rPr>
              <a:t>…)</a:t>
            </a:r>
          </a:p>
          <a:p>
            <a:endParaRPr lang="es-CO" sz="2000" b="1" dirty="0">
              <a:solidFill>
                <a:schemeClr val="bg1"/>
              </a:solidFill>
              <a:effectLst>
                <a:outerShdw blurRad="63500" dist="38100" dir="2700000" algn="tl">
                  <a:srgbClr val="000000"/>
                </a:outerShdw>
              </a:effectLst>
              <a:latin typeface="+mj-lt"/>
            </a:endParaRPr>
          </a:p>
          <a:p>
            <a:r>
              <a:rPr lang="es-CO" sz="2000" b="1" dirty="0">
                <a:solidFill>
                  <a:schemeClr val="bg1"/>
                </a:solidFill>
                <a:effectLst>
                  <a:outerShdw blurRad="63500" dist="38100" dir="2700000" algn="tl">
                    <a:srgbClr val="000000"/>
                  </a:outerShdw>
                </a:effectLst>
                <a:latin typeface="+mj-lt"/>
              </a:rPr>
              <a:t>Negarnos a hacer las paces, si hemos caído en el error de enfadarnos con ellos. Pedir perdón es un ejercicio sanísimo para la salud emocional de la familia.</a:t>
            </a:r>
          </a:p>
        </p:txBody>
      </p:sp>
      <p:pic>
        <p:nvPicPr>
          <p:cNvPr id="2050" name="Picture 2" descr="C:\01 Mis docu. Backup\Mis imágenes\Fondos Panorámicos\Lago montañas.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51400" y="1912008"/>
            <a:ext cx="8641200" cy="294481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906585"/>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chemeClr val="accent3">
              <a:lumMod val="50000"/>
            </a:schemeClr>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51399" y="211296"/>
            <a:ext cx="8636937" cy="1323439"/>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Aunque aquí nos hemos querido centrar en las actitudes más o menos encubiertas que implican agresividad, no hemos de olvidar que la agresividad explícita del ataque físico, los cachetes, los azotes y otros castigos físicos han de desterrarse por completo en la familia.</a:t>
            </a:r>
          </a:p>
        </p:txBody>
      </p:sp>
      <p:pic>
        <p:nvPicPr>
          <p:cNvPr id="3074" name="Picture 2" descr="C:\01 Mis docu. Backup\Mis imágenes\Fondos Panorámicos\Montañas rio.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49268" y="1563609"/>
            <a:ext cx="8639068" cy="329321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608031"/>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rgbClr val="B48500"/>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251399" y="240171"/>
            <a:ext cx="8636937" cy="1323439"/>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Hemos hablado mucho sobre ello: resultan muestras de agresividad tan peligrosas o más que las que hemos comentado, ineficaces e incluso contraproducentes desde el punto de vista educativo, además de constituir delito en muchos países, como España.</a:t>
            </a:r>
          </a:p>
        </p:txBody>
      </p:sp>
      <p:pic>
        <p:nvPicPr>
          <p:cNvPr id="4098" name="Picture 2" descr="C:\01 Mis docu. Backup\Mis imágenes\Fondos Panorámicos\Otoño01.jpg"/>
          <p:cNvPicPr>
            <a:picLocks noChangeAspect="1" noChangeArrowheads="1"/>
          </p:cNvPicPr>
          <p:nvPr/>
        </p:nvPicPr>
        <p:blipFill rotWithShape="1">
          <a:blip r:embed="rId2">
            <a:extLst>
              <a:ext uri="{28A0092B-C50C-407E-A947-70E740481C1C}">
                <a14:useLocalDpi xmlns:a14="http://schemas.microsoft.com/office/drawing/2010/main" val="0"/>
              </a:ext>
            </a:extLst>
          </a:blip>
          <a:srcRect l="2703"/>
          <a:stretch/>
        </p:blipFill>
        <p:spPr bwMode="auto">
          <a:xfrm>
            <a:off x="247137" y="1635620"/>
            <a:ext cx="8645464" cy="32212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624880"/>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chemeClr val="accent3">
              <a:lumMod val="75000"/>
            </a:schemeClr>
          </a:solidFill>
          <a:ln>
            <a:noFill/>
          </a:ln>
          <a:effectLst>
            <a:glow rad="635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247137" y="240171"/>
            <a:ext cx="8645463" cy="1323439"/>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Todas las situaciones anteriores pueden propiciar un ambiente agresivo y enrarecido, que no hará sino iniciar una escalada hacia demostraciones más intensas de agresividad si no se controlan, pudiendo desembocar en violencia y en unas relaciones familiares degradadas y problemáticas.</a:t>
            </a:r>
          </a:p>
        </p:txBody>
      </p:sp>
      <p:pic>
        <p:nvPicPr>
          <p:cNvPr id="5122" name="Picture 2" descr="C:\01 Mis docu. Backup\Mis imágenes\Fondos Panorámicos\Verde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137" y="1635620"/>
            <a:ext cx="8641200" cy="32212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829985"/>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2 Rectángulo"/>
          <p:cNvSpPr/>
          <p:nvPr/>
        </p:nvSpPr>
        <p:spPr>
          <a:xfrm>
            <a:off x="107380" y="123410"/>
            <a:ext cx="8929240" cy="4896680"/>
          </a:xfrm>
          <a:prstGeom prst="rect">
            <a:avLst/>
          </a:prstGeom>
          <a:solidFill>
            <a:srgbClr val="4A4800"/>
          </a:solidFill>
          <a:ln>
            <a:noFill/>
          </a:ln>
          <a:effectLst>
            <a:glow rad="63500">
              <a:schemeClr val="accent6">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8194" name="Picture 2" descr="C:\01 Mis docu. Backup\Mis imágenes\Fondos Panorámicos\Bosque relámpagos.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47138" y="300940"/>
            <a:ext cx="8641200" cy="352599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2674976" y="3898608"/>
            <a:ext cx="3811556" cy="1092607"/>
          </a:xfrm>
          <a:prstGeom prst="rect">
            <a:avLst/>
          </a:prstGeom>
          <a:noFill/>
        </p:spPr>
        <p:txBody>
          <a:bodyPr wrap="none" rtlCol="0">
            <a:spAutoFit/>
          </a:bodyPr>
          <a:lstStyle/>
          <a:p>
            <a:pPr algn="ctr"/>
            <a:r>
              <a:rPr lang="es-CO" sz="1300" b="1" dirty="0">
                <a:solidFill>
                  <a:schemeClr val="bg1"/>
                </a:solidFill>
                <a:effectLst>
                  <a:outerShdw blurRad="38100" dist="38100" dir="2700000" algn="tl">
                    <a:srgbClr val="000000">
                      <a:alpha val="43137"/>
                    </a:srgbClr>
                  </a:outerShdw>
                </a:effectLst>
                <a:latin typeface="+mj-lt"/>
              </a:rPr>
              <a:t>Texto tomado de: </a:t>
            </a:r>
            <a:r>
              <a:rPr lang="es-CO" sz="1300" b="1" i="1" dirty="0" smtClean="0">
                <a:solidFill>
                  <a:schemeClr val="bg1"/>
                </a:solidFill>
                <a:effectLst>
                  <a:outerShdw blurRad="38100" dist="38100" dir="2700000" algn="tl">
                    <a:srgbClr val="000000">
                      <a:alpha val="43137"/>
                    </a:srgbClr>
                  </a:outerShdw>
                </a:effectLst>
                <a:latin typeface="+mj-lt"/>
              </a:rPr>
              <a:t>bebesymas.com</a:t>
            </a:r>
          </a:p>
          <a:p>
            <a:pPr algn="ctr"/>
            <a:r>
              <a:rPr lang="es-CO" sz="1300" b="1" dirty="0" smtClean="0">
                <a:solidFill>
                  <a:schemeClr val="bg1"/>
                </a:solidFill>
                <a:effectLst>
                  <a:outerShdw blurRad="38100" dist="38100" dir="2700000" algn="tl">
                    <a:srgbClr val="000000">
                      <a:alpha val="43137"/>
                    </a:srgbClr>
                  </a:outerShdw>
                </a:effectLst>
                <a:latin typeface="+mj-lt"/>
              </a:rPr>
              <a:t>Música: </a:t>
            </a:r>
            <a:r>
              <a:rPr lang="en-US" sz="1300" b="1" dirty="0">
                <a:solidFill>
                  <a:schemeClr val="bg1"/>
                </a:solidFill>
                <a:effectLst>
                  <a:outerShdw blurRad="38100" dist="38100" dir="2700000" algn="tl">
                    <a:srgbClr val="000000">
                      <a:alpha val="43137"/>
                    </a:srgbClr>
                  </a:outerShdw>
                </a:effectLst>
                <a:latin typeface="+mj-lt"/>
              </a:rPr>
              <a:t>Why do you want my </a:t>
            </a:r>
            <a:r>
              <a:rPr lang="en-US" sz="1300" b="1" dirty="0" smtClean="0">
                <a:solidFill>
                  <a:schemeClr val="bg1"/>
                </a:solidFill>
                <a:effectLst>
                  <a:outerShdw blurRad="38100" dist="38100" dir="2700000" algn="tl">
                    <a:srgbClr val="000000">
                      <a:alpha val="43137"/>
                    </a:srgbClr>
                  </a:outerShdw>
                </a:effectLst>
                <a:latin typeface="+mj-lt"/>
              </a:rPr>
              <a:t>love - </a:t>
            </a:r>
            <a:r>
              <a:rPr lang="en-US" sz="1300" b="1" i="1" dirty="0" err="1" smtClean="0">
                <a:solidFill>
                  <a:schemeClr val="bg1"/>
                </a:solidFill>
                <a:effectLst>
                  <a:outerShdw blurRad="38100" dist="38100" dir="2700000" algn="tl">
                    <a:srgbClr val="000000">
                      <a:alpha val="43137"/>
                    </a:srgbClr>
                  </a:outerShdw>
                </a:effectLst>
                <a:latin typeface="+mj-lt"/>
              </a:rPr>
              <a:t>Eldar</a:t>
            </a:r>
            <a:r>
              <a:rPr lang="en-US" sz="1300" b="1" i="1" dirty="0" smtClean="0">
                <a:solidFill>
                  <a:schemeClr val="bg1"/>
                </a:solidFill>
                <a:effectLst>
                  <a:outerShdw blurRad="38100" dist="38100" dir="2700000" algn="tl">
                    <a:srgbClr val="000000">
                      <a:alpha val="43137"/>
                    </a:srgbClr>
                  </a:outerShdw>
                </a:effectLst>
                <a:latin typeface="+mj-lt"/>
              </a:rPr>
              <a:t> </a:t>
            </a:r>
            <a:r>
              <a:rPr lang="en-US" sz="1300" b="1" i="1" dirty="0" err="1" smtClean="0">
                <a:solidFill>
                  <a:schemeClr val="bg1"/>
                </a:solidFill>
                <a:effectLst>
                  <a:outerShdw blurRad="38100" dist="38100" dir="2700000" algn="tl">
                    <a:srgbClr val="000000">
                      <a:alpha val="43137"/>
                    </a:srgbClr>
                  </a:outerShdw>
                </a:effectLst>
                <a:latin typeface="+mj-lt"/>
              </a:rPr>
              <a:t>Mansurov</a:t>
            </a:r>
            <a:endParaRPr lang="en-US" sz="1300" b="1" i="1" dirty="0" smtClean="0">
              <a:solidFill>
                <a:schemeClr val="bg1"/>
              </a:solidFill>
              <a:effectLst>
                <a:outerShdw blurRad="38100" dist="38100" dir="2700000" algn="tl">
                  <a:srgbClr val="000000">
                    <a:alpha val="43137"/>
                  </a:srgbClr>
                </a:outerShdw>
              </a:effectLst>
              <a:latin typeface="+mj-lt"/>
            </a:endParaRPr>
          </a:p>
          <a:p>
            <a:pPr algn="ctr"/>
            <a:r>
              <a:rPr lang="es-CO" sz="1300" b="1" dirty="0" smtClean="0">
                <a:solidFill>
                  <a:schemeClr val="bg1"/>
                </a:solidFill>
                <a:effectLst>
                  <a:outerShdw blurRad="38100" dist="38100" dir="2700000" algn="tl">
                    <a:srgbClr val="000000">
                      <a:alpha val="43137"/>
                    </a:srgbClr>
                  </a:outerShdw>
                </a:effectLst>
                <a:latin typeface="+mj-lt"/>
              </a:rPr>
              <a:t>Realización </a:t>
            </a:r>
            <a:r>
              <a:rPr lang="es-CO" sz="1300" b="1" dirty="0" smtClean="0">
                <a:solidFill>
                  <a:schemeClr val="bg1"/>
                </a:solidFill>
                <a:effectLst>
                  <a:outerShdw blurRad="38100" dist="38100" dir="2700000" algn="tl">
                    <a:srgbClr val="000000">
                      <a:alpha val="43137"/>
                    </a:srgbClr>
                  </a:outerShdw>
                </a:effectLst>
                <a:latin typeface="+mj-lt"/>
              </a:rPr>
              <a:t>general: </a:t>
            </a:r>
          </a:p>
          <a:p>
            <a:pPr algn="ctr"/>
            <a:r>
              <a:rPr lang="es-CO" sz="1300" b="1" i="1" dirty="0" smtClean="0">
                <a:solidFill>
                  <a:schemeClr val="bg1"/>
                </a:solidFill>
                <a:effectLst>
                  <a:outerShdw blurRad="38100" dist="38100" dir="2700000" algn="tl">
                    <a:srgbClr val="000000">
                      <a:alpha val="43137"/>
                    </a:srgbClr>
                  </a:outerShdw>
                </a:effectLst>
                <a:latin typeface="+mj-lt"/>
              </a:rPr>
              <a:t>Rodrigo Valencia Cardona</a:t>
            </a:r>
          </a:p>
          <a:p>
            <a:pPr algn="ctr"/>
            <a:r>
              <a:rPr lang="es-CO" sz="1300" b="1" dirty="0" smtClean="0">
                <a:solidFill>
                  <a:schemeClr val="bg1"/>
                </a:solidFill>
                <a:effectLst>
                  <a:outerShdw blurRad="38100" dist="38100" dir="2700000" algn="tl">
                    <a:srgbClr val="000000">
                      <a:alpha val="43137"/>
                    </a:srgbClr>
                  </a:outerShdw>
                </a:effectLst>
                <a:latin typeface="+mj-lt"/>
              </a:rPr>
              <a:t>Medellín-Colombia </a:t>
            </a:r>
            <a:endParaRPr lang="es-CO" sz="1300" b="1" dirty="0">
              <a:solidFill>
                <a:schemeClr val="bg1"/>
              </a:solidFill>
              <a:effectLst>
                <a:outerShdw blurRad="38100" dist="38100" dir="2700000" algn="tl">
                  <a:srgbClr val="000000">
                    <a:alpha val="43137"/>
                  </a:srgbClr>
                </a:outerShdw>
              </a:effectLst>
              <a:latin typeface="+mj-lt"/>
            </a:endParaRPr>
          </a:p>
        </p:txBody>
      </p:sp>
      <p:cxnSp>
        <p:nvCxnSpPr>
          <p:cNvPr id="10" name="9 Conector recto"/>
          <p:cNvCxnSpPr/>
          <p:nvPr/>
        </p:nvCxnSpPr>
        <p:spPr bwMode="auto">
          <a:xfrm>
            <a:off x="4567951" y="0"/>
            <a:ext cx="4263" cy="52360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2936588"/>
      </p:ext>
    </p:extLst>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ppt_x</p:attrName>
                                        </p:attrNameLst>
                                      </p:cBhvr>
                                      <p:tavLst>
                                        <p:tav tm="0">
                                          <p:val>
                                            <p:strVal val="#ppt_x"/>
                                          </p:val>
                                        </p:tav>
                                        <p:tav tm="100000">
                                          <p:val>
                                            <p:strVal val="#ppt_x"/>
                                          </p:val>
                                        </p:tav>
                                      </p:tavLst>
                                    </p:anim>
                                    <p:anim calcmode="lin" valueType="num">
                                      <p:cBhvr>
                                        <p:cTn id="9" dur="3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4611</TotalTime>
  <Words>551</Words>
  <Application>Microsoft Office PowerPoint</Application>
  <PresentationFormat>Presentación en pantalla (16:9)</PresentationFormat>
  <Paragraphs>31</Paragraphs>
  <Slides>13</Slides>
  <Notes>4</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268</cp:revision>
  <dcterms:created xsi:type="dcterms:W3CDTF">2013-05-29T02:56:16Z</dcterms:created>
  <dcterms:modified xsi:type="dcterms:W3CDTF">2015-10-31T00:46:34Z</dcterms:modified>
</cp:coreProperties>
</file>