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74" r:id="rId3"/>
    <p:sldId id="264" r:id="rId4"/>
    <p:sldId id="265" r:id="rId5"/>
    <p:sldId id="266" r:id="rId6"/>
    <p:sldId id="267" r:id="rId7"/>
    <p:sldId id="268" r:id="rId8"/>
    <p:sldId id="269" r:id="rId9"/>
    <p:sldId id="270" r:id="rId10"/>
    <p:sldId id="271" r:id="rId11"/>
    <p:sldId id="272" r:id="rId12"/>
    <p:sldId id="273" r:id="rId13"/>
    <p:sldId id="275" r:id="rId14"/>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n2nU739G2xcWwL4f7pMgoQ==" hashData="SV+a0DncaRVxOcwAXtzfZ82wIiI="/>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221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2" d="100"/>
          <a:sy n="92" d="100"/>
        </p:scale>
        <p:origin x="-756" y="-9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08/11/2013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08/11/2013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08/11/2013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08/11/2013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08/11/2013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08/11/2013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08/11/2013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08/11/2013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08/11/2013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08/11/2013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08/11/2013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7A8B4A63-2E92-4EB5-9C50-81F7636C2444}"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2364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08/11/2013</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AF4A452C-2C05-4543-A991-3509439215AF}"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13" Type="http://schemas.openxmlformats.org/officeDocument/2006/relationships/image" Target="../media/image11.gif"/><Relationship Id="rId3" Type="http://schemas.openxmlformats.org/officeDocument/2006/relationships/image" Target="../media/image1.jpeg"/><Relationship Id="rId7" Type="http://schemas.openxmlformats.org/officeDocument/2006/relationships/image" Target="../media/image5.gif"/><Relationship Id="rId12" Type="http://schemas.openxmlformats.org/officeDocument/2006/relationships/image" Target="../media/image10.gif"/><Relationship Id="rId17" Type="http://schemas.openxmlformats.org/officeDocument/2006/relationships/audio" Target="../media/audio1.wav"/><Relationship Id="rId2" Type="http://schemas.openxmlformats.org/officeDocument/2006/relationships/audio" Target="../media/audio1.wav"/><Relationship Id="rId16" Type="http://schemas.openxmlformats.org/officeDocument/2006/relationships/image" Target="../media/image14.gif"/><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5" Type="http://schemas.openxmlformats.org/officeDocument/2006/relationships/image" Target="../media/image1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 Id="rId14" Type="http://schemas.openxmlformats.org/officeDocument/2006/relationships/image" Target="../media/image12.gif"/></Relationships>
</file>

<file path=ppt/slides/_rels/slide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3" descr="C:\01 Mis docu. Backup\Mis imágenes\00 Para el mensaje haciendo\01.jpg"/>
          <p:cNvPicPr>
            <a:picLocks noChangeAspect="1" noChangeArrowheads="1"/>
          </p:cNvPicPr>
          <p:nvPr/>
        </p:nvPicPr>
        <p:blipFill rotWithShape="1">
          <a:blip r:embed="rId3">
            <a:extLst>
              <a:ext uri="{28A0092B-C50C-407E-A947-70E740481C1C}">
                <a14:useLocalDpi xmlns:a14="http://schemas.microsoft.com/office/drawing/2010/main" val="0"/>
              </a:ext>
            </a:extLst>
          </a:blip>
          <a:srcRect l="337" t="568" r="240" b="366"/>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grpSp>
        <p:nvGrpSpPr>
          <p:cNvPr id="40" name="39 Grupo"/>
          <p:cNvGrpSpPr/>
          <p:nvPr/>
        </p:nvGrpSpPr>
        <p:grpSpPr>
          <a:xfrm>
            <a:off x="2475851" y="1119281"/>
            <a:ext cx="4215554" cy="2913411"/>
            <a:chOff x="2475851" y="955252"/>
            <a:chExt cx="4215554" cy="2913411"/>
          </a:xfrm>
        </p:grpSpPr>
        <p:grpSp>
          <p:nvGrpSpPr>
            <p:cNvPr id="6" name="5 Grupo"/>
            <p:cNvGrpSpPr/>
            <p:nvPr/>
          </p:nvGrpSpPr>
          <p:grpSpPr>
            <a:xfrm>
              <a:off x="2812635" y="955252"/>
              <a:ext cx="3536954" cy="497657"/>
              <a:chOff x="2843808" y="955252"/>
              <a:chExt cx="3536954" cy="497657"/>
            </a:xfrm>
          </p:grpSpPr>
          <p:pic>
            <p:nvPicPr>
              <p:cNvPr id="12" name="Picture 2" descr="a"/>
              <p:cNvPicPr>
                <a:picLocks noChangeAspect="1" noChangeArrowheads="1" noCrop="1"/>
              </p:cNvPicPr>
              <p:nvPr/>
            </p:nvPicPr>
            <p:blipFill>
              <a:blip r:embed="rId4">
                <a:biLevel thresh="25000"/>
                <a:extLst>
                  <a:ext uri="{28A0092B-C50C-407E-A947-70E740481C1C}">
                    <a14:useLocalDpi xmlns:a14="http://schemas.microsoft.com/office/drawing/2010/main" val="0"/>
                  </a:ext>
                </a:extLst>
              </a:blip>
              <a:srcRect/>
              <a:stretch>
                <a:fillRect/>
              </a:stretch>
            </p:blipFill>
            <p:spPr bwMode="auto">
              <a:xfrm>
                <a:off x="2843808" y="976659"/>
                <a:ext cx="533400" cy="476250"/>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6" descr="c"/>
              <p:cNvPicPr>
                <a:picLocks noChangeAspect="1" noChangeArrowheads="1" noCrop="1"/>
              </p:cNvPicPr>
              <p:nvPr/>
            </p:nvPicPr>
            <p:blipFill>
              <a:blip r:embed="rId5">
                <a:biLevel thresh="25000"/>
                <a:extLst>
                  <a:ext uri="{28A0092B-C50C-407E-A947-70E740481C1C}">
                    <a14:useLocalDpi xmlns:a14="http://schemas.microsoft.com/office/drawing/2010/main" val="0"/>
                  </a:ext>
                </a:extLst>
              </a:blip>
              <a:srcRect/>
              <a:stretch>
                <a:fillRect/>
              </a:stretch>
            </p:blipFill>
            <p:spPr bwMode="auto">
              <a:xfrm>
                <a:off x="3434552" y="960881"/>
                <a:ext cx="438150" cy="485775"/>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8" descr="d"/>
              <p:cNvPicPr>
                <a:picLocks noChangeAspect="1" noChangeArrowheads="1" noCrop="1"/>
              </p:cNvPicPr>
              <p:nvPr/>
            </p:nvPicPr>
            <p:blipFill>
              <a:blip r:embed="rId6">
                <a:biLevel thresh="25000"/>
                <a:extLst>
                  <a:ext uri="{28A0092B-C50C-407E-A947-70E740481C1C}">
                    <a14:useLocalDpi xmlns:a14="http://schemas.microsoft.com/office/drawing/2010/main" val="0"/>
                  </a:ext>
                </a:extLst>
              </a:blip>
              <a:srcRect/>
              <a:stretch>
                <a:fillRect/>
              </a:stretch>
            </p:blipFill>
            <p:spPr bwMode="auto">
              <a:xfrm>
                <a:off x="5847362" y="961120"/>
                <a:ext cx="533400" cy="485775"/>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8" descr="i"/>
              <p:cNvPicPr>
                <a:picLocks noChangeAspect="1" noChangeArrowheads="1" noCrop="1"/>
              </p:cNvPicPr>
              <p:nvPr/>
            </p:nvPicPr>
            <p:blipFill>
              <a:blip r:embed="rId7">
                <a:biLevel thresh="25000"/>
                <a:extLst>
                  <a:ext uri="{28A0092B-C50C-407E-A947-70E740481C1C}">
                    <a14:useLocalDpi xmlns:a14="http://schemas.microsoft.com/office/drawing/2010/main" val="0"/>
                  </a:ext>
                </a:extLst>
              </a:blip>
              <a:srcRect/>
              <a:stretch>
                <a:fillRect/>
              </a:stretch>
            </p:blipFill>
            <p:spPr bwMode="auto">
              <a:xfrm>
                <a:off x="4450629" y="969286"/>
                <a:ext cx="285750" cy="466725"/>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40" descr="t"/>
              <p:cNvPicPr>
                <a:picLocks noChangeAspect="1" noChangeArrowheads="1" noCrop="1"/>
              </p:cNvPicPr>
              <p:nvPr/>
            </p:nvPicPr>
            <p:blipFill>
              <a:blip r:embed="rId8">
                <a:biLevel thresh="25000"/>
                <a:extLst>
                  <a:ext uri="{28A0092B-C50C-407E-A947-70E740481C1C}">
                    <a14:useLocalDpi xmlns:a14="http://schemas.microsoft.com/office/drawing/2010/main" val="0"/>
                  </a:ext>
                </a:extLst>
              </a:blip>
              <a:srcRect/>
              <a:stretch>
                <a:fillRect/>
              </a:stretch>
            </p:blipFill>
            <p:spPr bwMode="auto">
              <a:xfrm>
                <a:off x="3918672" y="955252"/>
                <a:ext cx="476250" cy="476250"/>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42" descr="u"/>
              <p:cNvPicPr>
                <a:picLocks noChangeAspect="1" noChangeArrowheads="1" noCrop="1"/>
              </p:cNvPicPr>
              <p:nvPr/>
            </p:nvPicPr>
            <p:blipFill>
              <a:blip r:embed="rId9">
                <a:biLevel thresh="25000"/>
                <a:extLst>
                  <a:ext uri="{28A0092B-C50C-407E-A947-70E740481C1C}">
                    <a14:useLocalDpi xmlns:a14="http://schemas.microsoft.com/office/drawing/2010/main" val="0"/>
                  </a:ext>
                </a:extLst>
              </a:blip>
              <a:srcRect/>
              <a:stretch>
                <a:fillRect/>
              </a:stretch>
            </p:blipFill>
            <p:spPr bwMode="auto">
              <a:xfrm>
                <a:off x="5271925" y="964777"/>
                <a:ext cx="542925" cy="466725"/>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40" descr="t"/>
              <p:cNvPicPr>
                <a:picLocks noChangeAspect="1" noChangeArrowheads="1" noCrop="1"/>
              </p:cNvPicPr>
              <p:nvPr/>
            </p:nvPicPr>
            <p:blipFill>
              <a:blip r:embed="rId8">
                <a:biLevel thresh="25000"/>
                <a:extLst>
                  <a:ext uri="{28A0092B-C50C-407E-A947-70E740481C1C}">
                    <a14:useLocalDpi xmlns:a14="http://schemas.microsoft.com/office/drawing/2010/main" val="0"/>
                  </a:ext>
                </a:extLst>
              </a:blip>
              <a:srcRect/>
              <a:stretch>
                <a:fillRect/>
              </a:stretch>
            </p:blipFill>
            <p:spPr bwMode="auto">
              <a:xfrm>
                <a:off x="4767269" y="956401"/>
                <a:ext cx="476250" cy="476250"/>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 name="6 Grupo"/>
            <p:cNvGrpSpPr/>
            <p:nvPr/>
          </p:nvGrpSpPr>
          <p:grpSpPr>
            <a:xfrm>
              <a:off x="2681521" y="1760775"/>
              <a:ext cx="3793860" cy="523044"/>
              <a:chOff x="2089855" y="1760775"/>
              <a:chExt cx="3793860" cy="523044"/>
            </a:xfrm>
          </p:grpSpPr>
          <p:pic>
            <p:nvPicPr>
              <p:cNvPr id="19" name="Picture 30" descr="o"/>
              <p:cNvPicPr>
                <a:picLocks noChangeAspect="1" noChangeArrowheads="1" noCrop="1"/>
              </p:cNvPicPr>
              <p:nvPr/>
            </p:nvPicPr>
            <p:blipFill>
              <a:blip r:embed="rId10">
                <a:biLevel thresh="25000"/>
                <a:extLst>
                  <a:ext uri="{28A0092B-C50C-407E-A947-70E740481C1C}">
                    <a14:useLocalDpi xmlns:a14="http://schemas.microsoft.com/office/drawing/2010/main" val="0"/>
                  </a:ext>
                </a:extLst>
              </a:blip>
              <a:srcRect/>
              <a:stretch>
                <a:fillRect/>
              </a:stretch>
            </p:blipFill>
            <p:spPr bwMode="auto">
              <a:xfrm>
                <a:off x="2627331" y="1789350"/>
                <a:ext cx="495300" cy="476250"/>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32" descr="p"/>
              <p:cNvPicPr>
                <a:picLocks noChangeAspect="1" noChangeArrowheads="1" noCrop="1"/>
              </p:cNvPicPr>
              <p:nvPr/>
            </p:nvPicPr>
            <p:blipFill>
              <a:blip r:embed="rId11">
                <a:biLevel thresh="25000"/>
                <a:extLst>
                  <a:ext uri="{28A0092B-C50C-407E-A947-70E740481C1C}">
                    <a14:useLocalDpi xmlns:a14="http://schemas.microsoft.com/office/drawing/2010/main" val="0"/>
                  </a:ext>
                </a:extLst>
              </a:blip>
              <a:srcRect/>
              <a:stretch>
                <a:fillRect/>
              </a:stretch>
            </p:blipFill>
            <p:spPr bwMode="auto">
              <a:xfrm>
                <a:off x="2089855" y="1796753"/>
                <a:ext cx="466725" cy="485775"/>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38" descr="s"/>
              <p:cNvPicPr>
                <a:picLocks noChangeAspect="1" noChangeArrowheads="1" noCrop="1"/>
              </p:cNvPicPr>
              <p:nvPr/>
            </p:nvPicPr>
            <p:blipFill>
              <a:blip r:embed="rId12">
                <a:biLevel thresh="25000"/>
                <a:extLst>
                  <a:ext uri="{28A0092B-C50C-407E-A947-70E740481C1C}">
                    <a14:useLocalDpi xmlns:a14="http://schemas.microsoft.com/office/drawing/2010/main" val="0"/>
                  </a:ext>
                </a:extLst>
              </a:blip>
              <a:srcRect/>
              <a:stretch>
                <a:fillRect/>
              </a:stretch>
            </p:blipFill>
            <p:spPr bwMode="auto">
              <a:xfrm>
                <a:off x="3170728" y="1760775"/>
                <a:ext cx="390525" cy="504825"/>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44" descr="v"/>
              <p:cNvPicPr>
                <a:picLocks noChangeAspect="1" noChangeArrowheads="1" noCrop="1"/>
              </p:cNvPicPr>
              <p:nvPr/>
            </p:nvPicPr>
            <p:blipFill>
              <a:blip r:embed="rId13">
                <a:biLevel thresh="25000"/>
                <a:extLst>
                  <a:ext uri="{28A0092B-C50C-407E-A947-70E740481C1C}">
                    <a14:useLocalDpi xmlns:a14="http://schemas.microsoft.com/office/drawing/2010/main" val="0"/>
                  </a:ext>
                </a:extLst>
              </a:blip>
              <a:srcRect/>
              <a:stretch>
                <a:fillRect/>
              </a:stretch>
            </p:blipFill>
            <p:spPr bwMode="auto">
              <a:xfrm>
                <a:off x="4820379" y="1807569"/>
                <a:ext cx="571500" cy="476250"/>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40" descr="t"/>
              <p:cNvPicPr>
                <a:picLocks noChangeAspect="1" noChangeArrowheads="1" noCrop="1"/>
              </p:cNvPicPr>
              <p:nvPr/>
            </p:nvPicPr>
            <p:blipFill>
              <a:blip r:embed="rId8">
                <a:biLevel thresh="25000"/>
                <a:extLst>
                  <a:ext uri="{28A0092B-C50C-407E-A947-70E740481C1C}">
                    <a14:useLocalDpi xmlns:a14="http://schemas.microsoft.com/office/drawing/2010/main" val="0"/>
                  </a:ext>
                </a:extLst>
              </a:blip>
              <a:srcRect/>
              <a:stretch>
                <a:fillRect/>
              </a:stretch>
            </p:blipFill>
            <p:spPr bwMode="auto">
              <a:xfrm>
                <a:off x="3974379" y="1797077"/>
                <a:ext cx="476250" cy="476250"/>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18" descr="i"/>
              <p:cNvPicPr>
                <a:picLocks noChangeAspect="1" noChangeArrowheads="1" noCrop="1"/>
              </p:cNvPicPr>
              <p:nvPr/>
            </p:nvPicPr>
            <p:blipFill>
              <a:blip r:embed="rId7">
                <a:biLevel thresh="25000"/>
                <a:extLst>
                  <a:ext uri="{28A0092B-C50C-407E-A947-70E740481C1C}">
                    <a14:useLocalDpi xmlns:a14="http://schemas.microsoft.com/office/drawing/2010/main" val="0"/>
                  </a:ext>
                </a:extLst>
              </a:blip>
              <a:srcRect/>
              <a:stretch>
                <a:fillRect/>
              </a:stretch>
            </p:blipFill>
            <p:spPr bwMode="auto">
              <a:xfrm>
                <a:off x="3650886" y="1799526"/>
                <a:ext cx="285750" cy="466725"/>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18" descr="i"/>
              <p:cNvPicPr>
                <a:picLocks noChangeAspect="1" noChangeArrowheads="1" noCrop="1"/>
              </p:cNvPicPr>
              <p:nvPr/>
            </p:nvPicPr>
            <p:blipFill>
              <a:blip r:embed="rId7">
                <a:biLevel thresh="25000"/>
                <a:extLst>
                  <a:ext uri="{28A0092B-C50C-407E-A947-70E740481C1C}">
                    <a14:useLocalDpi xmlns:a14="http://schemas.microsoft.com/office/drawing/2010/main" val="0"/>
                  </a:ext>
                </a:extLst>
              </a:blip>
              <a:srcRect/>
              <a:stretch>
                <a:fillRect/>
              </a:stretch>
            </p:blipFill>
            <p:spPr bwMode="auto">
              <a:xfrm>
                <a:off x="4508218" y="1806602"/>
                <a:ext cx="285750" cy="466725"/>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2" descr="a"/>
              <p:cNvPicPr>
                <a:picLocks noChangeAspect="1" noChangeArrowheads="1" noCrop="1"/>
              </p:cNvPicPr>
              <p:nvPr/>
            </p:nvPicPr>
            <p:blipFill>
              <a:blip r:embed="rId4">
                <a:biLevel thresh="25000"/>
                <a:extLst>
                  <a:ext uri="{28A0092B-C50C-407E-A947-70E740481C1C}">
                    <a14:useLocalDpi xmlns:a14="http://schemas.microsoft.com/office/drawing/2010/main" val="0"/>
                  </a:ext>
                </a:extLst>
              </a:blip>
              <a:srcRect/>
              <a:stretch>
                <a:fillRect/>
              </a:stretch>
            </p:blipFill>
            <p:spPr bwMode="auto">
              <a:xfrm>
                <a:off x="5350315" y="1807569"/>
                <a:ext cx="533400" cy="476250"/>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8" name="37 Grupo"/>
            <p:cNvGrpSpPr/>
            <p:nvPr/>
          </p:nvGrpSpPr>
          <p:grpSpPr>
            <a:xfrm>
              <a:off x="4066167" y="2577272"/>
              <a:ext cx="1031008" cy="504825"/>
              <a:chOff x="3879129" y="2629227"/>
              <a:chExt cx="1031008" cy="504825"/>
            </a:xfrm>
          </p:grpSpPr>
          <p:pic>
            <p:nvPicPr>
              <p:cNvPr id="33" name="Picture 44" descr="v"/>
              <p:cNvPicPr>
                <a:picLocks noChangeAspect="1" noChangeArrowheads="1" noCrop="1"/>
              </p:cNvPicPr>
              <p:nvPr/>
            </p:nvPicPr>
            <p:blipFill>
              <a:blip r:embed="rId13">
                <a:biLevel thresh="25000"/>
                <a:extLst>
                  <a:ext uri="{28A0092B-C50C-407E-A947-70E740481C1C}">
                    <a14:useLocalDpi xmlns:a14="http://schemas.microsoft.com/office/drawing/2010/main" val="0"/>
                  </a:ext>
                </a:extLst>
              </a:blip>
              <a:srcRect/>
              <a:stretch>
                <a:fillRect/>
              </a:stretch>
            </p:blipFill>
            <p:spPr bwMode="auto">
              <a:xfrm>
                <a:off x="3879129" y="2657802"/>
                <a:ext cx="571500" cy="476250"/>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38" descr="s"/>
              <p:cNvPicPr>
                <a:picLocks noChangeAspect="1" noChangeArrowheads="1" noCrop="1"/>
              </p:cNvPicPr>
              <p:nvPr/>
            </p:nvPicPr>
            <p:blipFill>
              <a:blip r:embed="rId12">
                <a:biLevel thresh="25000"/>
                <a:extLst>
                  <a:ext uri="{28A0092B-C50C-407E-A947-70E740481C1C}">
                    <a14:useLocalDpi xmlns:a14="http://schemas.microsoft.com/office/drawing/2010/main" val="0"/>
                  </a:ext>
                </a:extLst>
              </a:blip>
              <a:srcRect/>
              <a:stretch>
                <a:fillRect/>
              </a:stretch>
            </p:blipFill>
            <p:spPr bwMode="auto">
              <a:xfrm>
                <a:off x="4519612" y="2629227"/>
                <a:ext cx="390525" cy="504825"/>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9" name="38 Grupo"/>
            <p:cNvGrpSpPr/>
            <p:nvPr/>
          </p:nvGrpSpPr>
          <p:grpSpPr>
            <a:xfrm>
              <a:off x="2475851" y="3363838"/>
              <a:ext cx="4215554" cy="504825"/>
              <a:chOff x="2148160" y="3593380"/>
              <a:chExt cx="4215554" cy="504825"/>
            </a:xfrm>
          </p:grpSpPr>
          <p:pic>
            <p:nvPicPr>
              <p:cNvPr id="15" name="Picture 10" descr="e"/>
              <p:cNvPicPr>
                <a:picLocks noChangeAspect="1" noChangeArrowheads="1" noCrop="1"/>
              </p:cNvPicPr>
              <p:nvPr/>
            </p:nvPicPr>
            <p:blipFill>
              <a:blip r:embed="rId14">
                <a:biLevel thresh="25000"/>
                <a:extLst>
                  <a:ext uri="{28A0092B-C50C-407E-A947-70E740481C1C}">
                    <a14:useLocalDpi xmlns:a14="http://schemas.microsoft.com/office/drawing/2010/main" val="0"/>
                  </a:ext>
                </a:extLst>
              </a:blip>
              <a:srcRect/>
              <a:stretch>
                <a:fillRect/>
              </a:stretch>
            </p:blipFill>
            <p:spPr bwMode="auto">
              <a:xfrm>
                <a:off x="2714355" y="3606478"/>
                <a:ext cx="466725" cy="476250"/>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4" descr="g"/>
              <p:cNvPicPr>
                <a:picLocks noChangeAspect="1" noChangeArrowheads="1" noCrop="1"/>
              </p:cNvPicPr>
              <p:nvPr/>
            </p:nvPicPr>
            <p:blipFill>
              <a:blip r:embed="rId15">
                <a:biLevel thresh="25000"/>
                <a:extLst>
                  <a:ext uri="{28A0092B-C50C-407E-A947-70E740481C1C}">
                    <a14:useLocalDpi xmlns:a14="http://schemas.microsoft.com/office/drawing/2010/main" val="0"/>
                  </a:ext>
                </a:extLst>
              </a:blip>
              <a:srcRect/>
              <a:stretch>
                <a:fillRect/>
              </a:stretch>
            </p:blipFill>
            <p:spPr bwMode="auto">
              <a:xfrm>
                <a:off x="3244966" y="3593380"/>
                <a:ext cx="504825" cy="504825"/>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8" descr="n"/>
              <p:cNvPicPr>
                <a:picLocks noChangeAspect="1" noChangeArrowheads="1" noCrop="1"/>
              </p:cNvPicPr>
              <p:nvPr/>
            </p:nvPicPr>
            <p:blipFill>
              <a:blip r:embed="rId16">
                <a:biLevel thresh="25000"/>
                <a:extLst>
                  <a:ext uri="{28A0092B-C50C-407E-A947-70E740481C1C}">
                    <a14:useLocalDpi xmlns:a14="http://schemas.microsoft.com/office/drawing/2010/main" val="0"/>
                  </a:ext>
                </a:extLst>
              </a:blip>
              <a:srcRect/>
              <a:stretch>
                <a:fillRect/>
              </a:stretch>
            </p:blipFill>
            <p:spPr bwMode="auto">
              <a:xfrm>
                <a:off x="2148160" y="3607668"/>
                <a:ext cx="523875" cy="476250"/>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40" descr="t"/>
              <p:cNvPicPr>
                <a:picLocks noChangeAspect="1" noChangeArrowheads="1" noCrop="1"/>
              </p:cNvPicPr>
              <p:nvPr/>
            </p:nvPicPr>
            <p:blipFill>
              <a:blip r:embed="rId8">
                <a:biLevel thresh="25000"/>
                <a:extLst>
                  <a:ext uri="{28A0092B-C50C-407E-A947-70E740481C1C}">
                    <a14:useLocalDpi xmlns:a14="http://schemas.microsoft.com/office/drawing/2010/main" val="0"/>
                  </a:ext>
                </a:extLst>
              </a:blip>
              <a:srcRect/>
              <a:stretch>
                <a:fillRect/>
              </a:stretch>
            </p:blipFill>
            <p:spPr bwMode="auto">
              <a:xfrm>
                <a:off x="4377460" y="3593380"/>
                <a:ext cx="476250" cy="476250"/>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18" descr="i"/>
              <p:cNvPicPr>
                <a:picLocks noChangeAspect="1" noChangeArrowheads="1" noCrop="1"/>
              </p:cNvPicPr>
              <p:nvPr/>
            </p:nvPicPr>
            <p:blipFill>
              <a:blip r:embed="rId7">
                <a:biLevel thresh="25000"/>
                <a:extLst>
                  <a:ext uri="{28A0092B-C50C-407E-A947-70E740481C1C}">
                    <a14:useLocalDpi xmlns:a14="http://schemas.microsoft.com/office/drawing/2010/main" val="0"/>
                  </a:ext>
                </a:extLst>
              </a:blip>
              <a:srcRect/>
              <a:stretch>
                <a:fillRect/>
              </a:stretch>
            </p:blipFill>
            <p:spPr bwMode="auto">
              <a:xfrm>
                <a:off x="4935528" y="3606478"/>
                <a:ext cx="285750" cy="466725"/>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2" descr="a"/>
              <p:cNvPicPr>
                <a:picLocks noChangeAspect="1" noChangeArrowheads="1" noCrop="1"/>
              </p:cNvPicPr>
              <p:nvPr/>
            </p:nvPicPr>
            <p:blipFill>
              <a:blip r:embed="rId4">
                <a:biLevel thresh="25000"/>
                <a:extLst>
                  <a:ext uri="{28A0092B-C50C-407E-A947-70E740481C1C}">
                    <a14:useLocalDpi xmlns:a14="http://schemas.microsoft.com/office/drawing/2010/main" val="0"/>
                  </a:ext>
                </a:extLst>
              </a:blip>
              <a:srcRect/>
              <a:stretch>
                <a:fillRect/>
              </a:stretch>
            </p:blipFill>
            <p:spPr bwMode="auto">
              <a:xfrm>
                <a:off x="3810184" y="3606478"/>
                <a:ext cx="533400" cy="476250"/>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44" descr="v"/>
              <p:cNvPicPr>
                <a:picLocks noChangeAspect="1" noChangeArrowheads="1" noCrop="1"/>
              </p:cNvPicPr>
              <p:nvPr/>
            </p:nvPicPr>
            <p:blipFill>
              <a:blip r:embed="rId13">
                <a:biLevel thresh="25000"/>
                <a:extLst>
                  <a:ext uri="{28A0092B-C50C-407E-A947-70E740481C1C}">
                    <a14:useLocalDpi xmlns:a14="http://schemas.microsoft.com/office/drawing/2010/main" val="0"/>
                  </a:ext>
                </a:extLst>
              </a:blip>
              <a:srcRect/>
              <a:stretch>
                <a:fillRect/>
              </a:stretch>
            </p:blipFill>
            <p:spPr bwMode="auto">
              <a:xfrm>
                <a:off x="5289987" y="3593380"/>
                <a:ext cx="571500" cy="476250"/>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2" descr="a"/>
              <p:cNvPicPr>
                <a:picLocks noChangeAspect="1" noChangeArrowheads="1" noCrop="1"/>
              </p:cNvPicPr>
              <p:nvPr/>
            </p:nvPicPr>
            <p:blipFill>
              <a:blip r:embed="rId4">
                <a:biLevel thresh="25000"/>
                <a:extLst>
                  <a:ext uri="{28A0092B-C50C-407E-A947-70E740481C1C}">
                    <a14:useLocalDpi xmlns:a14="http://schemas.microsoft.com/office/drawing/2010/main" val="0"/>
                  </a:ext>
                </a:extLst>
              </a:blip>
              <a:srcRect/>
              <a:stretch>
                <a:fillRect/>
              </a:stretch>
            </p:blipFill>
            <p:spPr bwMode="auto">
              <a:xfrm>
                <a:off x="5830314" y="3593380"/>
                <a:ext cx="533400" cy="476250"/>
              </a:xfrm>
              <a:prstGeom prst="rect">
                <a:avLst/>
              </a:prstGeom>
              <a:noFill/>
              <a:ln>
                <a:noFill/>
              </a:ln>
              <a:effectLst>
                <a:glow rad="38100">
                  <a:srgbClr val="422100"/>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cSld>
  <p:clrMapOvr>
    <a:masterClrMapping/>
  </p:clrMapOvr>
  <mc:AlternateContent xmlns:mc="http://schemas.openxmlformats.org/markup-compatibility/2006" xmlns:p14="http://schemas.microsoft.com/office/powerpoint/2010/main">
    <mc:Choice Requires="p14">
      <p:transition spd="slow" p14:dur="2000">
        <p:randomBar/>
        <p:sndAc>
          <p:stSnd loop="1">
            <p:snd r:embed="rId2" name="Tango Project - Sentimientos.wav"/>
          </p:stSnd>
        </p:sndAc>
      </p:transition>
    </mc:Choice>
    <mc:Fallback xmlns="">
      <p:transition spd="slow">
        <p:randomBar/>
        <p:sndAc>
          <p:stSnd loop="1">
            <p:snd r:embed="rId17" name="Tango Project - Sentimiento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1500" fill="hold"/>
                                        <p:tgtEl>
                                          <p:spTgt spid="40"/>
                                        </p:tgtEl>
                                        <p:attrNameLst>
                                          <p:attrName>ppt_w</p:attrName>
                                        </p:attrNameLst>
                                      </p:cBhvr>
                                      <p:tavLst>
                                        <p:tav tm="0">
                                          <p:val>
                                            <p:fltVal val="0"/>
                                          </p:val>
                                        </p:tav>
                                        <p:tav tm="100000">
                                          <p:val>
                                            <p:strVal val="#ppt_w"/>
                                          </p:val>
                                        </p:tav>
                                      </p:tavLst>
                                    </p:anim>
                                    <p:anim calcmode="lin" valueType="num">
                                      <p:cBhvr>
                                        <p:cTn id="8" dur="1500" fill="hold"/>
                                        <p:tgtEl>
                                          <p:spTgt spid="40"/>
                                        </p:tgtEl>
                                        <p:attrNameLst>
                                          <p:attrName>ppt_h</p:attrName>
                                        </p:attrNameLst>
                                      </p:cBhvr>
                                      <p:tavLst>
                                        <p:tav tm="0">
                                          <p:val>
                                            <p:fltVal val="0"/>
                                          </p:val>
                                        </p:tav>
                                        <p:tav tm="100000">
                                          <p:val>
                                            <p:strVal val="#ppt_h"/>
                                          </p:val>
                                        </p:tav>
                                      </p:tavLst>
                                    </p:anim>
                                    <p:anim calcmode="lin" valueType="num">
                                      <p:cBhvr>
                                        <p:cTn id="9" dur="1500" fill="hold"/>
                                        <p:tgtEl>
                                          <p:spTgt spid="40"/>
                                        </p:tgtEl>
                                        <p:attrNameLst>
                                          <p:attrName>style.rotation</p:attrName>
                                        </p:attrNameLst>
                                      </p:cBhvr>
                                      <p:tavLst>
                                        <p:tav tm="0">
                                          <p:val>
                                            <p:fltVal val="360"/>
                                          </p:val>
                                        </p:tav>
                                        <p:tav tm="100000">
                                          <p:val>
                                            <p:fltVal val="0"/>
                                          </p:val>
                                        </p:tav>
                                      </p:tavLst>
                                    </p:anim>
                                    <p:animEffect transition="in" filter="fade">
                                      <p:cBhvr>
                                        <p:cTn id="10" dur="1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descr="C:\01 Mis docu. Backup\Mis imágenes\00 Para el mensaje haciendo\02.jpg"/>
          <p:cNvPicPr>
            <a:picLocks noChangeAspect="1" noChangeArrowheads="1"/>
          </p:cNvPicPr>
          <p:nvPr/>
        </p:nvPicPr>
        <p:blipFill rotWithShape="1">
          <a:blip r:embed="rId2">
            <a:extLst>
              <a:ext uri="{28A0092B-C50C-407E-A947-70E740481C1C}">
                <a14:useLocalDpi xmlns:a14="http://schemas.microsoft.com/office/drawing/2010/main" val="0"/>
              </a:ext>
            </a:extLst>
          </a:blip>
          <a:srcRect l="190" t="1323" r="208" b="1352"/>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539552" y="3459653"/>
            <a:ext cx="8064896" cy="1200329"/>
          </a:xfrm>
          <a:prstGeom prst="rect">
            <a:avLst/>
          </a:prstGeom>
        </p:spPr>
        <p:txBody>
          <a:bodyPr wrap="square">
            <a:spAutoFit/>
          </a:bodyPr>
          <a:lstStyle/>
          <a:p>
            <a:pPr algn="ctr"/>
            <a:r>
              <a:rPr lang="es-CO" b="1" dirty="0">
                <a:solidFill>
                  <a:schemeClr val="bg1"/>
                </a:solidFill>
                <a:effectLst>
                  <a:glow rad="127000">
                    <a:srgbClr val="422100"/>
                  </a:glow>
                </a:effectLst>
                <a:latin typeface="+mj-lt"/>
              </a:rPr>
              <a:t>La actitud que tomas frente a los problemas o sucesos que se te presentan cotidianamente, es la que determina la dimensión e importancia de los mismos. Recuerda que hay dos formas de ver el vaso: medio lleno y puedes alegrarte al observar la mitad llena, o puedes preocuparte por la mitad vacía. </a:t>
            </a:r>
          </a:p>
        </p:txBody>
      </p:sp>
    </p:spTree>
  </p:cSld>
  <p:clrMapOvr>
    <a:masterClrMapping/>
  </p:clrMapOvr>
  <mc:AlternateContent xmlns:mc="http://schemas.openxmlformats.org/markup-compatibility/2006" xmlns:p14="http://schemas.microsoft.com/office/powerpoint/2010/main">
    <mc:Choice Requires="p14">
      <p:transition spd="slow" p14:dur="2000">
        <p:randomBar/>
      </p:transition>
    </mc:Choice>
    <mc:Fallback xmlns="">
      <p:transition spd="slow">
        <p:randomBa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C:\01 Mis docu. Backup\Mis imágenes\00 Para el mensaje haciendo\03.jpg"/>
          <p:cNvPicPr>
            <a:picLocks noChangeAspect="1" noChangeArrowheads="1"/>
          </p:cNvPicPr>
          <p:nvPr/>
        </p:nvPicPr>
        <p:blipFill rotWithShape="1">
          <a:blip r:embed="rId2">
            <a:extLst>
              <a:ext uri="{28A0092B-C50C-407E-A947-70E740481C1C}">
                <a14:useLocalDpi xmlns:a14="http://schemas.microsoft.com/office/drawing/2010/main" val="0"/>
              </a:ext>
            </a:extLst>
          </a:blip>
          <a:srcRect l="339" t="1520" r="242" b="1353"/>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39552" y="1568590"/>
            <a:ext cx="8064896" cy="2031325"/>
          </a:xfrm>
          <a:prstGeom prst="rect">
            <a:avLst/>
          </a:prstGeom>
        </p:spPr>
        <p:txBody>
          <a:bodyPr wrap="square">
            <a:spAutoFit/>
          </a:bodyPr>
          <a:lstStyle/>
          <a:p>
            <a:pPr algn="ctr"/>
            <a:r>
              <a:rPr lang="es-CO" b="1" dirty="0">
                <a:solidFill>
                  <a:schemeClr val="bg1"/>
                </a:solidFill>
                <a:effectLst>
                  <a:glow rad="127000">
                    <a:srgbClr val="422100"/>
                  </a:glow>
                </a:effectLst>
                <a:latin typeface="+mj-lt"/>
              </a:rPr>
              <a:t>Esto no es más que una cuestión de dos actitudes antagónicas: la actitud positiva y la actitud negativa. Sin dejar de ser realista o soñador, puedes transformarte en una persona más positiva y creativa para vivir las circunstancias de una manera menos traumática y más relajada</a:t>
            </a:r>
            <a:r>
              <a:rPr lang="es-CO" b="1" dirty="0" smtClean="0">
                <a:solidFill>
                  <a:schemeClr val="bg1"/>
                </a:solidFill>
                <a:effectLst>
                  <a:glow rad="127000">
                    <a:srgbClr val="422100"/>
                  </a:glow>
                </a:effectLst>
                <a:latin typeface="+mj-lt"/>
              </a:rPr>
              <a:t>.</a:t>
            </a:r>
          </a:p>
          <a:p>
            <a:pPr algn="ctr"/>
            <a:r>
              <a:rPr lang="es-CO" b="1" dirty="0" smtClean="0">
                <a:solidFill>
                  <a:schemeClr val="bg1"/>
                </a:solidFill>
                <a:effectLst>
                  <a:glow rad="127000">
                    <a:srgbClr val="422100"/>
                  </a:glow>
                </a:effectLst>
                <a:latin typeface="+mj-lt"/>
              </a:rPr>
              <a:t> </a:t>
            </a:r>
            <a:endParaRPr lang="es-CO" b="1" dirty="0">
              <a:solidFill>
                <a:schemeClr val="bg1"/>
              </a:solidFill>
              <a:effectLst>
                <a:glow rad="127000">
                  <a:srgbClr val="422100"/>
                </a:glow>
              </a:effectLst>
              <a:latin typeface="+mj-lt"/>
            </a:endParaRPr>
          </a:p>
          <a:p>
            <a:pPr algn="ctr"/>
            <a:r>
              <a:rPr lang="es-CO" b="1" dirty="0">
                <a:solidFill>
                  <a:schemeClr val="bg1"/>
                </a:solidFill>
                <a:effectLst>
                  <a:glow rad="127000">
                    <a:srgbClr val="422100"/>
                  </a:glow>
                </a:effectLst>
                <a:latin typeface="+mj-lt"/>
              </a:rPr>
              <a:t>Por eso, para dejar de ver todo negro y cultivar una verdadera actitud positiva, te proponemos algunos consejos para conseguirla: </a:t>
            </a:r>
          </a:p>
        </p:txBody>
      </p:sp>
    </p:spTree>
  </p:cSld>
  <p:clrMapOvr>
    <a:masterClrMapping/>
  </p:clrMapOvr>
  <mc:AlternateContent xmlns:mc="http://schemas.openxmlformats.org/markup-compatibility/2006" xmlns:p14="http://schemas.microsoft.com/office/powerpoint/2010/main">
    <mc:Choice Requires="p14">
      <p:transition spd="slow" p14:dur="2000">
        <p:randomBar/>
      </p:transition>
    </mc:Choice>
    <mc:Fallback xmlns="">
      <p:transition spd="slow">
        <p:randomBa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C:\01 Mis docu. Backup\Mis imágenes\00 Para el mensaje haciendo\04.jpg"/>
          <p:cNvPicPr>
            <a:picLocks noChangeAspect="1" noChangeArrowheads="1"/>
          </p:cNvPicPr>
          <p:nvPr/>
        </p:nvPicPr>
        <p:blipFill rotWithShape="1">
          <a:blip r:embed="rId2">
            <a:extLst>
              <a:ext uri="{28A0092B-C50C-407E-A947-70E740481C1C}">
                <a14:useLocalDpi xmlns:a14="http://schemas.microsoft.com/office/drawing/2010/main" val="0"/>
              </a:ext>
            </a:extLst>
          </a:blip>
          <a:srcRect l="303" t="1520" r="208" b="1353"/>
          <a:stretch/>
        </p:blipFill>
        <p:spPr bwMode="auto">
          <a:xfrm>
            <a:off x="-1" y="-1"/>
            <a:ext cx="9144001" cy="5143501"/>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39552" y="483518"/>
            <a:ext cx="8064896" cy="1477328"/>
          </a:xfrm>
          <a:prstGeom prst="rect">
            <a:avLst/>
          </a:prstGeom>
        </p:spPr>
        <p:txBody>
          <a:bodyPr wrap="square">
            <a:spAutoFit/>
          </a:bodyPr>
          <a:lstStyle/>
          <a:p>
            <a:pPr algn="ctr"/>
            <a:r>
              <a:rPr lang="es-CO" b="1" dirty="0">
                <a:solidFill>
                  <a:schemeClr val="bg1"/>
                </a:solidFill>
                <a:effectLst>
                  <a:glow rad="127000">
                    <a:srgbClr val="422100"/>
                  </a:glow>
                </a:effectLst>
                <a:latin typeface="+mj-lt"/>
              </a:rPr>
              <a:t>1. Relájate y respira profundo. Si algo te salió mal o te sientes un poco depresivo, lo mejor que puedes hacer es distenderte y concentrarte en la respiración. Se ha comprobado que los métodos de relajación ayudan a deshacerse de los </a:t>
            </a:r>
            <a:r>
              <a:rPr lang="es-CO" b="1" dirty="0" smtClean="0">
                <a:solidFill>
                  <a:schemeClr val="bg1"/>
                </a:solidFill>
                <a:effectLst>
                  <a:glow rad="127000">
                    <a:srgbClr val="422100"/>
                  </a:glow>
                </a:effectLst>
                <a:latin typeface="+mj-lt"/>
              </a:rPr>
              <a:t>pensamientos negativos</a:t>
            </a:r>
            <a:r>
              <a:rPr lang="es-CO" b="1" dirty="0">
                <a:solidFill>
                  <a:schemeClr val="bg1"/>
                </a:solidFill>
                <a:effectLst>
                  <a:glow rad="127000">
                    <a:srgbClr val="422100"/>
                  </a:glow>
                </a:effectLst>
                <a:latin typeface="+mj-lt"/>
              </a:rPr>
              <a:t>, favorecen el control </a:t>
            </a:r>
            <a:r>
              <a:rPr lang="es-CO" b="1" dirty="0" smtClean="0">
                <a:solidFill>
                  <a:schemeClr val="bg1"/>
                </a:solidFill>
                <a:effectLst>
                  <a:glow rad="127000">
                    <a:srgbClr val="422100"/>
                  </a:glow>
                </a:effectLst>
                <a:latin typeface="+mj-lt"/>
              </a:rPr>
              <a:t>de </a:t>
            </a:r>
            <a:r>
              <a:rPr lang="es-CO" b="1" dirty="0">
                <a:solidFill>
                  <a:schemeClr val="bg1"/>
                </a:solidFill>
                <a:effectLst>
                  <a:glow rad="127000">
                    <a:srgbClr val="422100"/>
                  </a:glow>
                </a:effectLst>
                <a:latin typeface="+mj-lt"/>
              </a:rPr>
              <a:t>las emociones y purifican el cuerpo. </a:t>
            </a:r>
          </a:p>
        </p:txBody>
      </p:sp>
    </p:spTree>
  </p:cSld>
  <p:clrMapOvr>
    <a:masterClrMapping/>
  </p:clrMapOvr>
  <mc:AlternateContent xmlns:mc="http://schemas.openxmlformats.org/markup-compatibility/2006" xmlns:p14="http://schemas.microsoft.com/office/powerpoint/2010/main">
    <mc:Choice Requires="p14">
      <p:transition spd="slow" p14:dur="2000">
        <p:randomBar/>
      </p:transition>
    </mc:Choice>
    <mc:Fallback xmlns="">
      <p:transition spd="slow">
        <p:randomBa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C:\01 Mis docu. Backup\Mis imágenes\00 Para el mensaje haciendo\05.jpg"/>
          <p:cNvPicPr>
            <a:picLocks noChangeAspect="1" noChangeArrowheads="1"/>
          </p:cNvPicPr>
          <p:nvPr/>
        </p:nvPicPr>
        <p:blipFill rotWithShape="1">
          <a:blip r:embed="rId2">
            <a:extLst>
              <a:ext uri="{28A0092B-C50C-407E-A947-70E740481C1C}">
                <a14:useLocalDpi xmlns:a14="http://schemas.microsoft.com/office/drawing/2010/main" val="0"/>
              </a:ext>
            </a:extLst>
          </a:blip>
          <a:srcRect l="303" t="1520" r="208" b="1353"/>
          <a:stretch/>
        </p:blipFill>
        <p:spPr bwMode="auto">
          <a:xfrm>
            <a:off x="-1" y="-10393"/>
            <a:ext cx="9144001" cy="515389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39552" y="435317"/>
            <a:ext cx="8208912" cy="1200329"/>
          </a:xfrm>
          <a:prstGeom prst="rect">
            <a:avLst/>
          </a:prstGeom>
        </p:spPr>
        <p:txBody>
          <a:bodyPr wrap="square">
            <a:spAutoFit/>
          </a:bodyPr>
          <a:lstStyle/>
          <a:p>
            <a:pPr algn="ctr"/>
            <a:r>
              <a:rPr lang="es-CO" b="1" dirty="0">
                <a:solidFill>
                  <a:schemeClr val="bg1"/>
                </a:solidFill>
                <a:effectLst>
                  <a:glow rad="127000">
                    <a:srgbClr val="422100"/>
                  </a:glow>
                </a:effectLst>
                <a:latin typeface="+mj-lt"/>
              </a:rPr>
              <a:t>2. Haz lo que piensas. Si piensas una cosa y terminas haciendo otra totalmente diferente, te sentirás inconforme contigo mismo. Trata de evitar las conductas contradictorias, sobre todo si no quieres que te invada un profundo sentimiento de fracaso existencial.</a:t>
            </a:r>
          </a:p>
        </p:txBody>
      </p:sp>
    </p:spTree>
  </p:cSld>
  <p:clrMapOvr>
    <a:masterClrMapping/>
  </p:clrMapOvr>
  <mc:AlternateContent xmlns:mc="http://schemas.openxmlformats.org/markup-compatibility/2006" xmlns:p14="http://schemas.microsoft.com/office/powerpoint/2010/main">
    <mc:Choice Requires="p14">
      <p:transition spd="slow" p14:dur="2000">
        <p:randomBar/>
      </p:transition>
    </mc:Choice>
    <mc:Fallback xmlns="">
      <p:transition spd="slow">
        <p:randomBa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C:\01 Mis docu. Backup\Mis imágenes\00 Para el mensaje haciendo\06.jpg"/>
          <p:cNvPicPr>
            <a:picLocks noChangeAspect="1" noChangeArrowheads="1"/>
          </p:cNvPicPr>
          <p:nvPr/>
        </p:nvPicPr>
        <p:blipFill rotWithShape="1">
          <a:blip r:embed="rId2">
            <a:extLst>
              <a:ext uri="{28A0092B-C50C-407E-A947-70E740481C1C}">
                <a14:useLocalDpi xmlns:a14="http://schemas.microsoft.com/office/drawing/2010/main" val="0"/>
              </a:ext>
            </a:extLst>
          </a:blip>
          <a:srcRect l="303" t="1323" r="208" b="1352"/>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39552" y="3507854"/>
            <a:ext cx="8064896" cy="1200329"/>
          </a:xfrm>
          <a:prstGeom prst="rect">
            <a:avLst/>
          </a:prstGeom>
        </p:spPr>
        <p:txBody>
          <a:bodyPr wrap="square">
            <a:spAutoFit/>
          </a:bodyPr>
          <a:lstStyle/>
          <a:p>
            <a:pPr algn="ctr"/>
            <a:r>
              <a:rPr lang="es-CO" b="1" dirty="0">
                <a:solidFill>
                  <a:schemeClr val="bg1"/>
                </a:solidFill>
                <a:effectLst>
                  <a:glow rad="127000">
                    <a:srgbClr val="422100"/>
                  </a:glow>
                </a:effectLst>
                <a:latin typeface="+mj-lt"/>
              </a:rPr>
              <a:t>3. Aprende a ver el lado positivo de las cosas. Debes conocer que en la vida no todos los momentos son buenos, hay algunos peores que otros, e incluso, algunos son indeseables. La clave está en aceptar los hechos que son irremediables sin ningún tipo de frustración o enojo desmedido. </a:t>
            </a:r>
          </a:p>
        </p:txBody>
      </p:sp>
    </p:spTree>
  </p:cSld>
  <p:clrMapOvr>
    <a:masterClrMapping/>
  </p:clrMapOvr>
  <mc:AlternateContent xmlns:mc="http://schemas.openxmlformats.org/markup-compatibility/2006" xmlns:p14="http://schemas.microsoft.com/office/powerpoint/2010/main">
    <mc:Choice Requires="p14">
      <p:transition spd="slow" p14:dur="2000">
        <p:randomBar/>
      </p:transition>
    </mc:Choice>
    <mc:Fallback xmlns="">
      <p:transition spd="slow">
        <p:randomBa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C:\01 Mis docu. Backup\Mis imágenes\00 Para el mensaje haciendo\07.jpg"/>
          <p:cNvPicPr>
            <a:picLocks noChangeAspect="1" noChangeArrowheads="1"/>
          </p:cNvPicPr>
          <p:nvPr/>
        </p:nvPicPr>
        <p:blipFill rotWithShape="1">
          <a:blip r:embed="rId2">
            <a:extLst>
              <a:ext uri="{28A0092B-C50C-407E-A947-70E740481C1C}">
                <a14:useLocalDpi xmlns:a14="http://schemas.microsoft.com/office/drawing/2010/main" val="0"/>
              </a:ext>
            </a:extLst>
          </a:blip>
          <a:srcRect l="303" t="1520" r="208" b="1353"/>
          <a:stretch/>
        </p:blipFill>
        <p:spPr bwMode="auto">
          <a:xfrm>
            <a:off x="-1" y="-1"/>
            <a:ext cx="9144001" cy="5143501"/>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39552" y="3507854"/>
            <a:ext cx="8064896" cy="1200329"/>
          </a:xfrm>
          <a:prstGeom prst="rect">
            <a:avLst/>
          </a:prstGeom>
        </p:spPr>
        <p:txBody>
          <a:bodyPr wrap="square">
            <a:spAutoFit/>
          </a:bodyPr>
          <a:lstStyle/>
          <a:p>
            <a:pPr algn="ctr"/>
            <a:r>
              <a:rPr lang="es-CO" b="1" dirty="0">
                <a:solidFill>
                  <a:schemeClr val="bg1"/>
                </a:solidFill>
                <a:effectLst>
                  <a:glow rad="127000">
                    <a:srgbClr val="422100"/>
                  </a:glow>
                </a:effectLst>
                <a:latin typeface="+mj-lt"/>
              </a:rPr>
              <a:t>4. Una reacción emotiva descontrolada o negativa para afrontar un momento duro en la vida, es una clara muestra de debilidad y fracaso. Al contrario, la serenidad, el autocontrol y la visión positiva de las cosas son las mejores armas para enfrentar con éxito lo que te toca vivir.</a:t>
            </a:r>
          </a:p>
        </p:txBody>
      </p:sp>
    </p:spTree>
  </p:cSld>
  <p:clrMapOvr>
    <a:masterClrMapping/>
  </p:clrMapOvr>
  <mc:AlternateContent xmlns:mc="http://schemas.openxmlformats.org/markup-compatibility/2006" xmlns:p14="http://schemas.microsoft.com/office/powerpoint/2010/main">
    <mc:Choice Requires="p14">
      <p:transition spd="slow" p14:dur="2000">
        <p:randomBar/>
      </p:transition>
    </mc:Choice>
    <mc:Fallback xmlns="">
      <p:transition spd="slow">
        <p:randomBa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C:\01 Mis docu. Backup\Mis imágenes\00 Para el mensaje haciendo\08.jpg"/>
          <p:cNvPicPr>
            <a:picLocks noChangeAspect="1" noChangeArrowheads="1"/>
          </p:cNvPicPr>
          <p:nvPr/>
        </p:nvPicPr>
        <p:blipFill rotWithShape="1">
          <a:blip r:embed="rId2">
            <a:extLst>
              <a:ext uri="{28A0092B-C50C-407E-A947-70E740481C1C}">
                <a14:useLocalDpi xmlns:a14="http://schemas.microsoft.com/office/drawing/2010/main" val="0"/>
              </a:ext>
            </a:extLst>
          </a:blip>
          <a:srcRect l="303" t="1520" r="208" b="1353"/>
          <a:stretch/>
        </p:blipFill>
        <p:spPr bwMode="auto">
          <a:xfrm>
            <a:off x="-1" y="-1"/>
            <a:ext cx="9144001" cy="5143501"/>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39552" y="3755051"/>
            <a:ext cx="8064896" cy="923330"/>
          </a:xfrm>
          <a:prstGeom prst="rect">
            <a:avLst/>
          </a:prstGeom>
        </p:spPr>
        <p:txBody>
          <a:bodyPr wrap="square">
            <a:spAutoFit/>
          </a:bodyPr>
          <a:lstStyle/>
          <a:p>
            <a:pPr algn="ctr"/>
            <a:r>
              <a:rPr lang="es-CO" b="1" dirty="0">
                <a:solidFill>
                  <a:schemeClr val="bg1"/>
                </a:solidFill>
                <a:effectLst>
                  <a:glow rad="127000">
                    <a:srgbClr val="422100"/>
                  </a:glow>
                </a:effectLst>
                <a:latin typeface="+mj-lt"/>
              </a:rPr>
              <a:t>5. Evita las comparaciones. Para cultivar una actitud positiva, nada mejor que ser uno mismo. Tanto las comparaciones como las idealizaciones de cómo deberías ser tú y las cosas, son muy perjudiciales para la salud mental y autoestima…</a:t>
            </a:r>
          </a:p>
        </p:txBody>
      </p:sp>
    </p:spTree>
  </p:cSld>
  <p:clrMapOvr>
    <a:masterClrMapping/>
  </p:clrMapOvr>
  <mc:AlternateContent xmlns:mc="http://schemas.openxmlformats.org/markup-compatibility/2006" xmlns:p14="http://schemas.microsoft.com/office/powerpoint/2010/main">
    <mc:Choice Requires="p14">
      <p:transition spd="slow" p14:dur="2000">
        <p:randomBar/>
      </p:transition>
    </mc:Choice>
    <mc:Fallback xmlns="">
      <p:transition spd="slow">
        <p:randomBa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71" name="Picture 7" descr="C:\01 Mis docu. Backup\Mis imágenes\00 Para el mensaje haciendo\09.jpg"/>
          <p:cNvPicPr>
            <a:picLocks noChangeAspect="1" noChangeArrowheads="1"/>
          </p:cNvPicPr>
          <p:nvPr/>
        </p:nvPicPr>
        <p:blipFill rotWithShape="1">
          <a:blip r:embed="rId2">
            <a:extLst>
              <a:ext uri="{28A0092B-C50C-407E-A947-70E740481C1C}">
                <a14:useLocalDpi xmlns:a14="http://schemas.microsoft.com/office/drawing/2010/main" val="0"/>
              </a:ext>
            </a:extLst>
          </a:blip>
          <a:srcRect l="337" t="1520" r="240" b="1353"/>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539552" y="483518"/>
            <a:ext cx="8064896" cy="1477328"/>
          </a:xfrm>
          <a:prstGeom prst="rect">
            <a:avLst/>
          </a:prstGeom>
        </p:spPr>
        <p:txBody>
          <a:bodyPr wrap="square">
            <a:spAutoFit/>
          </a:bodyPr>
          <a:lstStyle/>
          <a:p>
            <a:pPr algn="ctr"/>
            <a:r>
              <a:rPr lang="es-CO" b="1" dirty="0">
                <a:solidFill>
                  <a:schemeClr val="bg1"/>
                </a:solidFill>
                <a:effectLst>
                  <a:glow rad="127000">
                    <a:srgbClr val="422100"/>
                  </a:glow>
                </a:effectLst>
                <a:latin typeface="+mj-lt"/>
              </a:rPr>
              <a:t>La frustración y la envidia que se genera al ver en otros lo que uno quiere ser, son pensamientos altamente negativos que debes aprender a controlar para evitar sentirte deprimido. Lo mejor es aceptarte tal cual eres y tratar de cambiar aquellas cosas que te molestan de ti mismo, pero dejando de lado las comparaciones, pues cada persona es única.</a:t>
            </a:r>
          </a:p>
        </p:txBody>
      </p:sp>
    </p:spTree>
  </p:cSld>
  <p:clrMapOvr>
    <a:masterClrMapping/>
  </p:clrMapOvr>
  <mc:AlternateContent xmlns:mc="http://schemas.openxmlformats.org/markup-compatibility/2006" xmlns:p14="http://schemas.microsoft.com/office/powerpoint/2010/main">
    <mc:Choice Requires="p14">
      <p:transition spd="slow" p14:dur="2000">
        <p:randomBar/>
      </p:transition>
    </mc:Choice>
    <mc:Fallback xmlns="">
      <p:transition spd="slow">
        <p:randomBa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6" name="Picture 8" descr="C:\01 Mis docu. Backup\Mis imágenes\00 Para el mensaje haciendo\10.jpg"/>
          <p:cNvPicPr>
            <a:picLocks noChangeAspect="1" noChangeArrowheads="1"/>
          </p:cNvPicPr>
          <p:nvPr/>
        </p:nvPicPr>
        <p:blipFill rotWithShape="1">
          <a:blip r:embed="rId2">
            <a:extLst>
              <a:ext uri="{28A0092B-C50C-407E-A947-70E740481C1C}">
                <a14:useLocalDpi xmlns:a14="http://schemas.microsoft.com/office/drawing/2010/main" val="0"/>
              </a:ext>
            </a:extLst>
          </a:blip>
          <a:srcRect l="303" t="1520" r="208" b="1353"/>
          <a:stretch/>
        </p:blipFill>
        <p:spPr bwMode="auto">
          <a:xfrm>
            <a:off x="-1" y="-1"/>
            <a:ext cx="9144001" cy="5143501"/>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539552" y="3459653"/>
            <a:ext cx="8064896" cy="1200329"/>
          </a:xfrm>
          <a:prstGeom prst="rect">
            <a:avLst/>
          </a:prstGeom>
        </p:spPr>
        <p:txBody>
          <a:bodyPr wrap="square">
            <a:spAutoFit/>
          </a:bodyPr>
          <a:lstStyle/>
          <a:p>
            <a:pPr algn="ctr"/>
            <a:r>
              <a:rPr lang="es-CO" b="1" dirty="0">
                <a:solidFill>
                  <a:schemeClr val="bg1"/>
                </a:solidFill>
                <a:effectLst>
                  <a:glow rad="127000">
                    <a:srgbClr val="422100"/>
                  </a:glow>
                </a:effectLst>
                <a:latin typeface="+mj-lt"/>
              </a:rPr>
              <a:t>6. Mueve el cuerpo. Practica un deporte, haz alguna actividad física, recrea tu mente a través del baile o una caminata. De esta forma elevas tus niveles de adrenalina y serotonina, aumentando el optimismo y desechando los pensamientos negativos, por tanto ayudándote a conseguir una actitud positiva.</a:t>
            </a:r>
          </a:p>
        </p:txBody>
      </p:sp>
    </p:spTree>
  </p:cSld>
  <p:clrMapOvr>
    <a:masterClrMapping/>
  </p:clrMapOvr>
  <mc:AlternateContent xmlns:mc="http://schemas.openxmlformats.org/markup-compatibility/2006" xmlns:p14="http://schemas.microsoft.com/office/powerpoint/2010/main">
    <mc:Choice Requires="p14">
      <p:transition spd="slow" p14:dur="2000">
        <p:randomBar/>
      </p:transition>
    </mc:Choice>
    <mc:Fallback xmlns="">
      <p:transition spd="slow">
        <p:randomBa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7" name="Picture 5" descr="C:\01 Mis docu. Backup\Mis imágenes\00 Para el mensaje haciendo\11.jpg"/>
          <p:cNvPicPr>
            <a:picLocks noChangeAspect="1" noChangeArrowheads="1"/>
          </p:cNvPicPr>
          <p:nvPr/>
        </p:nvPicPr>
        <p:blipFill rotWithShape="1">
          <a:blip r:embed="rId2">
            <a:extLst>
              <a:ext uri="{28A0092B-C50C-407E-A947-70E740481C1C}">
                <a14:useLocalDpi xmlns:a14="http://schemas.microsoft.com/office/drawing/2010/main" val="0"/>
              </a:ext>
            </a:extLst>
          </a:blip>
          <a:srcRect l="337" t="1520" r="240" b="1353"/>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725132" y="581075"/>
            <a:ext cx="7704856" cy="1846659"/>
          </a:xfrm>
          <a:prstGeom prst="rect">
            <a:avLst/>
          </a:prstGeom>
        </p:spPr>
        <p:txBody>
          <a:bodyPr wrap="square">
            <a:spAutoFit/>
          </a:bodyPr>
          <a:lstStyle/>
          <a:p>
            <a:pPr algn="ctr"/>
            <a:r>
              <a:rPr lang="es-CO" sz="2000" b="1" dirty="0">
                <a:solidFill>
                  <a:schemeClr val="bg1"/>
                </a:solidFill>
                <a:effectLst>
                  <a:glow rad="127000">
                    <a:srgbClr val="422100"/>
                  </a:glow>
                </a:effectLst>
                <a:latin typeface="+mj-lt"/>
              </a:rPr>
              <a:t>Además de estos consejos, procura mejorar tu calidad de sueño. Dormir bien es una excelente manera de mejorar tu estado de ánimo durante el día. Recuerda que un mal descanso incide directamente en tu humor, te hace sentir cansado e irritable, y sobre todo no te ayuda a cambiar la actitud.</a:t>
            </a:r>
          </a:p>
          <a:p>
            <a:pPr algn="ctr"/>
            <a:r>
              <a:rPr lang="es-CO" sz="1400" b="1" i="1" dirty="0" smtClean="0">
                <a:solidFill>
                  <a:schemeClr val="bg1"/>
                </a:solidFill>
                <a:effectLst>
                  <a:glow rad="127000">
                    <a:srgbClr val="422100"/>
                  </a:glow>
                </a:effectLst>
                <a:latin typeface="+mj-lt"/>
              </a:rPr>
              <a:t>J</a:t>
            </a:r>
            <a:r>
              <a:rPr lang="es-CO" sz="1400" b="1" i="1" dirty="0">
                <a:solidFill>
                  <a:schemeClr val="bg1"/>
                </a:solidFill>
                <a:effectLst>
                  <a:glow rad="127000">
                    <a:srgbClr val="422100"/>
                  </a:glow>
                </a:effectLst>
                <a:latin typeface="+mj-lt"/>
              </a:rPr>
              <a:t>. Manuel Reyes</a:t>
            </a:r>
          </a:p>
        </p:txBody>
      </p:sp>
      <p:sp>
        <p:nvSpPr>
          <p:cNvPr id="7" name="6 CuadroTexto"/>
          <p:cNvSpPr txBox="1"/>
          <p:nvPr/>
        </p:nvSpPr>
        <p:spPr>
          <a:xfrm>
            <a:off x="2782191" y="3921318"/>
            <a:ext cx="3606565" cy="738664"/>
          </a:xfrm>
          <a:prstGeom prst="rect">
            <a:avLst/>
          </a:prstGeom>
          <a:noFill/>
        </p:spPr>
        <p:txBody>
          <a:bodyPr wrap="none" rtlCol="0">
            <a:spAutoFit/>
          </a:bodyPr>
          <a:lstStyle/>
          <a:p>
            <a:pPr algn="ctr"/>
            <a:r>
              <a:rPr lang="es-CO" sz="1400" b="1" dirty="0" smtClean="0">
                <a:solidFill>
                  <a:schemeClr val="bg1"/>
                </a:solidFill>
                <a:latin typeface="+mj-lt"/>
              </a:rPr>
              <a:t>Música</a:t>
            </a:r>
            <a:r>
              <a:rPr lang="es-CO" sz="1400" b="1" dirty="0" smtClean="0">
                <a:solidFill>
                  <a:schemeClr val="bg1"/>
                </a:solidFill>
                <a:latin typeface="+mj-lt"/>
              </a:rPr>
              <a:t>: Sentimientos - </a:t>
            </a:r>
            <a:r>
              <a:rPr lang="es-CO" sz="1400" b="1" i="1" dirty="0" smtClean="0">
                <a:solidFill>
                  <a:schemeClr val="bg1"/>
                </a:solidFill>
                <a:latin typeface="+mj-lt"/>
              </a:rPr>
              <a:t>Tango Project</a:t>
            </a:r>
            <a:endParaRPr lang="es-CO" sz="1400" b="1" i="1" dirty="0" smtClean="0">
              <a:solidFill>
                <a:schemeClr val="bg1"/>
              </a:solidFill>
              <a:latin typeface="+mj-lt"/>
            </a:endParaRPr>
          </a:p>
          <a:p>
            <a:pPr algn="ctr"/>
            <a:r>
              <a:rPr lang="es-CO" sz="1400" b="1" dirty="0" smtClean="0">
                <a:solidFill>
                  <a:schemeClr val="bg1"/>
                </a:solidFill>
                <a:latin typeface="+mj-lt"/>
              </a:rPr>
              <a:t>Realización general: </a:t>
            </a:r>
            <a:r>
              <a:rPr lang="es-CO" sz="1400" b="1" i="1" dirty="0" smtClean="0">
                <a:solidFill>
                  <a:schemeClr val="bg1"/>
                </a:solidFill>
                <a:latin typeface="+mj-lt"/>
              </a:rPr>
              <a:t>Rodrigo Valencia Cardona</a:t>
            </a:r>
          </a:p>
          <a:p>
            <a:pPr algn="ctr"/>
            <a:r>
              <a:rPr lang="es-CO" sz="1400" b="1" dirty="0" smtClean="0">
                <a:solidFill>
                  <a:schemeClr val="bg1"/>
                </a:solidFill>
                <a:latin typeface="+mj-lt"/>
              </a:rPr>
              <a:t>Medellín-Colombia</a:t>
            </a:r>
            <a:endParaRPr lang="es-CO" sz="1400" b="1" dirty="0">
              <a:solidFill>
                <a:schemeClr val="bg1"/>
              </a:solidFill>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p:randomBar/>
      </p:transition>
    </mc:Choice>
    <mc:Fallback xmlns="">
      <p:transition spd="slow">
        <p:randomBa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500" fill="hold"/>
                                        <p:tgtEl>
                                          <p:spTgt spid="7"/>
                                        </p:tgtEl>
                                        <p:attrNameLst>
                                          <p:attrName>ppt_w</p:attrName>
                                        </p:attrNameLst>
                                      </p:cBhvr>
                                      <p:tavLst>
                                        <p:tav tm="0">
                                          <p:val>
                                            <p:fltVal val="0"/>
                                          </p:val>
                                        </p:tav>
                                        <p:tav tm="100000">
                                          <p:val>
                                            <p:strVal val="#ppt_w"/>
                                          </p:val>
                                        </p:tav>
                                      </p:tavLst>
                                    </p:anim>
                                    <p:anim calcmode="lin" valueType="num">
                                      <p:cBhvr>
                                        <p:cTn id="13" dur="1500" fill="hold"/>
                                        <p:tgtEl>
                                          <p:spTgt spid="7"/>
                                        </p:tgtEl>
                                        <p:attrNameLst>
                                          <p:attrName>ppt_h</p:attrName>
                                        </p:attrNameLst>
                                      </p:cBhvr>
                                      <p:tavLst>
                                        <p:tav tm="0">
                                          <p:val>
                                            <p:fltVal val="0"/>
                                          </p:val>
                                        </p:tav>
                                        <p:tav tm="100000">
                                          <p:val>
                                            <p:strVal val="#ppt_h"/>
                                          </p:val>
                                        </p:tav>
                                      </p:tavLst>
                                    </p:anim>
                                    <p:anim calcmode="lin" valueType="num">
                                      <p:cBhvr>
                                        <p:cTn id="14" dur="1500" fill="hold"/>
                                        <p:tgtEl>
                                          <p:spTgt spid="7"/>
                                        </p:tgtEl>
                                        <p:attrNameLst>
                                          <p:attrName>style.rotation</p:attrName>
                                        </p:attrNameLst>
                                      </p:cBhvr>
                                      <p:tavLst>
                                        <p:tav tm="0">
                                          <p:val>
                                            <p:fltVal val="360"/>
                                          </p:val>
                                        </p:tav>
                                        <p:tav tm="100000">
                                          <p:val>
                                            <p:fltVal val="0"/>
                                          </p:val>
                                        </p:tav>
                                      </p:tavLst>
                                    </p:anim>
                                    <p:animEffect transition="in" filter="fade">
                                      <p:cBhvr>
                                        <p:cTn id="15"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391</TotalTime>
  <Words>646</Words>
  <Application>Microsoft Office PowerPoint</Application>
  <PresentationFormat>Presentación en pantalla (16:9)</PresentationFormat>
  <Paragraphs>44</Paragraphs>
  <Slides>12</Slides>
  <Notes>0</Notes>
  <HiddenSlides>0</HiddenSlides>
  <MMClips>0</MMClips>
  <ScaleCrop>false</ScaleCrop>
  <HeadingPairs>
    <vt:vector size="4" baseType="variant">
      <vt:variant>
        <vt:lpstr>Tema</vt:lpstr>
      </vt:variant>
      <vt:variant>
        <vt:i4>2</vt:i4>
      </vt:variant>
      <vt:variant>
        <vt:lpstr>Títulos de diapositiva</vt:lpstr>
      </vt:variant>
      <vt:variant>
        <vt:i4>12</vt:i4>
      </vt:variant>
    </vt:vector>
  </HeadingPairs>
  <TitlesOfParts>
    <vt:vector size="14"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45</cp:revision>
  <dcterms:created xsi:type="dcterms:W3CDTF">2013-05-29T02:56:16Z</dcterms:created>
  <dcterms:modified xsi:type="dcterms:W3CDTF">2013-11-08T19:02:48Z</dcterms:modified>
</cp:coreProperties>
</file>