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6"/>
  </p:notesMasterIdLst>
  <p:sldIdLst>
    <p:sldId id="337" r:id="rId3"/>
    <p:sldId id="335" r:id="rId4"/>
    <p:sldId id="301" r:id="rId5"/>
    <p:sldId id="336" r:id="rId6"/>
    <p:sldId id="338" r:id="rId7"/>
    <p:sldId id="349" r:id="rId8"/>
    <p:sldId id="345" r:id="rId9"/>
    <p:sldId id="350" r:id="rId10"/>
    <p:sldId id="351" r:id="rId11"/>
    <p:sldId id="352" r:id="rId12"/>
    <p:sldId id="353" r:id="rId13"/>
    <p:sldId id="354" r:id="rId14"/>
    <p:sldId id="355" r:id="rId15"/>
    <p:sldId id="346" r:id="rId16"/>
    <p:sldId id="347" r:id="rId17"/>
    <p:sldId id="348" r:id="rId18"/>
    <p:sldId id="357" r:id="rId19"/>
    <p:sldId id="358" r:id="rId20"/>
    <p:sldId id="356" r:id="rId21"/>
    <p:sldId id="359" r:id="rId22"/>
    <p:sldId id="360" r:id="rId23"/>
    <p:sldId id="361" r:id="rId24"/>
    <p:sldId id="362" r:id="rId25"/>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inccFJGGechRUvzWRTexg==" hashData="PuhCEtFBsVGDY9xmq1Lf09n9WpM="/>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66"/>
    <a:srgbClr val="32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p:cViewPr varScale="1">
        <p:scale>
          <a:sx n="99" d="100"/>
          <a:sy n="99" d="100"/>
        </p:scale>
        <p:origin x="-546" y="-84"/>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1788"/>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D6E4B0-7E68-4060-BA97-C53B3C8C92FF}" type="datetimeFigureOut">
              <a:rPr lang="es-CO" smtClean="0"/>
              <a:t>07/05/2014</a:t>
            </a:fld>
            <a:endParaRPr lang="es-CO"/>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FAB547-CD5D-47F8-B302-D2879222E2D3}" type="slidenum">
              <a:rPr lang="es-CO" smtClean="0"/>
              <a:t>‹Nº›</a:t>
            </a:fld>
            <a:endParaRPr lang="es-CO"/>
          </a:p>
        </p:txBody>
      </p:sp>
    </p:spTree>
    <p:extLst>
      <p:ext uri="{BB962C8B-B14F-4D97-AF65-F5344CB8AC3E}">
        <p14:creationId xmlns:p14="http://schemas.microsoft.com/office/powerpoint/2010/main" val="34140963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8</a:t>
            </a:fld>
            <a:endParaRPr lang="es-CO"/>
          </a:p>
        </p:txBody>
      </p:sp>
    </p:spTree>
    <p:extLst>
      <p:ext uri="{BB962C8B-B14F-4D97-AF65-F5344CB8AC3E}">
        <p14:creationId xmlns:p14="http://schemas.microsoft.com/office/powerpoint/2010/main" val="3939521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ACBFA00-8A59-4A03-ADE8-3AC59A9970ED}" type="datetimeFigureOut">
              <a:rPr lang="es-ES"/>
              <a:pPr>
                <a:defRPr/>
              </a:pPr>
              <a:t>07/05/2014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1FA7AD2-9706-4EB5-A5C6-8D28C68FE8CA}" type="slidenum">
              <a:rPr lang="es-ES"/>
              <a:pPr>
                <a:defRPr/>
              </a:pPr>
              <a:t>‹Nº›</a:t>
            </a:fld>
            <a:endParaRPr lang="es-ES"/>
          </a:p>
        </p:txBody>
      </p:sp>
    </p:spTree>
    <p:extLst>
      <p:ext uri="{BB962C8B-B14F-4D97-AF65-F5344CB8AC3E}">
        <p14:creationId xmlns:p14="http://schemas.microsoft.com/office/powerpoint/2010/main" val="3108615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48A2F4E-4C4B-4370-B368-8292A59C85EE}" type="datetimeFigureOut">
              <a:rPr lang="es-ES"/>
              <a:pPr>
                <a:defRPr/>
              </a:pPr>
              <a:t>07/05/2014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3A38952-8FB5-4CF7-A589-9E2A8E0B3093}" type="slidenum">
              <a:rPr lang="es-ES"/>
              <a:pPr>
                <a:defRPr/>
              </a:pPr>
              <a:t>‹Nº›</a:t>
            </a:fld>
            <a:endParaRPr lang="es-ES"/>
          </a:p>
        </p:txBody>
      </p:sp>
    </p:spTree>
    <p:extLst>
      <p:ext uri="{BB962C8B-B14F-4D97-AF65-F5344CB8AC3E}">
        <p14:creationId xmlns:p14="http://schemas.microsoft.com/office/powerpoint/2010/main" val="2884582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219EF15-CEBB-456E-91E5-B64C6243AA25}" type="datetimeFigureOut">
              <a:rPr lang="es-ES"/>
              <a:pPr>
                <a:defRPr/>
              </a:pPr>
              <a:t>07/05/2014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8C5ACE2-46D3-45CB-84E3-8D7C6B95A3A8}" type="slidenum">
              <a:rPr lang="es-ES"/>
              <a:pPr>
                <a:defRPr/>
              </a:pPr>
              <a:t>‹Nº›</a:t>
            </a:fld>
            <a:endParaRPr lang="es-ES"/>
          </a:p>
        </p:txBody>
      </p:sp>
    </p:spTree>
    <p:extLst>
      <p:ext uri="{BB962C8B-B14F-4D97-AF65-F5344CB8AC3E}">
        <p14:creationId xmlns:p14="http://schemas.microsoft.com/office/powerpoint/2010/main" val="1657866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12F485A-ADAB-4CDE-A9C2-044A895BA4A8}" type="datetimeFigureOut">
              <a:rPr lang="es-ES"/>
              <a:pPr>
                <a:defRPr/>
              </a:pPr>
              <a:t>07/05/2014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28BFFD1-D388-439A-A83E-91A6FEF2B9C5}" type="slidenum">
              <a:rPr lang="es-ES"/>
              <a:pPr>
                <a:defRPr/>
              </a:pPr>
              <a:t>‹Nº›</a:t>
            </a:fld>
            <a:endParaRPr lang="es-ES"/>
          </a:p>
        </p:txBody>
      </p:sp>
    </p:spTree>
    <p:extLst>
      <p:ext uri="{BB962C8B-B14F-4D97-AF65-F5344CB8AC3E}">
        <p14:creationId xmlns:p14="http://schemas.microsoft.com/office/powerpoint/2010/main" val="816692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FA7C32B-01A0-4AF5-A33F-3338F4A88963}" type="datetimeFigureOut">
              <a:rPr lang="es-ES"/>
              <a:pPr>
                <a:defRPr/>
              </a:pPr>
              <a:t>07/05/2014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5A0A30A-2059-4B02-96A5-57AC574EC458}" type="slidenum">
              <a:rPr lang="es-ES"/>
              <a:pPr>
                <a:defRPr/>
              </a:pPr>
              <a:t>‹Nº›</a:t>
            </a:fld>
            <a:endParaRPr lang="es-ES"/>
          </a:p>
        </p:txBody>
      </p:sp>
    </p:spTree>
    <p:extLst>
      <p:ext uri="{BB962C8B-B14F-4D97-AF65-F5344CB8AC3E}">
        <p14:creationId xmlns:p14="http://schemas.microsoft.com/office/powerpoint/2010/main" val="4246095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8116556-6E9A-4A2C-A942-2ABF2CB252B7}" type="datetimeFigureOut">
              <a:rPr lang="es-ES"/>
              <a:pPr>
                <a:defRPr/>
              </a:pPr>
              <a:t>07/05/2014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7127B03-0659-42C5-8E3B-30B7CDA40C55}" type="slidenum">
              <a:rPr lang="es-ES"/>
              <a:pPr>
                <a:defRPr/>
              </a:pPr>
              <a:t>‹Nº›</a:t>
            </a:fld>
            <a:endParaRPr lang="es-ES"/>
          </a:p>
        </p:txBody>
      </p:sp>
    </p:spTree>
    <p:extLst>
      <p:ext uri="{BB962C8B-B14F-4D97-AF65-F5344CB8AC3E}">
        <p14:creationId xmlns:p14="http://schemas.microsoft.com/office/powerpoint/2010/main" val="1806862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140AEB2-90FF-4CE7-A536-159F6C1085BF}" type="datetimeFigureOut">
              <a:rPr lang="es-ES"/>
              <a:pPr>
                <a:defRPr/>
              </a:pPr>
              <a:t>07/05/2014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7768790-4295-4575-BFE9-C2CE957B6ED0}" type="slidenum">
              <a:rPr lang="es-ES"/>
              <a:pPr>
                <a:defRPr/>
              </a:pPr>
              <a:t>‹Nº›</a:t>
            </a:fld>
            <a:endParaRPr lang="es-ES"/>
          </a:p>
        </p:txBody>
      </p:sp>
    </p:spTree>
    <p:extLst>
      <p:ext uri="{BB962C8B-B14F-4D97-AF65-F5344CB8AC3E}">
        <p14:creationId xmlns:p14="http://schemas.microsoft.com/office/powerpoint/2010/main" val="946299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5B7ED76-1AE7-4148-A28A-6F1558C7E200}" type="datetimeFigureOut">
              <a:rPr lang="es-ES"/>
              <a:pPr>
                <a:defRPr/>
              </a:pPr>
              <a:t>07/05/2014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980F65F-49AF-414C-B8B9-4380E94FDCED}" type="slidenum">
              <a:rPr lang="es-ES"/>
              <a:pPr>
                <a:defRPr/>
              </a:pPr>
              <a:t>‹Nº›</a:t>
            </a:fld>
            <a:endParaRPr lang="es-ES"/>
          </a:p>
        </p:txBody>
      </p:sp>
    </p:spTree>
    <p:extLst>
      <p:ext uri="{BB962C8B-B14F-4D97-AF65-F5344CB8AC3E}">
        <p14:creationId xmlns:p14="http://schemas.microsoft.com/office/powerpoint/2010/main" val="654169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FE4B085-B577-44B4-8BB9-BD1E78EF898A}" type="datetimeFigureOut">
              <a:rPr lang="es-ES"/>
              <a:pPr>
                <a:defRPr/>
              </a:pPr>
              <a:t>07/05/2014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0019407-73D2-4E73-9674-F11D463EEA6A}" type="slidenum">
              <a:rPr lang="es-ES"/>
              <a:pPr>
                <a:defRPr/>
              </a:pPr>
              <a:t>‹Nº›</a:t>
            </a:fld>
            <a:endParaRPr lang="es-ES"/>
          </a:p>
        </p:txBody>
      </p:sp>
    </p:spTree>
    <p:extLst>
      <p:ext uri="{BB962C8B-B14F-4D97-AF65-F5344CB8AC3E}">
        <p14:creationId xmlns:p14="http://schemas.microsoft.com/office/powerpoint/2010/main" val="2046409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9E51D33-5820-4A2B-AE72-F4614BC43169}" type="datetimeFigureOut">
              <a:rPr lang="es-ES"/>
              <a:pPr>
                <a:defRPr/>
              </a:pPr>
              <a:t>07/05/2014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8E4C497-5508-4345-82EE-488BE6F59603}" type="slidenum">
              <a:rPr lang="es-ES"/>
              <a:pPr>
                <a:defRPr/>
              </a:pPr>
              <a:t>‹Nº›</a:t>
            </a:fld>
            <a:endParaRPr lang="es-ES"/>
          </a:p>
        </p:txBody>
      </p:sp>
    </p:spTree>
    <p:extLst>
      <p:ext uri="{BB962C8B-B14F-4D97-AF65-F5344CB8AC3E}">
        <p14:creationId xmlns:p14="http://schemas.microsoft.com/office/powerpoint/2010/main" val="2032467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B271A77-A686-4B45-8035-D9BF5B248EC5}" type="datetimeFigureOut">
              <a:rPr lang="es-ES"/>
              <a:pPr>
                <a:defRPr/>
              </a:pPr>
              <a:t>07/05/2014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8E9D595-8E41-422E-A8AB-0D6C3FFD4A2D}" type="slidenum">
              <a:rPr lang="es-ES"/>
              <a:pPr>
                <a:defRPr/>
              </a:pPr>
              <a:t>‹Nº›</a:t>
            </a:fld>
            <a:endParaRPr lang="es-ES"/>
          </a:p>
        </p:txBody>
      </p:sp>
    </p:spTree>
    <p:extLst>
      <p:ext uri="{BB962C8B-B14F-4D97-AF65-F5344CB8AC3E}">
        <p14:creationId xmlns:p14="http://schemas.microsoft.com/office/powerpoint/2010/main" val="1858257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4E124D07-FB0F-4B3A-A79C-B24DD9CF5413}"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349826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2BC5CA8D-A7DD-419A-B4DD-4FD24D35BEFB}" type="datetimeFigureOut">
              <a:rPr lang="es-ES"/>
              <a:pPr>
                <a:defRPr/>
              </a:pPr>
              <a:t>07/05/2014</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2EE753B4-E7C0-4559-A642-A2F16761DCCC}"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05979"/>
            <a:ext cx="8229600" cy="857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200151"/>
            <a:ext cx="8229600" cy="3394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4683919"/>
            <a:ext cx="2895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A94FF89D-B024-4851-929B-4945956617EC}" type="slidenum">
              <a:rPr lang="es-ES_tradnl" smtClean="0">
                <a:solidFill>
                  <a:srgbClr val="000000"/>
                </a:solidFill>
              </a:rPr>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4.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25.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2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01 Mis docu. Backup\Mis imágenes\00 Para el mensaje haciendo\0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588"/>
            <a:ext cx="9144000" cy="5138737"/>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806554" y="2110085"/>
            <a:ext cx="7530908" cy="2185214"/>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es-ES" sz="5400" b="1" spc="150" dirty="0" smtClean="0">
                <a:ln w="11430"/>
                <a:solidFill>
                  <a:srgbClr val="F8F8F8"/>
                </a:solidFill>
                <a:effectLst>
                  <a:glow rad="127000">
                    <a:schemeClr val="tx1">
                      <a:alpha val="69000"/>
                    </a:schemeClr>
                  </a:glow>
                  <a:outerShdw blurRad="25400" algn="tl" rotWithShape="0">
                    <a:srgbClr val="000000">
                      <a:alpha val="43000"/>
                    </a:srgbClr>
                  </a:outerShdw>
                </a:effectLst>
                <a:latin typeface="Cooper Black" pitchFamily="18" charset="0"/>
              </a:rPr>
              <a:t>¡A VIVIR LA VIDA!</a:t>
            </a:r>
          </a:p>
          <a:p>
            <a:pPr algn="ctr"/>
            <a:endParaRPr lang="es-ES" sz="5400" b="1" spc="150" dirty="0">
              <a:ln w="11430"/>
              <a:solidFill>
                <a:srgbClr val="F8F8F8"/>
              </a:solidFill>
              <a:effectLst>
                <a:glow rad="127000">
                  <a:schemeClr val="tx1">
                    <a:alpha val="69000"/>
                  </a:schemeClr>
                </a:glow>
                <a:outerShdw blurRad="25400" algn="tl" rotWithShape="0">
                  <a:srgbClr val="000000">
                    <a:alpha val="43000"/>
                  </a:srgbClr>
                </a:outerShdw>
              </a:effectLst>
              <a:latin typeface="Cooper Black" pitchFamily="18" charset="0"/>
            </a:endParaRPr>
          </a:p>
          <a:p>
            <a:pPr algn="ctr"/>
            <a:r>
              <a:rPr lang="es-ES" sz="2800" b="1" spc="150" dirty="0" smtClean="0">
                <a:ln w="11430"/>
                <a:solidFill>
                  <a:srgbClr val="F8F8F8"/>
                </a:solidFill>
                <a:effectLst>
                  <a:glow rad="127000">
                    <a:schemeClr val="tx1">
                      <a:alpha val="69000"/>
                    </a:schemeClr>
                  </a:glow>
                  <a:outerShdw blurRad="25400" algn="tl" rotWithShape="0">
                    <a:srgbClr val="000000">
                      <a:alpha val="43000"/>
                    </a:srgbClr>
                  </a:outerShdw>
                </a:effectLst>
                <a:latin typeface="Cooper Black" pitchFamily="18" charset="0"/>
              </a:rPr>
              <a:t>20 Reglas básicas para mayores de 60</a:t>
            </a:r>
            <a:endParaRPr lang="es-ES" sz="2800" b="1" spc="150" dirty="0">
              <a:ln w="11430"/>
              <a:solidFill>
                <a:srgbClr val="F8F8F8"/>
              </a:solidFill>
              <a:effectLst>
                <a:glow rad="127000">
                  <a:schemeClr val="tx1">
                    <a:alpha val="69000"/>
                  </a:schemeClr>
                </a:glow>
                <a:outerShdw blurRad="25400" algn="tl" rotWithShape="0">
                  <a:srgbClr val="000000">
                    <a:alpha val="43000"/>
                  </a:srgbClr>
                </a:outerShdw>
              </a:effectLst>
              <a:latin typeface="Cooper Black" pitchFamily="18" charset="0"/>
            </a:endParaRPr>
          </a:p>
        </p:txBody>
      </p:sp>
    </p:spTree>
    <p:extLst>
      <p:ext uri="{BB962C8B-B14F-4D97-AF65-F5344CB8AC3E}">
        <p14:creationId xmlns:p14="http://schemas.microsoft.com/office/powerpoint/2010/main" val="4085593593"/>
      </p:ext>
    </p:extLst>
  </p:cSld>
  <p:clrMapOvr>
    <a:masterClrMapping/>
  </p:clrMapOvr>
  <mc:AlternateContent xmlns:mc="http://schemas.openxmlformats.org/markup-compatibility/2006" xmlns:p14="http://schemas.microsoft.com/office/powerpoint/2010/main">
    <mc:Choice Requires="p14">
      <p:transition spd="slow" p14:dur="1500">
        <p:dissolve/>
        <p:sndAc>
          <p:stSnd loop="1">
            <p:snd r:embed="rId2" name="Tango For Evora - Morfou Remix.wav"/>
          </p:stSnd>
        </p:sndAc>
      </p:transition>
    </mc:Choice>
    <mc:Fallback xmlns="">
      <p:transition spd="slow">
        <p:dissolve/>
        <p:sndAc>
          <p:stSnd loop="1">
            <p:snd r:embed="rId4" name="Tango For Evora - Morfou Remix.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down)">
                                      <p:cBhvr>
                                        <p:cTn id="7" dur="580">
                                          <p:stCondLst>
                                            <p:cond delay="0"/>
                                          </p:stCondLst>
                                        </p:cTn>
                                        <p:tgtEl>
                                          <p:spTgt spid="2">
                                            <p:txEl>
                                              <p:pRg st="0" end="0"/>
                                            </p:txEl>
                                          </p:spTgt>
                                        </p:tgtEl>
                                      </p:cBhvr>
                                    </p:animEffect>
                                    <p:anim calcmode="lin" valueType="num">
                                      <p:cBhvr>
                                        <p:cTn id="8" dur="1822" tmFilter="0,0; 0.14,0.36; 0.43,0.73; 0.71,0.91; 1.0,1.0">
                                          <p:stCondLst>
                                            <p:cond delay="0"/>
                                          </p:stCondLst>
                                        </p:cTn>
                                        <p:tgtEl>
                                          <p:spTgt spid="2">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xEl>
                                              <p:pRg st="0" end="0"/>
                                            </p:txEl>
                                          </p:spTgt>
                                        </p:tgtEl>
                                      </p:cBhvr>
                                      <p:to x="100000" y="60000"/>
                                    </p:animScale>
                                    <p:animScale>
                                      <p:cBhvr>
                                        <p:cTn id="14" dur="166" decel="50000">
                                          <p:stCondLst>
                                            <p:cond delay="676"/>
                                          </p:stCondLst>
                                        </p:cTn>
                                        <p:tgtEl>
                                          <p:spTgt spid="2">
                                            <p:txEl>
                                              <p:pRg st="0" end="0"/>
                                            </p:txEl>
                                          </p:spTgt>
                                        </p:tgtEl>
                                      </p:cBhvr>
                                      <p:to x="100000" y="100000"/>
                                    </p:animScale>
                                    <p:animScale>
                                      <p:cBhvr>
                                        <p:cTn id="15" dur="26">
                                          <p:stCondLst>
                                            <p:cond delay="1312"/>
                                          </p:stCondLst>
                                        </p:cTn>
                                        <p:tgtEl>
                                          <p:spTgt spid="2">
                                            <p:txEl>
                                              <p:pRg st="0" end="0"/>
                                            </p:txEl>
                                          </p:spTgt>
                                        </p:tgtEl>
                                      </p:cBhvr>
                                      <p:to x="100000" y="80000"/>
                                    </p:animScale>
                                    <p:animScale>
                                      <p:cBhvr>
                                        <p:cTn id="16" dur="166" decel="50000">
                                          <p:stCondLst>
                                            <p:cond delay="1338"/>
                                          </p:stCondLst>
                                        </p:cTn>
                                        <p:tgtEl>
                                          <p:spTgt spid="2">
                                            <p:txEl>
                                              <p:pRg st="0" end="0"/>
                                            </p:txEl>
                                          </p:spTgt>
                                        </p:tgtEl>
                                      </p:cBhvr>
                                      <p:to x="100000" y="100000"/>
                                    </p:animScale>
                                    <p:animScale>
                                      <p:cBhvr>
                                        <p:cTn id="17" dur="26">
                                          <p:stCondLst>
                                            <p:cond delay="1642"/>
                                          </p:stCondLst>
                                        </p:cTn>
                                        <p:tgtEl>
                                          <p:spTgt spid="2">
                                            <p:txEl>
                                              <p:pRg st="0" end="0"/>
                                            </p:txEl>
                                          </p:spTgt>
                                        </p:tgtEl>
                                      </p:cBhvr>
                                      <p:to x="100000" y="90000"/>
                                    </p:animScale>
                                    <p:animScale>
                                      <p:cBhvr>
                                        <p:cTn id="18" dur="166" decel="50000">
                                          <p:stCondLst>
                                            <p:cond delay="1668"/>
                                          </p:stCondLst>
                                        </p:cTn>
                                        <p:tgtEl>
                                          <p:spTgt spid="2">
                                            <p:txEl>
                                              <p:pRg st="0" end="0"/>
                                            </p:txEl>
                                          </p:spTgt>
                                        </p:tgtEl>
                                      </p:cBhvr>
                                      <p:to x="100000" y="100000"/>
                                    </p:animScale>
                                    <p:animScale>
                                      <p:cBhvr>
                                        <p:cTn id="19" dur="26">
                                          <p:stCondLst>
                                            <p:cond delay="1808"/>
                                          </p:stCondLst>
                                        </p:cTn>
                                        <p:tgtEl>
                                          <p:spTgt spid="2">
                                            <p:txEl>
                                              <p:pRg st="0" end="0"/>
                                            </p:txEl>
                                          </p:spTgt>
                                        </p:tgtEl>
                                      </p:cBhvr>
                                      <p:to x="100000" y="95000"/>
                                    </p:animScale>
                                    <p:animScale>
                                      <p:cBhvr>
                                        <p:cTn id="20" dur="166" decel="50000">
                                          <p:stCondLst>
                                            <p:cond delay="1834"/>
                                          </p:stCondLst>
                                        </p:cTn>
                                        <p:tgtEl>
                                          <p:spTgt spid="2">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2">
                                            <p:txEl>
                                              <p:pRg st="2" end="2"/>
                                            </p:txEl>
                                          </p:spTgt>
                                        </p:tgtEl>
                                        <p:attrNameLst>
                                          <p:attrName>style.visibility</p:attrName>
                                        </p:attrNameLst>
                                      </p:cBhvr>
                                      <p:to>
                                        <p:strVal val="visible"/>
                                      </p:to>
                                    </p:set>
                                    <p:animEffect transition="in" filter="wipe(down)">
                                      <p:cBhvr>
                                        <p:cTn id="25" dur="580">
                                          <p:stCondLst>
                                            <p:cond delay="0"/>
                                          </p:stCondLst>
                                        </p:cTn>
                                        <p:tgtEl>
                                          <p:spTgt spid="2">
                                            <p:txEl>
                                              <p:pRg st="2" end="2"/>
                                            </p:txEl>
                                          </p:spTgt>
                                        </p:tgtEl>
                                      </p:cBhvr>
                                    </p:animEffect>
                                    <p:anim calcmode="lin" valueType="num">
                                      <p:cBhvr>
                                        <p:cTn id="26" dur="1822" tmFilter="0,0; 0.14,0.36; 0.43,0.73; 0.71,0.91; 1.0,1.0">
                                          <p:stCondLst>
                                            <p:cond delay="0"/>
                                          </p:stCondLst>
                                        </p:cTn>
                                        <p:tgtEl>
                                          <p:spTgt spid="2">
                                            <p:txEl>
                                              <p:pRg st="2" end="2"/>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2">
                                            <p:txEl>
                                              <p:pRg st="2" end="2"/>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2">
                                            <p:txEl>
                                              <p:pRg st="2" end="2"/>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2">
                                            <p:txEl>
                                              <p:pRg st="2" end="2"/>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2">
                                            <p:txEl>
                                              <p:pRg st="2" end="2"/>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2">
                                            <p:txEl>
                                              <p:pRg st="2" end="2"/>
                                            </p:txEl>
                                          </p:spTgt>
                                        </p:tgtEl>
                                      </p:cBhvr>
                                      <p:to x="100000" y="60000"/>
                                    </p:animScale>
                                    <p:animScale>
                                      <p:cBhvr>
                                        <p:cTn id="32" dur="166" decel="50000">
                                          <p:stCondLst>
                                            <p:cond delay="676"/>
                                          </p:stCondLst>
                                        </p:cTn>
                                        <p:tgtEl>
                                          <p:spTgt spid="2">
                                            <p:txEl>
                                              <p:pRg st="2" end="2"/>
                                            </p:txEl>
                                          </p:spTgt>
                                        </p:tgtEl>
                                      </p:cBhvr>
                                      <p:to x="100000" y="100000"/>
                                    </p:animScale>
                                    <p:animScale>
                                      <p:cBhvr>
                                        <p:cTn id="33" dur="26">
                                          <p:stCondLst>
                                            <p:cond delay="1312"/>
                                          </p:stCondLst>
                                        </p:cTn>
                                        <p:tgtEl>
                                          <p:spTgt spid="2">
                                            <p:txEl>
                                              <p:pRg st="2" end="2"/>
                                            </p:txEl>
                                          </p:spTgt>
                                        </p:tgtEl>
                                      </p:cBhvr>
                                      <p:to x="100000" y="80000"/>
                                    </p:animScale>
                                    <p:animScale>
                                      <p:cBhvr>
                                        <p:cTn id="34" dur="166" decel="50000">
                                          <p:stCondLst>
                                            <p:cond delay="1338"/>
                                          </p:stCondLst>
                                        </p:cTn>
                                        <p:tgtEl>
                                          <p:spTgt spid="2">
                                            <p:txEl>
                                              <p:pRg st="2" end="2"/>
                                            </p:txEl>
                                          </p:spTgt>
                                        </p:tgtEl>
                                      </p:cBhvr>
                                      <p:to x="100000" y="100000"/>
                                    </p:animScale>
                                    <p:animScale>
                                      <p:cBhvr>
                                        <p:cTn id="35" dur="26">
                                          <p:stCondLst>
                                            <p:cond delay="1642"/>
                                          </p:stCondLst>
                                        </p:cTn>
                                        <p:tgtEl>
                                          <p:spTgt spid="2">
                                            <p:txEl>
                                              <p:pRg st="2" end="2"/>
                                            </p:txEl>
                                          </p:spTgt>
                                        </p:tgtEl>
                                      </p:cBhvr>
                                      <p:to x="100000" y="90000"/>
                                    </p:animScale>
                                    <p:animScale>
                                      <p:cBhvr>
                                        <p:cTn id="36" dur="166" decel="50000">
                                          <p:stCondLst>
                                            <p:cond delay="1668"/>
                                          </p:stCondLst>
                                        </p:cTn>
                                        <p:tgtEl>
                                          <p:spTgt spid="2">
                                            <p:txEl>
                                              <p:pRg st="2" end="2"/>
                                            </p:txEl>
                                          </p:spTgt>
                                        </p:tgtEl>
                                      </p:cBhvr>
                                      <p:to x="100000" y="100000"/>
                                    </p:animScale>
                                    <p:animScale>
                                      <p:cBhvr>
                                        <p:cTn id="37" dur="26">
                                          <p:stCondLst>
                                            <p:cond delay="1808"/>
                                          </p:stCondLst>
                                        </p:cTn>
                                        <p:tgtEl>
                                          <p:spTgt spid="2">
                                            <p:txEl>
                                              <p:pRg st="2" end="2"/>
                                            </p:txEl>
                                          </p:spTgt>
                                        </p:tgtEl>
                                      </p:cBhvr>
                                      <p:to x="100000" y="95000"/>
                                    </p:animScale>
                                    <p:animScale>
                                      <p:cBhvr>
                                        <p:cTn id="38" dur="166" decel="50000">
                                          <p:stCondLst>
                                            <p:cond delay="1834"/>
                                          </p:stCondLst>
                                        </p:cTn>
                                        <p:tgtEl>
                                          <p:spTgt spid="2">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01 Mis docu. Backup\Mis imágenes\00 Para el mensaje haciendo\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9144000" cy="5138737"/>
          </a:xfrm>
          <a:prstGeom prst="rect">
            <a:avLst/>
          </a:prstGeom>
          <a:noFill/>
          <a:extLst>
            <a:ext uri="{909E8E84-426E-40DD-AFC4-6F175D3DCCD1}">
              <a14:hiddenFill xmlns:a14="http://schemas.microsoft.com/office/drawing/2010/main">
                <a:solidFill>
                  <a:srgbClr val="FFFFFF"/>
                </a:solidFill>
              </a14:hiddenFill>
            </a:ext>
          </a:extLst>
        </p:spPr>
      </p:pic>
      <p:grpSp>
        <p:nvGrpSpPr>
          <p:cNvPr id="12" name="11 Grupo"/>
          <p:cNvGrpSpPr/>
          <p:nvPr/>
        </p:nvGrpSpPr>
        <p:grpSpPr>
          <a:xfrm>
            <a:off x="139781" y="3184063"/>
            <a:ext cx="8843597" cy="1846659"/>
            <a:chOff x="139781" y="3184063"/>
            <a:chExt cx="8843597" cy="1846659"/>
          </a:xfrm>
        </p:grpSpPr>
        <p:pic>
          <p:nvPicPr>
            <p:cNvPr id="13" name="Picture 4" descr="C:\01 Mis docu. Backup\Mis imágenes\00 Para el mensaje haciendo\00 Blanco.jpg"/>
            <p:cNvPicPr>
              <a:picLocks noChangeAspect="1" noChangeArrowheads="1"/>
            </p:cNvPicPr>
            <p:nvPr/>
          </p:nvPicPr>
          <p:blipFill rotWithShape="1">
            <a:blip r:embed="rId3">
              <a:extLst>
                <a:ext uri="{28A0092B-C50C-407E-A947-70E740481C1C}">
                  <a14:useLocalDpi xmlns:a14="http://schemas.microsoft.com/office/drawing/2010/main" val="0"/>
                </a:ext>
              </a:extLst>
            </a:blip>
            <a:srcRect l="1634" t="62118" r="1862" b="3188"/>
            <a:stretch/>
          </p:blipFill>
          <p:spPr bwMode="auto">
            <a:xfrm>
              <a:off x="139781" y="3203313"/>
              <a:ext cx="8843597" cy="1782842"/>
            </a:xfrm>
            <a:prstGeom prst="rect">
              <a:avLst/>
            </a:prstGeom>
            <a:noFill/>
            <a:extLst>
              <a:ext uri="{909E8E84-426E-40DD-AFC4-6F175D3DCCD1}">
                <a14:hiddenFill xmlns:a14="http://schemas.microsoft.com/office/drawing/2010/main">
                  <a:solidFill>
                    <a:srgbClr val="FFFFFF"/>
                  </a:solidFill>
                </a14:hiddenFill>
              </a:ext>
            </a:extLst>
          </p:spPr>
        </p:pic>
        <p:sp>
          <p:nvSpPr>
            <p:cNvPr id="11" name="10 Rectángulo"/>
            <p:cNvSpPr/>
            <p:nvPr/>
          </p:nvSpPr>
          <p:spPr>
            <a:xfrm>
              <a:off x="150995" y="3184063"/>
              <a:ext cx="8821169" cy="1846659"/>
            </a:xfrm>
            <a:prstGeom prst="rect">
              <a:avLst/>
            </a:prstGeom>
          </p:spPr>
          <p:txBody>
            <a:bodyPr wrap="square">
              <a:spAutoFit/>
            </a:bodyPr>
            <a:lstStyle/>
            <a:p>
              <a:pPr algn="ctr"/>
              <a:r>
                <a:rPr lang="es-CO" sz="1900" b="1" dirty="0">
                  <a:latin typeface="+mj-lt"/>
                </a:rPr>
                <a:t> 1. Es hora de usar el dinero que usted ahorro durante toda su vida. Usarlo para usted, no para guardarlo para que lo disfruten los que no  conocen el sacrificio de haberlo conseguido, generalmente personas que  ni siquiera son de la familia: Yernos y nueras!! Recuerde que no hay  nada más peligroso que un Yerno con ideas. Cuidado: No es época de  inversiones por maravillosas que parezcan, estas solo le traerán  angustias y esta época es para tener mucha paz y tranquilidad. </a:t>
              </a:r>
            </a:p>
          </p:txBody>
        </p:sp>
      </p:grpSp>
    </p:spTree>
    <p:extLst>
      <p:ext uri="{BB962C8B-B14F-4D97-AF65-F5344CB8AC3E}">
        <p14:creationId xmlns:p14="http://schemas.microsoft.com/office/powerpoint/2010/main" val="2854377226"/>
      </p:ext>
    </p:extLst>
  </p:cSld>
  <p:clrMapOvr>
    <a:masterClrMapping/>
  </p:clrMapOvr>
  <mc:AlternateContent xmlns:mc="http://schemas.openxmlformats.org/markup-compatibility/2006" xmlns:p14="http://schemas.microsoft.com/office/powerpoint/2010/main">
    <mc:Choice Requires="p14">
      <p:transition spd="slow" p14:dur="15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dissolve">
                                      <p:cBhvr>
                                        <p:cTn id="7" dur="1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01 Mis docu. Backup\Mis imágenes\00 Para el mensaje haciendo\0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9144000" cy="5138737"/>
          </a:xfrm>
          <a:prstGeom prst="rect">
            <a:avLst/>
          </a:prstGeom>
          <a:noFill/>
          <a:extLst>
            <a:ext uri="{909E8E84-426E-40DD-AFC4-6F175D3DCCD1}">
              <a14:hiddenFill xmlns:a14="http://schemas.microsoft.com/office/drawing/2010/main">
                <a:solidFill>
                  <a:srgbClr val="FFFFFF"/>
                </a:solidFill>
              </a14:hiddenFill>
            </a:ext>
          </a:extLst>
        </p:spPr>
      </p:pic>
      <p:grpSp>
        <p:nvGrpSpPr>
          <p:cNvPr id="13" name="12 Grupo"/>
          <p:cNvGrpSpPr/>
          <p:nvPr/>
        </p:nvGrpSpPr>
        <p:grpSpPr>
          <a:xfrm>
            <a:off x="139781" y="3734255"/>
            <a:ext cx="8843597" cy="1261884"/>
            <a:chOff x="139781" y="3734255"/>
            <a:chExt cx="8843597" cy="1261884"/>
          </a:xfrm>
        </p:grpSpPr>
        <p:pic>
          <p:nvPicPr>
            <p:cNvPr id="12" name="Picture 4" descr="C:\01 Mis docu. Backup\Mis imágenes\00 Para el mensaje haciendo\00 Blanco.jpg"/>
            <p:cNvPicPr>
              <a:picLocks noChangeAspect="1" noChangeArrowheads="1"/>
            </p:cNvPicPr>
            <p:nvPr/>
          </p:nvPicPr>
          <p:blipFill rotWithShape="1">
            <a:blip r:embed="rId3">
              <a:extLst>
                <a:ext uri="{28A0092B-C50C-407E-A947-70E740481C1C}">
                  <a14:useLocalDpi xmlns:a14="http://schemas.microsoft.com/office/drawing/2010/main" val="0"/>
                </a:ext>
              </a:extLst>
            </a:blip>
            <a:srcRect l="1634" t="72450" r="1862" b="3188"/>
            <a:stretch/>
          </p:blipFill>
          <p:spPr bwMode="auto">
            <a:xfrm>
              <a:off x="139781" y="3734255"/>
              <a:ext cx="8843597" cy="1251900"/>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150995" y="3734255"/>
              <a:ext cx="8821169" cy="1261884"/>
            </a:xfrm>
            <a:prstGeom prst="rect">
              <a:avLst/>
            </a:prstGeom>
          </p:spPr>
          <p:txBody>
            <a:bodyPr wrap="square">
              <a:spAutoFit/>
            </a:bodyPr>
            <a:lstStyle/>
            <a:p>
              <a:pPr algn="ctr"/>
              <a:r>
                <a:rPr lang="es-CO" sz="1900" b="1" dirty="0">
                  <a:latin typeface="+mj-lt"/>
                </a:rPr>
                <a:t>2. Deje de preocuparse con la situación financiera de hijos y nietos</a:t>
              </a:r>
              <a:r>
                <a:rPr lang="es-CO" sz="1900" b="1" dirty="0" smtClean="0">
                  <a:latin typeface="+mj-lt"/>
                </a:rPr>
                <a:t>; </a:t>
              </a:r>
              <a:r>
                <a:rPr lang="es-CO" sz="1900" b="1" dirty="0">
                  <a:latin typeface="+mj-lt"/>
                </a:rPr>
                <a:t>no se sienta culpable de gastar su dinero en usted mismo</a:t>
              </a:r>
              <a:r>
                <a:rPr lang="es-CO" sz="1900" b="1" dirty="0" smtClean="0">
                  <a:latin typeface="+mj-lt"/>
                </a:rPr>
                <a:t>. </a:t>
              </a:r>
              <a:r>
                <a:rPr lang="es-CO" sz="1900" b="1" dirty="0">
                  <a:latin typeface="+mj-lt"/>
                </a:rPr>
                <a:t>Probablemente, usted ya les ofreció lo que fue posible en la infancia  y juventud como una buena educación. Ahora por tanto, la  responsabilidad es de ellos.</a:t>
              </a:r>
            </a:p>
          </p:txBody>
        </p:sp>
      </p:grpSp>
    </p:spTree>
    <p:extLst>
      <p:ext uri="{BB962C8B-B14F-4D97-AF65-F5344CB8AC3E}">
        <p14:creationId xmlns:p14="http://schemas.microsoft.com/office/powerpoint/2010/main" val="371176846"/>
      </p:ext>
    </p:extLst>
  </p:cSld>
  <p:clrMapOvr>
    <a:masterClrMapping/>
  </p:clrMapOvr>
  <mc:AlternateContent xmlns:mc="http://schemas.openxmlformats.org/markup-compatibility/2006" xmlns:p14="http://schemas.microsoft.com/office/powerpoint/2010/main">
    <mc:Choice Requires="p14">
      <p:transition spd="slow" p14:dur="15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dissolve">
                                      <p:cBhvr>
                                        <p:cTn id="7" dur="1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01 Mis docu. Backup\Mis imágenes\00 Para el mensaje haciendo\0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9144000" cy="5138737"/>
          </a:xfrm>
          <a:prstGeom prst="rect">
            <a:avLst/>
          </a:prstGeom>
          <a:noFill/>
          <a:extLst>
            <a:ext uri="{909E8E84-426E-40DD-AFC4-6F175D3DCCD1}">
              <a14:hiddenFill xmlns:a14="http://schemas.microsoft.com/office/drawing/2010/main">
                <a:solidFill>
                  <a:srgbClr val="FFFFFF"/>
                </a:solidFill>
              </a14:hiddenFill>
            </a:ext>
          </a:extLst>
        </p:spPr>
      </p:pic>
      <p:grpSp>
        <p:nvGrpSpPr>
          <p:cNvPr id="9" name="8 Grupo"/>
          <p:cNvGrpSpPr/>
          <p:nvPr/>
        </p:nvGrpSpPr>
        <p:grpSpPr>
          <a:xfrm>
            <a:off x="139781" y="4031275"/>
            <a:ext cx="8843597" cy="969497"/>
            <a:chOff x="139781" y="4031275"/>
            <a:chExt cx="8843597" cy="969497"/>
          </a:xfrm>
        </p:grpSpPr>
        <p:pic>
          <p:nvPicPr>
            <p:cNvPr id="10" name="Picture 4" descr="C:\01 Mis docu. Backup\Mis imágenes\00 Para el mensaje haciendo\00 Blanco.jpg"/>
            <p:cNvPicPr>
              <a:picLocks noChangeAspect="1" noChangeArrowheads="1"/>
            </p:cNvPicPr>
            <p:nvPr/>
          </p:nvPicPr>
          <p:blipFill rotWithShape="1">
            <a:blip r:embed="rId3">
              <a:extLst>
                <a:ext uri="{28A0092B-C50C-407E-A947-70E740481C1C}">
                  <a14:useLocalDpi xmlns:a14="http://schemas.microsoft.com/office/drawing/2010/main" val="0"/>
                </a:ext>
              </a:extLst>
            </a:blip>
            <a:srcRect l="1634" t="78230" r="1862" b="3188"/>
            <a:stretch/>
          </p:blipFill>
          <p:spPr bwMode="auto">
            <a:xfrm>
              <a:off x="139781" y="4031275"/>
              <a:ext cx="8843597" cy="954879"/>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50995" y="4031276"/>
              <a:ext cx="8821169" cy="969496"/>
            </a:xfrm>
            <a:prstGeom prst="rect">
              <a:avLst/>
            </a:prstGeom>
          </p:spPr>
          <p:txBody>
            <a:bodyPr wrap="square">
              <a:spAutoFit/>
            </a:bodyPr>
            <a:lstStyle/>
            <a:p>
              <a:pPr algn="ctr"/>
              <a:r>
                <a:rPr lang="es-CO" sz="1900" b="1" dirty="0">
                  <a:latin typeface="+mj-lt"/>
                </a:rPr>
                <a:t>3. Ya no es época de sostener a nadie de su familia; sea un poco  egoísta, más no usurero. Tenga una vida saludable, sin grandes  esfuerzos físicos. Haga gimnasia moderada y aliméntese bien. </a:t>
              </a:r>
            </a:p>
          </p:txBody>
        </p:sp>
      </p:grpSp>
    </p:spTree>
    <p:extLst>
      <p:ext uri="{BB962C8B-B14F-4D97-AF65-F5344CB8AC3E}">
        <p14:creationId xmlns:p14="http://schemas.microsoft.com/office/powerpoint/2010/main" val="2146866047"/>
      </p:ext>
    </p:extLst>
  </p:cSld>
  <p:clrMapOvr>
    <a:masterClrMapping/>
  </p:clrMapOvr>
  <mc:AlternateContent xmlns:mc="http://schemas.openxmlformats.org/markup-compatibility/2006" xmlns:p14="http://schemas.microsoft.com/office/powerpoint/2010/main">
    <mc:Choice Requires="p14">
      <p:transition spd="slow" p14:dur="15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1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01 Mis docu. Backup\Mis imágenes\00 Para el mensaje haciendo\0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9144000" cy="5138737"/>
          </a:xfrm>
          <a:prstGeom prst="rect">
            <a:avLst/>
          </a:prstGeom>
          <a:noFill/>
          <a:extLst>
            <a:ext uri="{909E8E84-426E-40DD-AFC4-6F175D3DCCD1}">
              <a14:hiddenFill xmlns:a14="http://schemas.microsoft.com/office/drawing/2010/main">
                <a:solidFill>
                  <a:srgbClr val="FFFFFF"/>
                </a:solidFill>
              </a14:hiddenFill>
            </a:ext>
          </a:extLst>
        </p:spPr>
      </p:pic>
      <p:grpSp>
        <p:nvGrpSpPr>
          <p:cNvPr id="11" name="10 Grupo"/>
          <p:cNvGrpSpPr/>
          <p:nvPr/>
        </p:nvGrpSpPr>
        <p:grpSpPr>
          <a:xfrm>
            <a:off x="139781" y="4007393"/>
            <a:ext cx="8843597" cy="978762"/>
            <a:chOff x="139781" y="4007393"/>
            <a:chExt cx="8843597" cy="978762"/>
          </a:xfrm>
        </p:grpSpPr>
        <p:pic>
          <p:nvPicPr>
            <p:cNvPr id="10" name="Picture 4" descr="C:\01 Mis docu. Backup\Mis imágenes\00 Para el mensaje haciendo\00 Blanco.jpg"/>
            <p:cNvPicPr>
              <a:picLocks noChangeAspect="1" noChangeArrowheads="1"/>
            </p:cNvPicPr>
            <p:nvPr/>
          </p:nvPicPr>
          <p:blipFill rotWithShape="1">
            <a:blip r:embed="rId3">
              <a:extLst>
                <a:ext uri="{28A0092B-C50C-407E-A947-70E740481C1C}">
                  <a14:useLocalDpi xmlns:a14="http://schemas.microsoft.com/office/drawing/2010/main" val="0"/>
                </a:ext>
              </a:extLst>
            </a:blip>
            <a:srcRect l="1634" t="77765" r="1862" b="3188"/>
            <a:stretch/>
          </p:blipFill>
          <p:spPr bwMode="auto">
            <a:xfrm>
              <a:off x="139781" y="4007393"/>
              <a:ext cx="8843597" cy="978762"/>
            </a:xfrm>
            <a:prstGeom prst="rect">
              <a:avLst/>
            </a:prstGeom>
            <a:noFill/>
            <a:extLst>
              <a:ext uri="{909E8E84-426E-40DD-AFC4-6F175D3DCCD1}">
                <a14:hiddenFill xmlns:a14="http://schemas.microsoft.com/office/drawing/2010/main">
                  <a:solidFill>
                    <a:srgbClr val="FFFFFF"/>
                  </a:solidFill>
                </a14:hiddenFill>
              </a:ext>
            </a:extLst>
          </p:spPr>
        </p:pic>
        <p:sp>
          <p:nvSpPr>
            <p:cNvPr id="9" name="8 Rectángulo"/>
            <p:cNvSpPr/>
            <p:nvPr/>
          </p:nvSpPr>
          <p:spPr>
            <a:xfrm>
              <a:off x="150995" y="4007393"/>
              <a:ext cx="8821169" cy="969496"/>
            </a:xfrm>
            <a:prstGeom prst="rect">
              <a:avLst/>
            </a:prstGeom>
          </p:spPr>
          <p:txBody>
            <a:bodyPr wrap="square">
              <a:spAutoFit/>
            </a:bodyPr>
            <a:lstStyle/>
            <a:p>
              <a:pPr algn="ctr"/>
              <a:r>
                <a:rPr lang="es-CO" sz="1900" b="1" dirty="0">
                  <a:latin typeface="+mj-lt"/>
                </a:rPr>
                <a:t>4. Compre siempre lo mejor y más fino, al fin y al cabo es para usted. Recuerde que en esta época, un objetivo clave es gastarse el dinero en  usted, en sus gustos y caprichos. Después de muerto el dinero solo  genera odios y rencores.</a:t>
              </a:r>
            </a:p>
          </p:txBody>
        </p:sp>
      </p:grpSp>
    </p:spTree>
    <p:extLst>
      <p:ext uri="{BB962C8B-B14F-4D97-AF65-F5344CB8AC3E}">
        <p14:creationId xmlns:p14="http://schemas.microsoft.com/office/powerpoint/2010/main" val="249580499"/>
      </p:ext>
    </p:extLst>
  </p:cSld>
  <p:clrMapOvr>
    <a:masterClrMapping/>
  </p:clrMapOvr>
  <mc:AlternateContent xmlns:mc="http://schemas.openxmlformats.org/markup-compatibility/2006" xmlns:p14="http://schemas.microsoft.com/office/powerpoint/2010/main">
    <mc:Choice Requires="p14">
      <p:transition spd="slow" p14:dur="15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dissolve">
                                      <p:cBhvr>
                                        <p:cTn id="7"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01 Mis docu. Backup\Mis imágenes\00 Para el mensaje haciendo\0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9144000" cy="5138737"/>
          </a:xfrm>
          <a:prstGeom prst="rect">
            <a:avLst/>
          </a:prstGeom>
          <a:noFill/>
          <a:extLst>
            <a:ext uri="{909E8E84-426E-40DD-AFC4-6F175D3DCCD1}">
              <a14:hiddenFill xmlns:a14="http://schemas.microsoft.com/office/drawing/2010/main">
                <a:solidFill>
                  <a:srgbClr val="FFFFFF"/>
                </a:solidFill>
              </a14:hiddenFill>
            </a:ext>
          </a:extLst>
        </p:spPr>
      </p:pic>
      <p:grpSp>
        <p:nvGrpSpPr>
          <p:cNvPr id="9" name="8 Grupo"/>
          <p:cNvGrpSpPr/>
          <p:nvPr/>
        </p:nvGrpSpPr>
        <p:grpSpPr>
          <a:xfrm>
            <a:off x="139781" y="4060573"/>
            <a:ext cx="8843597" cy="969497"/>
            <a:chOff x="139781" y="4050525"/>
            <a:chExt cx="8843597" cy="969497"/>
          </a:xfrm>
        </p:grpSpPr>
        <p:pic>
          <p:nvPicPr>
            <p:cNvPr id="10" name="Picture 4" descr="C:\01 Mis docu. Backup\Mis imágenes\00 Para el mensaje haciendo\00 Blanco.jpg"/>
            <p:cNvPicPr>
              <a:picLocks noChangeAspect="1" noChangeArrowheads="1"/>
            </p:cNvPicPr>
            <p:nvPr/>
          </p:nvPicPr>
          <p:blipFill rotWithShape="1">
            <a:blip r:embed="rId3">
              <a:extLst>
                <a:ext uri="{28A0092B-C50C-407E-A947-70E740481C1C}">
                  <a14:useLocalDpi xmlns:a14="http://schemas.microsoft.com/office/drawing/2010/main" val="0"/>
                </a:ext>
              </a:extLst>
            </a:blip>
            <a:srcRect l="1634" t="78605" r="1862" b="3188"/>
            <a:stretch/>
          </p:blipFill>
          <p:spPr bwMode="auto">
            <a:xfrm>
              <a:off x="139781" y="4050525"/>
              <a:ext cx="8843597" cy="935629"/>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50995" y="4050526"/>
              <a:ext cx="8821169" cy="969496"/>
            </a:xfrm>
            <a:prstGeom prst="rect">
              <a:avLst/>
            </a:prstGeom>
          </p:spPr>
          <p:txBody>
            <a:bodyPr wrap="square">
              <a:spAutoFit/>
            </a:bodyPr>
            <a:lstStyle/>
            <a:p>
              <a:pPr algn="ctr"/>
              <a:r>
                <a:rPr lang="es-CO" sz="1900" b="1" dirty="0">
                  <a:latin typeface="+mj-lt"/>
                </a:rPr>
                <a:t>5. Nada de angustiarse por poca cosa. En la vida todo pasa, sean los  buenos momentos que deben ser recordados, sean los malos que deben ser  rápidamente olvidados.</a:t>
              </a:r>
            </a:p>
          </p:txBody>
        </p:sp>
      </p:grpSp>
    </p:spTree>
    <p:extLst>
      <p:ext uri="{BB962C8B-B14F-4D97-AF65-F5344CB8AC3E}">
        <p14:creationId xmlns:p14="http://schemas.microsoft.com/office/powerpoint/2010/main" val="2810467777"/>
      </p:ext>
    </p:extLst>
  </p:cSld>
  <p:clrMapOvr>
    <a:masterClrMapping/>
  </p:clrMapOvr>
  <mc:AlternateContent xmlns:mc="http://schemas.openxmlformats.org/markup-compatibility/2006" xmlns:p14="http://schemas.microsoft.com/office/powerpoint/2010/main">
    <mc:Choice Requires="p14">
      <p:transition spd="slow" p14:dur="15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1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01 Mis docu. Backup\Mis imágenes\00 Para el mensaje haciendo\0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9144000" cy="5138737"/>
          </a:xfrm>
          <a:prstGeom prst="rect">
            <a:avLst/>
          </a:prstGeom>
          <a:noFill/>
          <a:extLst>
            <a:ext uri="{909E8E84-426E-40DD-AFC4-6F175D3DCCD1}">
              <a14:hiddenFill xmlns:a14="http://schemas.microsoft.com/office/drawing/2010/main">
                <a:solidFill>
                  <a:srgbClr val="FFFFFF"/>
                </a:solidFill>
              </a14:hiddenFill>
            </a:ext>
          </a:extLst>
        </p:spPr>
      </p:pic>
      <p:grpSp>
        <p:nvGrpSpPr>
          <p:cNvPr id="9" name="8 Grupo"/>
          <p:cNvGrpSpPr/>
          <p:nvPr/>
        </p:nvGrpSpPr>
        <p:grpSpPr>
          <a:xfrm>
            <a:off x="139781" y="4616473"/>
            <a:ext cx="8843597" cy="384722"/>
            <a:chOff x="139781" y="4606425"/>
            <a:chExt cx="8843597" cy="384722"/>
          </a:xfrm>
        </p:grpSpPr>
        <p:pic>
          <p:nvPicPr>
            <p:cNvPr id="10" name="Picture 4" descr="C:\01 Mis docu. Backup\Mis imágenes\00 Para el mensaje haciendo\00 Blanco.jpg"/>
            <p:cNvPicPr>
              <a:picLocks noChangeAspect="1" noChangeArrowheads="1"/>
            </p:cNvPicPr>
            <p:nvPr/>
          </p:nvPicPr>
          <p:blipFill rotWithShape="1">
            <a:blip r:embed="rId3">
              <a:extLst>
                <a:ext uri="{28A0092B-C50C-407E-A947-70E740481C1C}">
                  <a14:useLocalDpi xmlns:a14="http://schemas.microsoft.com/office/drawing/2010/main" val="0"/>
                </a:ext>
              </a:extLst>
            </a:blip>
            <a:srcRect l="1634" t="89423" r="1862" b="3188"/>
            <a:stretch/>
          </p:blipFill>
          <p:spPr bwMode="auto">
            <a:xfrm>
              <a:off x="139781" y="4606425"/>
              <a:ext cx="8843597" cy="379729"/>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50995" y="4606426"/>
              <a:ext cx="8821169" cy="384721"/>
            </a:xfrm>
            <a:prstGeom prst="rect">
              <a:avLst/>
            </a:prstGeom>
          </p:spPr>
          <p:txBody>
            <a:bodyPr wrap="square">
              <a:spAutoFit/>
            </a:bodyPr>
            <a:lstStyle/>
            <a:p>
              <a:pPr algn="ctr"/>
              <a:r>
                <a:rPr lang="es-CO" sz="1900" b="1" dirty="0">
                  <a:latin typeface="+mj-lt"/>
                </a:rPr>
                <a:t>6. Independiente de la edad, mantenga vivo el amor siempre.</a:t>
              </a:r>
            </a:p>
          </p:txBody>
        </p:sp>
      </p:grpSp>
    </p:spTree>
    <p:extLst>
      <p:ext uri="{BB962C8B-B14F-4D97-AF65-F5344CB8AC3E}">
        <p14:creationId xmlns:p14="http://schemas.microsoft.com/office/powerpoint/2010/main" val="4085593593"/>
      </p:ext>
    </p:extLst>
  </p:cSld>
  <p:clrMapOvr>
    <a:masterClrMapping/>
  </p:clrMapOvr>
  <mc:AlternateContent xmlns:mc="http://schemas.openxmlformats.org/markup-compatibility/2006" xmlns:p14="http://schemas.microsoft.com/office/powerpoint/2010/main">
    <mc:Choice Requires="p14">
      <p:transition spd="slow" p14:dur="15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1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01 Mis docu. Backup\Mis imágenes\00 Para el mensaje haciendo\0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588"/>
            <a:ext cx="9144000" cy="5138737"/>
          </a:xfrm>
          <a:prstGeom prst="rect">
            <a:avLst/>
          </a:prstGeom>
          <a:noFill/>
          <a:extLst>
            <a:ext uri="{909E8E84-426E-40DD-AFC4-6F175D3DCCD1}">
              <a14:hiddenFill xmlns:a14="http://schemas.microsoft.com/office/drawing/2010/main">
                <a:solidFill>
                  <a:srgbClr val="FFFFFF"/>
                </a:solidFill>
              </a14:hiddenFill>
            </a:ext>
          </a:extLst>
        </p:spPr>
      </p:pic>
      <p:grpSp>
        <p:nvGrpSpPr>
          <p:cNvPr id="11" name="10 Grupo"/>
          <p:cNvGrpSpPr/>
          <p:nvPr/>
        </p:nvGrpSpPr>
        <p:grpSpPr>
          <a:xfrm>
            <a:off x="139781" y="3748935"/>
            <a:ext cx="8843597" cy="1261885"/>
            <a:chOff x="139781" y="3738887"/>
            <a:chExt cx="8843597" cy="1261885"/>
          </a:xfrm>
        </p:grpSpPr>
        <p:pic>
          <p:nvPicPr>
            <p:cNvPr id="10" name="Picture 4" descr="C:\01 Mis docu. Backup\Mis imágenes\00 Para el mensaje haciendo\00 Blanco.jpg"/>
            <p:cNvPicPr>
              <a:picLocks noChangeAspect="1" noChangeArrowheads="1"/>
            </p:cNvPicPr>
            <p:nvPr/>
          </p:nvPicPr>
          <p:blipFill rotWithShape="1">
            <a:blip r:embed="rId4">
              <a:extLst>
                <a:ext uri="{28A0092B-C50C-407E-A947-70E740481C1C}">
                  <a14:useLocalDpi xmlns:a14="http://schemas.microsoft.com/office/drawing/2010/main" val="0"/>
                </a:ext>
              </a:extLst>
            </a:blip>
            <a:srcRect l="1634" t="72540" r="1862" b="3188"/>
            <a:stretch/>
          </p:blipFill>
          <p:spPr bwMode="auto">
            <a:xfrm>
              <a:off x="139781" y="3738887"/>
              <a:ext cx="8843597" cy="1247267"/>
            </a:xfrm>
            <a:prstGeom prst="rect">
              <a:avLst/>
            </a:prstGeom>
            <a:noFill/>
            <a:extLst>
              <a:ext uri="{909E8E84-426E-40DD-AFC4-6F175D3DCCD1}">
                <a14:hiddenFill xmlns:a14="http://schemas.microsoft.com/office/drawing/2010/main">
                  <a:solidFill>
                    <a:srgbClr val="FFFFFF"/>
                  </a:solidFill>
                </a14:hiddenFill>
              </a:ext>
            </a:extLst>
          </p:spPr>
        </p:pic>
        <p:sp>
          <p:nvSpPr>
            <p:cNvPr id="9" name="8 Rectángulo"/>
            <p:cNvSpPr/>
            <p:nvPr/>
          </p:nvSpPr>
          <p:spPr>
            <a:xfrm>
              <a:off x="150995" y="3738888"/>
              <a:ext cx="8821169" cy="1261884"/>
            </a:xfrm>
            <a:prstGeom prst="rect">
              <a:avLst/>
            </a:prstGeom>
          </p:spPr>
          <p:txBody>
            <a:bodyPr wrap="square">
              <a:spAutoFit/>
            </a:bodyPr>
            <a:lstStyle/>
            <a:p>
              <a:pPr algn="ctr"/>
              <a:r>
                <a:rPr lang="es-CO" sz="1900" b="1" dirty="0">
                  <a:latin typeface="+mj-lt"/>
                </a:rPr>
                <a:t>7. Esté en todo momento limpio, tome un baño diario; sea vanidoso, frecuente al peluquero, arréglese las uñas, vaya al dermatólogo, al  dentista, y use perfumes y cremas con moderación. Ya que ahora usted  no es guapísimo, esté por lo menos bien cuidado.</a:t>
              </a:r>
            </a:p>
          </p:txBody>
        </p:sp>
      </p:grpSp>
    </p:spTree>
    <p:extLst>
      <p:ext uri="{BB962C8B-B14F-4D97-AF65-F5344CB8AC3E}">
        <p14:creationId xmlns:p14="http://schemas.microsoft.com/office/powerpoint/2010/main" val="4285782650"/>
      </p:ext>
    </p:extLst>
  </p:cSld>
  <p:clrMapOvr>
    <a:masterClrMapping/>
  </p:clrMapOvr>
  <mc:AlternateContent xmlns:mc="http://schemas.openxmlformats.org/markup-compatibility/2006" xmlns:p14="http://schemas.microsoft.com/office/powerpoint/2010/main">
    <mc:Choice Requires="p14">
      <p:transition spd="slow" p14:dur="15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dissolve">
                                      <p:cBhvr>
                                        <p:cTn id="7"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01 Mis docu. Backup\Mis imágenes\00 Para el mensaje haciendo\0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9144000" cy="5138737"/>
          </a:xfrm>
          <a:prstGeom prst="rect">
            <a:avLst/>
          </a:prstGeom>
          <a:noFill/>
          <a:extLst>
            <a:ext uri="{909E8E84-426E-40DD-AFC4-6F175D3DCCD1}">
              <a14:hiddenFill xmlns:a14="http://schemas.microsoft.com/office/drawing/2010/main">
                <a:solidFill>
                  <a:srgbClr val="FFFFFF"/>
                </a:solidFill>
              </a14:hiddenFill>
            </a:ext>
          </a:extLst>
        </p:spPr>
      </p:pic>
      <p:grpSp>
        <p:nvGrpSpPr>
          <p:cNvPr id="11" name="10 Grupo"/>
          <p:cNvGrpSpPr/>
          <p:nvPr/>
        </p:nvGrpSpPr>
        <p:grpSpPr>
          <a:xfrm>
            <a:off x="139781" y="4328655"/>
            <a:ext cx="8843597" cy="687157"/>
            <a:chOff x="139781" y="4328655"/>
            <a:chExt cx="8843597" cy="687157"/>
          </a:xfrm>
        </p:grpSpPr>
        <p:pic>
          <p:nvPicPr>
            <p:cNvPr id="10" name="Picture 4" descr="C:\01 Mis docu. Backup\Mis imágenes\00 Para el mensaje haciendo\00 Blanco.jpg"/>
            <p:cNvPicPr>
              <a:picLocks noChangeAspect="1" noChangeArrowheads="1"/>
            </p:cNvPicPr>
            <p:nvPr/>
          </p:nvPicPr>
          <p:blipFill rotWithShape="1">
            <a:blip r:embed="rId3">
              <a:extLst>
                <a:ext uri="{28A0092B-C50C-407E-A947-70E740481C1C}">
                  <a14:useLocalDpi xmlns:a14="http://schemas.microsoft.com/office/drawing/2010/main" val="0"/>
                </a:ext>
              </a:extLst>
            </a:blip>
            <a:srcRect l="1634" t="84017" r="1862" b="3188"/>
            <a:stretch/>
          </p:blipFill>
          <p:spPr bwMode="auto">
            <a:xfrm>
              <a:off x="139781" y="4328655"/>
              <a:ext cx="8843597" cy="657499"/>
            </a:xfrm>
            <a:prstGeom prst="rect">
              <a:avLst/>
            </a:prstGeom>
            <a:noFill/>
            <a:extLst>
              <a:ext uri="{909E8E84-426E-40DD-AFC4-6F175D3DCCD1}">
                <a14:hiddenFill xmlns:a14="http://schemas.microsoft.com/office/drawing/2010/main">
                  <a:solidFill>
                    <a:srgbClr val="FFFFFF"/>
                  </a:solidFill>
                </a14:hiddenFill>
              </a:ext>
            </a:extLst>
          </p:spPr>
        </p:pic>
        <p:sp>
          <p:nvSpPr>
            <p:cNvPr id="9" name="8 Rectángulo"/>
            <p:cNvSpPr/>
            <p:nvPr/>
          </p:nvSpPr>
          <p:spPr>
            <a:xfrm>
              <a:off x="150995" y="4338704"/>
              <a:ext cx="8821169" cy="677108"/>
            </a:xfrm>
            <a:prstGeom prst="rect">
              <a:avLst/>
            </a:prstGeom>
          </p:spPr>
          <p:txBody>
            <a:bodyPr wrap="square">
              <a:spAutoFit/>
            </a:bodyPr>
            <a:lstStyle/>
            <a:p>
              <a:pPr algn="ctr"/>
              <a:r>
                <a:rPr lang="es-CO" sz="1900" b="1" dirty="0">
                  <a:latin typeface="+mj-lt"/>
                </a:rPr>
                <a:t>8. Nada de ser muy moderno, intente ser clásico. Es triste ver gente  mayor con peinados y atuendos hechos para jovencitos.</a:t>
              </a:r>
            </a:p>
          </p:txBody>
        </p:sp>
      </p:grpSp>
    </p:spTree>
    <p:extLst>
      <p:ext uri="{BB962C8B-B14F-4D97-AF65-F5344CB8AC3E}">
        <p14:creationId xmlns:p14="http://schemas.microsoft.com/office/powerpoint/2010/main" val="437267569"/>
      </p:ext>
    </p:extLst>
  </p:cSld>
  <p:clrMapOvr>
    <a:masterClrMapping/>
  </p:clrMapOvr>
  <mc:AlternateContent xmlns:mc="http://schemas.openxmlformats.org/markup-compatibility/2006" xmlns:p14="http://schemas.microsoft.com/office/powerpoint/2010/main">
    <mc:Choice Requires="p14">
      <p:transition spd="slow" p14:dur="15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dissolve">
                                      <p:cBhvr>
                                        <p:cTn id="7"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01 Mis docu. Backup\Mis imágenes\00 Para el mensaje haciendo\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9144000" cy="5138737"/>
          </a:xfrm>
          <a:prstGeom prst="rect">
            <a:avLst/>
          </a:prstGeom>
          <a:noFill/>
          <a:extLst>
            <a:ext uri="{909E8E84-426E-40DD-AFC4-6F175D3DCCD1}">
              <a14:hiddenFill xmlns:a14="http://schemas.microsoft.com/office/drawing/2010/main">
                <a:solidFill>
                  <a:srgbClr val="FFFFFF"/>
                </a:solidFill>
              </a14:hiddenFill>
            </a:ext>
          </a:extLst>
        </p:spPr>
      </p:pic>
      <p:grpSp>
        <p:nvGrpSpPr>
          <p:cNvPr id="12" name="11 Grupo"/>
          <p:cNvGrpSpPr/>
          <p:nvPr/>
        </p:nvGrpSpPr>
        <p:grpSpPr>
          <a:xfrm>
            <a:off x="139781" y="4333289"/>
            <a:ext cx="8843597" cy="677108"/>
            <a:chOff x="139781" y="4333289"/>
            <a:chExt cx="8843597" cy="677108"/>
          </a:xfrm>
        </p:grpSpPr>
        <p:pic>
          <p:nvPicPr>
            <p:cNvPr id="10" name="Picture 4" descr="C:\01 Mis docu. Backup\Mis imágenes\00 Para el mensaje haciendo\00 Blanco.jpg"/>
            <p:cNvPicPr>
              <a:picLocks noChangeAspect="1" noChangeArrowheads="1"/>
            </p:cNvPicPr>
            <p:nvPr/>
          </p:nvPicPr>
          <p:blipFill rotWithShape="1">
            <a:blip r:embed="rId3">
              <a:extLst>
                <a:ext uri="{28A0092B-C50C-407E-A947-70E740481C1C}">
                  <a14:useLocalDpi xmlns:a14="http://schemas.microsoft.com/office/drawing/2010/main" val="0"/>
                </a:ext>
              </a:extLst>
            </a:blip>
            <a:srcRect l="1634" t="84107" r="1862" b="3188"/>
            <a:stretch/>
          </p:blipFill>
          <p:spPr bwMode="auto">
            <a:xfrm>
              <a:off x="139781" y="4333289"/>
              <a:ext cx="8843597" cy="652866"/>
            </a:xfrm>
            <a:prstGeom prst="rect">
              <a:avLst/>
            </a:prstGeom>
            <a:noFill/>
            <a:extLst>
              <a:ext uri="{909E8E84-426E-40DD-AFC4-6F175D3DCCD1}">
                <a14:hiddenFill xmlns:a14="http://schemas.microsoft.com/office/drawing/2010/main">
                  <a:solidFill>
                    <a:srgbClr val="FFFFFF"/>
                  </a:solidFill>
                </a14:hiddenFill>
              </a:ext>
            </a:extLst>
          </p:spPr>
        </p:pic>
        <p:sp>
          <p:nvSpPr>
            <p:cNvPr id="9" name="8 Rectángulo"/>
            <p:cNvSpPr/>
            <p:nvPr/>
          </p:nvSpPr>
          <p:spPr>
            <a:xfrm>
              <a:off x="150995" y="4333289"/>
              <a:ext cx="8821169" cy="677108"/>
            </a:xfrm>
            <a:prstGeom prst="rect">
              <a:avLst/>
            </a:prstGeom>
          </p:spPr>
          <p:txBody>
            <a:bodyPr wrap="square">
              <a:spAutoFit/>
            </a:bodyPr>
            <a:lstStyle/>
            <a:p>
              <a:pPr algn="ctr"/>
              <a:r>
                <a:rPr lang="es-CO" sz="1900" b="1" dirty="0">
                  <a:latin typeface="+mj-lt"/>
                </a:rPr>
                <a:t>9. Manténgase siempre actualizado</a:t>
              </a:r>
              <a:r>
                <a:rPr lang="es-CO" sz="1900" b="1" dirty="0" smtClean="0">
                  <a:latin typeface="+mj-lt"/>
                </a:rPr>
                <a:t>. </a:t>
              </a:r>
              <a:r>
                <a:rPr lang="es-CO" sz="1900" b="1" dirty="0">
                  <a:latin typeface="+mj-lt"/>
                </a:rPr>
                <a:t>Lea libros y periódicos, oiga radio, vea buenos programas en la TV,  ingrese a internet, envíe y responda e-mails, llame a los amigos. </a:t>
              </a:r>
            </a:p>
          </p:txBody>
        </p:sp>
      </p:grpSp>
    </p:spTree>
    <p:extLst>
      <p:ext uri="{BB962C8B-B14F-4D97-AF65-F5344CB8AC3E}">
        <p14:creationId xmlns:p14="http://schemas.microsoft.com/office/powerpoint/2010/main" val="432234091"/>
      </p:ext>
    </p:extLst>
  </p:cSld>
  <p:clrMapOvr>
    <a:masterClrMapping/>
  </p:clrMapOvr>
  <mc:AlternateContent xmlns:mc="http://schemas.openxmlformats.org/markup-compatibility/2006" xmlns:p14="http://schemas.microsoft.com/office/powerpoint/2010/main">
    <mc:Choice Requires="p14">
      <p:transition spd="slow" p14:dur="15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dissolve">
                                      <p:cBhvr>
                                        <p:cTn id="7" dur="1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01 Mis docu. Backup\Mis imágenes\00 Para el mensaje haciendo\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9144000" cy="5138737"/>
          </a:xfrm>
          <a:prstGeom prst="rect">
            <a:avLst/>
          </a:prstGeom>
          <a:noFill/>
          <a:extLst>
            <a:ext uri="{909E8E84-426E-40DD-AFC4-6F175D3DCCD1}">
              <a14:hiddenFill xmlns:a14="http://schemas.microsoft.com/office/drawing/2010/main">
                <a:solidFill>
                  <a:srgbClr val="FFFFFF"/>
                </a:solidFill>
              </a14:hiddenFill>
            </a:ext>
          </a:extLst>
        </p:spPr>
      </p:pic>
      <p:grpSp>
        <p:nvGrpSpPr>
          <p:cNvPr id="11" name="10 Grupo"/>
          <p:cNvGrpSpPr/>
          <p:nvPr/>
        </p:nvGrpSpPr>
        <p:grpSpPr>
          <a:xfrm>
            <a:off x="139781" y="4631091"/>
            <a:ext cx="8843597" cy="384721"/>
            <a:chOff x="139781" y="4621043"/>
            <a:chExt cx="8843597" cy="384721"/>
          </a:xfrm>
        </p:grpSpPr>
        <p:pic>
          <p:nvPicPr>
            <p:cNvPr id="10" name="Picture 4" descr="C:\01 Mis docu. Backup\Mis imágenes\00 Para el mensaje haciendo\00 Blanco.jpg"/>
            <p:cNvPicPr>
              <a:picLocks noChangeAspect="1" noChangeArrowheads="1"/>
            </p:cNvPicPr>
            <p:nvPr/>
          </p:nvPicPr>
          <p:blipFill rotWithShape="1">
            <a:blip r:embed="rId3">
              <a:extLst>
                <a:ext uri="{28A0092B-C50C-407E-A947-70E740481C1C}">
                  <a14:useLocalDpi xmlns:a14="http://schemas.microsoft.com/office/drawing/2010/main" val="0"/>
                </a:ext>
              </a:extLst>
            </a:blip>
            <a:srcRect l="1634" t="89707" r="1862" b="3188"/>
            <a:stretch/>
          </p:blipFill>
          <p:spPr bwMode="auto">
            <a:xfrm>
              <a:off x="139781" y="4621043"/>
              <a:ext cx="8843597" cy="365112"/>
            </a:xfrm>
            <a:prstGeom prst="rect">
              <a:avLst/>
            </a:prstGeom>
            <a:noFill/>
            <a:extLst>
              <a:ext uri="{909E8E84-426E-40DD-AFC4-6F175D3DCCD1}">
                <a14:hiddenFill xmlns:a14="http://schemas.microsoft.com/office/drawing/2010/main">
                  <a:solidFill>
                    <a:srgbClr val="FFFFFF"/>
                  </a:solidFill>
                </a14:hiddenFill>
              </a:ext>
            </a:extLst>
          </p:spPr>
        </p:pic>
        <p:sp>
          <p:nvSpPr>
            <p:cNvPr id="9" name="8 Rectángulo"/>
            <p:cNvSpPr/>
            <p:nvPr/>
          </p:nvSpPr>
          <p:spPr>
            <a:xfrm>
              <a:off x="150995" y="4621043"/>
              <a:ext cx="8821169" cy="384721"/>
            </a:xfrm>
            <a:prstGeom prst="rect">
              <a:avLst/>
            </a:prstGeom>
          </p:spPr>
          <p:txBody>
            <a:bodyPr wrap="square">
              <a:spAutoFit/>
            </a:bodyPr>
            <a:lstStyle/>
            <a:p>
              <a:pPr algn="ctr"/>
              <a:r>
                <a:rPr lang="es-CO" sz="1900" b="1" dirty="0">
                  <a:latin typeface="+mj-lt"/>
                </a:rPr>
                <a:t>10. Respete la opinión de los jóvenes, a pesar que a veces pueden estar equivocados. </a:t>
              </a:r>
            </a:p>
          </p:txBody>
        </p:sp>
      </p:grpSp>
    </p:spTree>
    <p:extLst>
      <p:ext uri="{BB962C8B-B14F-4D97-AF65-F5344CB8AC3E}">
        <p14:creationId xmlns:p14="http://schemas.microsoft.com/office/powerpoint/2010/main" val="4176518157"/>
      </p:ext>
    </p:extLst>
  </p:cSld>
  <p:clrMapOvr>
    <a:masterClrMapping/>
  </p:clrMapOvr>
  <mc:AlternateContent xmlns:mc="http://schemas.openxmlformats.org/markup-compatibility/2006" xmlns:p14="http://schemas.microsoft.com/office/powerpoint/2010/main">
    <mc:Choice Requires="p14">
      <p:transition spd="slow" p14:dur="15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dissolve">
                                      <p:cBhvr>
                                        <p:cTn id="7"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01 Mis docu. Backup\Mis imágenes\00 Para el mensaje haciendo\1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9144000" cy="5138737"/>
          </a:xfrm>
          <a:prstGeom prst="rect">
            <a:avLst/>
          </a:prstGeom>
          <a:noFill/>
          <a:extLst>
            <a:ext uri="{909E8E84-426E-40DD-AFC4-6F175D3DCCD1}">
              <a14:hiddenFill xmlns:a14="http://schemas.microsoft.com/office/drawing/2010/main">
                <a:solidFill>
                  <a:srgbClr val="FFFFFF"/>
                </a:solidFill>
              </a14:hiddenFill>
            </a:ext>
          </a:extLst>
        </p:spPr>
      </p:pic>
      <p:grpSp>
        <p:nvGrpSpPr>
          <p:cNvPr id="11" name="10 Grupo"/>
          <p:cNvGrpSpPr/>
          <p:nvPr/>
        </p:nvGrpSpPr>
        <p:grpSpPr>
          <a:xfrm>
            <a:off x="139781" y="4631091"/>
            <a:ext cx="8843597" cy="384721"/>
            <a:chOff x="139781" y="4621043"/>
            <a:chExt cx="8843597" cy="384721"/>
          </a:xfrm>
        </p:grpSpPr>
        <p:pic>
          <p:nvPicPr>
            <p:cNvPr id="10" name="Picture 4" descr="C:\01 Mis docu. Backup\Mis imágenes\00 Para el mensaje haciendo\00 Blanco.jpg"/>
            <p:cNvPicPr>
              <a:picLocks noChangeAspect="1" noChangeArrowheads="1"/>
            </p:cNvPicPr>
            <p:nvPr/>
          </p:nvPicPr>
          <p:blipFill rotWithShape="1">
            <a:blip r:embed="rId3">
              <a:extLst>
                <a:ext uri="{28A0092B-C50C-407E-A947-70E740481C1C}">
                  <a14:useLocalDpi xmlns:a14="http://schemas.microsoft.com/office/drawing/2010/main" val="0"/>
                </a:ext>
              </a:extLst>
            </a:blip>
            <a:srcRect l="1634" t="89707" r="1862" b="3188"/>
            <a:stretch/>
          </p:blipFill>
          <p:spPr bwMode="auto">
            <a:xfrm>
              <a:off x="139781" y="4621043"/>
              <a:ext cx="8843597" cy="365112"/>
            </a:xfrm>
            <a:prstGeom prst="rect">
              <a:avLst/>
            </a:prstGeom>
            <a:noFill/>
            <a:extLst>
              <a:ext uri="{909E8E84-426E-40DD-AFC4-6F175D3DCCD1}">
                <a14:hiddenFill xmlns:a14="http://schemas.microsoft.com/office/drawing/2010/main">
                  <a:solidFill>
                    <a:srgbClr val="FFFFFF"/>
                  </a:solidFill>
                </a14:hiddenFill>
              </a:ext>
            </a:extLst>
          </p:spPr>
        </p:pic>
        <p:sp>
          <p:nvSpPr>
            <p:cNvPr id="9" name="8 Rectángulo"/>
            <p:cNvSpPr/>
            <p:nvPr/>
          </p:nvSpPr>
          <p:spPr>
            <a:xfrm>
              <a:off x="150995" y="4621043"/>
              <a:ext cx="8821169" cy="384721"/>
            </a:xfrm>
            <a:prstGeom prst="rect">
              <a:avLst/>
            </a:prstGeom>
          </p:spPr>
          <p:txBody>
            <a:bodyPr wrap="square">
              <a:spAutoFit/>
            </a:bodyPr>
            <a:lstStyle/>
            <a:p>
              <a:pPr algn="ctr"/>
              <a:r>
                <a:rPr lang="es-CO" sz="1900" b="1" dirty="0">
                  <a:latin typeface="+mj-lt"/>
                </a:rPr>
                <a:t>11. Jamás use la expresión “en mis tiempos”. Su tiempo es hoy.</a:t>
              </a:r>
            </a:p>
          </p:txBody>
        </p:sp>
      </p:grpSp>
    </p:spTree>
    <p:extLst>
      <p:ext uri="{BB962C8B-B14F-4D97-AF65-F5344CB8AC3E}">
        <p14:creationId xmlns:p14="http://schemas.microsoft.com/office/powerpoint/2010/main" val="2099506320"/>
      </p:ext>
    </p:extLst>
  </p:cSld>
  <p:clrMapOvr>
    <a:masterClrMapping/>
  </p:clrMapOvr>
  <mc:AlternateContent xmlns:mc="http://schemas.openxmlformats.org/markup-compatibility/2006" xmlns:p14="http://schemas.microsoft.com/office/powerpoint/2010/main">
    <mc:Choice Requires="p14">
      <p:transition spd="slow" p14:dur="15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dissolve">
                                      <p:cBhvr>
                                        <p:cTn id="7"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01 Mis docu. Backup\Mis imágenes\00 Para el mensaje haciendo\1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9144000" cy="5138737"/>
          </a:xfrm>
          <a:prstGeom prst="rect">
            <a:avLst/>
          </a:prstGeom>
          <a:noFill/>
          <a:extLst>
            <a:ext uri="{909E8E84-426E-40DD-AFC4-6F175D3DCCD1}">
              <a14:hiddenFill xmlns:a14="http://schemas.microsoft.com/office/drawing/2010/main">
                <a:solidFill>
                  <a:srgbClr val="FFFFFF"/>
                </a:solidFill>
              </a14:hiddenFill>
            </a:ext>
          </a:extLst>
        </p:spPr>
      </p:pic>
      <p:grpSp>
        <p:nvGrpSpPr>
          <p:cNvPr id="11" name="10 Grupo"/>
          <p:cNvGrpSpPr/>
          <p:nvPr/>
        </p:nvGrpSpPr>
        <p:grpSpPr>
          <a:xfrm>
            <a:off x="139781" y="4319191"/>
            <a:ext cx="8843597" cy="677109"/>
            <a:chOff x="139781" y="4319191"/>
            <a:chExt cx="8843597" cy="677109"/>
          </a:xfrm>
        </p:grpSpPr>
        <p:pic>
          <p:nvPicPr>
            <p:cNvPr id="10" name="Picture 4" descr="C:\01 Mis docu. Backup\Mis imágenes\00 Para el mensaje haciendo\00 Blanco.jpg"/>
            <p:cNvPicPr>
              <a:picLocks noChangeAspect="1" noChangeArrowheads="1"/>
            </p:cNvPicPr>
            <p:nvPr/>
          </p:nvPicPr>
          <p:blipFill rotWithShape="1">
            <a:blip r:embed="rId3">
              <a:extLst>
                <a:ext uri="{28A0092B-C50C-407E-A947-70E740481C1C}">
                  <a14:useLocalDpi xmlns:a14="http://schemas.microsoft.com/office/drawing/2010/main" val="0"/>
                </a:ext>
              </a:extLst>
            </a:blip>
            <a:srcRect l="1634" t="83833" r="1862" b="3188"/>
            <a:stretch/>
          </p:blipFill>
          <p:spPr bwMode="auto">
            <a:xfrm>
              <a:off x="139781" y="4319191"/>
              <a:ext cx="8843597" cy="666963"/>
            </a:xfrm>
            <a:prstGeom prst="rect">
              <a:avLst/>
            </a:prstGeom>
            <a:noFill/>
            <a:extLst>
              <a:ext uri="{909E8E84-426E-40DD-AFC4-6F175D3DCCD1}">
                <a14:hiddenFill xmlns:a14="http://schemas.microsoft.com/office/drawing/2010/main">
                  <a:solidFill>
                    <a:srgbClr val="FFFFFF"/>
                  </a:solidFill>
                </a14:hiddenFill>
              </a:ext>
            </a:extLst>
          </p:spPr>
        </p:pic>
        <p:sp>
          <p:nvSpPr>
            <p:cNvPr id="9" name="8 Rectángulo"/>
            <p:cNvSpPr/>
            <p:nvPr/>
          </p:nvSpPr>
          <p:spPr>
            <a:xfrm>
              <a:off x="150995" y="4319192"/>
              <a:ext cx="8821169" cy="677108"/>
            </a:xfrm>
            <a:prstGeom prst="rect">
              <a:avLst/>
            </a:prstGeom>
          </p:spPr>
          <p:txBody>
            <a:bodyPr wrap="square">
              <a:spAutoFit/>
            </a:bodyPr>
            <a:lstStyle/>
            <a:p>
              <a:pPr algn="ctr"/>
              <a:r>
                <a:rPr lang="es-CO" sz="1900" b="1" dirty="0">
                  <a:latin typeface="+mj-lt"/>
                </a:rPr>
                <a:t>12. No caiga en la tentación de vivir con los hijos o nietos, aunque  de vez en cuando vaya unos días como invitado. </a:t>
              </a:r>
            </a:p>
          </p:txBody>
        </p:sp>
      </p:grpSp>
    </p:spTree>
    <p:extLst>
      <p:ext uri="{BB962C8B-B14F-4D97-AF65-F5344CB8AC3E}">
        <p14:creationId xmlns:p14="http://schemas.microsoft.com/office/powerpoint/2010/main" val="2279243565"/>
      </p:ext>
    </p:extLst>
  </p:cSld>
  <p:clrMapOvr>
    <a:masterClrMapping/>
  </p:clrMapOvr>
  <mc:AlternateContent xmlns:mc="http://schemas.openxmlformats.org/markup-compatibility/2006" xmlns:p14="http://schemas.microsoft.com/office/powerpoint/2010/main">
    <mc:Choice Requires="p14">
      <p:transition spd="slow" p14:dur="15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dissolve">
                                      <p:cBhvr>
                                        <p:cTn id="7"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01 Mis docu. Backup\Mis imágenes\00 Para el mensaje haciendo\1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9144000" cy="5138737"/>
          </a:xfrm>
          <a:prstGeom prst="rect">
            <a:avLst/>
          </a:prstGeom>
          <a:noFill/>
          <a:extLst>
            <a:ext uri="{909E8E84-426E-40DD-AFC4-6F175D3DCCD1}">
              <a14:hiddenFill xmlns:a14="http://schemas.microsoft.com/office/drawing/2010/main">
                <a:solidFill>
                  <a:srgbClr val="FFFFFF"/>
                </a:solidFill>
              </a14:hiddenFill>
            </a:ext>
          </a:extLst>
        </p:spPr>
      </p:pic>
      <p:grpSp>
        <p:nvGrpSpPr>
          <p:cNvPr id="11" name="10 Grupo"/>
          <p:cNvGrpSpPr/>
          <p:nvPr/>
        </p:nvGrpSpPr>
        <p:grpSpPr>
          <a:xfrm>
            <a:off x="139781" y="4602215"/>
            <a:ext cx="8843597" cy="393987"/>
            <a:chOff x="139781" y="4592167"/>
            <a:chExt cx="8843597" cy="393987"/>
          </a:xfrm>
        </p:grpSpPr>
        <p:pic>
          <p:nvPicPr>
            <p:cNvPr id="10" name="Picture 4" descr="C:\01 Mis docu. Backup\Mis imágenes\00 Para el mensaje haciendo\00 Blanco.jpg"/>
            <p:cNvPicPr>
              <a:picLocks noChangeAspect="1" noChangeArrowheads="1"/>
            </p:cNvPicPr>
            <p:nvPr/>
          </p:nvPicPr>
          <p:blipFill rotWithShape="1">
            <a:blip r:embed="rId3">
              <a:extLst>
                <a:ext uri="{28A0092B-C50C-407E-A947-70E740481C1C}">
                  <a14:useLocalDpi xmlns:a14="http://schemas.microsoft.com/office/drawing/2010/main" val="0"/>
                </a:ext>
              </a:extLst>
            </a:blip>
            <a:srcRect l="1634" t="89145" r="1862" b="3188"/>
            <a:stretch/>
          </p:blipFill>
          <p:spPr bwMode="auto">
            <a:xfrm>
              <a:off x="139781" y="4592167"/>
              <a:ext cx="8843597" cy="393987"/>
            </a:xfrm>
            <a:prstGeom prst="rect">
              <a:avLst/>
            </a:prstGeom>
            <a:noFill/>
            <a:extLst>
              <a:ext uri="{909E8E84-426E-40DD-AFC4-6F175D3DCCD1}">
                <a14:hiddenFill xmlns:a14="http://schemas.microsoft.com/office/drawing/2010/main">
                  <a:solidFill>
                    <a:srgbClr val="FFFFFF"/>
                  </a:solidFill>
                </a14:hiddenFill>
              </a:ext>
            </a:extLst>
          </p:spPr>
        </p:pic>
        <p:sp>
          <p:nvSpPr>
            <p:cNvPr id="9" name="8 Rectángulo"/>
            <p:cNvSpPr/>
            <p:nvPr/>
          </p:nvSpPr>
          <p:spPr>
            <a:xfrm>
              <a:off x="150995" y="4592168"/>
              <a:ext cx="8821169" cy="384721"/>
            </a:xfrm>
            <a:prstGeom prst="rect">
              <a:avLst/>
            </a:prstGeom>
          </p:spPr>
          <p:txBody>
            <a:bodyPr wrap="square">
              <a:spAutoFit/>
            </a:bodyPr>
            <a:lstStyle/>
            <a:p>
              <a:pPr algn="ctr"/>
              <a:r>
                <a:rPr lang="es-CO" sz="1900" b="1" dirty="0">
                  <a:latin typeface="+mj-lt"/>
                </a:rPr>
                <a:t>13. Cultive un “hobby”, haga  lo que le gusta y lo que sus recursos le permitan.</a:t>
              </a:r>
            </a:p>
          </p:txBody>
        </p:sp>
      </p:grpSp>
    </p:spTree>
    <p:extLst>
      <p:ext uri="{BB962C8B-B14F-4D97-AF65-F5344CB8AC3E}">
        <p14:creationId xmlns:p14="http://schemas.microsoft.com/office/powerpoint/2010/main" val="249580499"/>
      </p:ext>
    </p:extLst>
  </p:cSld>
  <p:clrMapOvr>
    <a:masterClrMapping/>
  </p:clrMapOvr>
  <mc:AlternateContent xmlns:mc="http://schemas.openxmlformats.org/markup-compatibility/2006" xmlns:p14="http://schemas.microsoft.com/office/powerpoint/2010/main">
    <mc:Choice Requires="p14">
      <p:transition spd="slow" p14:dur="15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dissolve">
                                      <p:cBhvr>
                                        <p:cTn id="7"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01 Mis docu. Backup\Mis imágenes\00 Para el mensaje haciendo\1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9144000" cy="5138737"/>
          </a:xfrm>
          <a:prstGeom prst="rect">
            <a:avLst/>
          </a:prstGeom>
          <a:noFill/>
          <a:extLst>
            <a:ext uri="{909E8E84-426E-40DD-AFC4-6F175D3DCCD1}">
              <a14:hiddenFill xmlns:a14="http://schemas.microsoft.com/office/drawing/2010/main">
                <a:solidFill>
                  <a:srgbClr val="FFFFFF"/>
                </a:solidFill>
              </a14:hiddenFill>
            </a:ext>
          </a:extLst>
        </p:spPr>
      </p:pic>
      <p:grpSp>
        <p:nvGrpSpPr>
          <p:cNvPr id="11" name="10 Grupo"/>
          <p:cNvGrpSpPr/>
          <p:nvPr/>
        </p:nvGrpSpPr>
        <p:grpSpPr>
          <a:xfrm>
            <a:off x="139781" y="3734677"/>
            <a:ext cx="8843597" cy="1261885"/>
            <a:chOff x="139781" y="3724629"/>
            <a:chExt cx="8843597" cy="1261885"/>
          </a:xfrm>
        </p:grpSpPr>
        <p:pic>
          <p:nvPicPr>
            <p:cNvPr id="10" name="Picture 4" descr="C:\01 Mis docu. Backup\Mis imágenes\00 Para el mensaje haciendo\00 Blanco.jpg"/>
            <p:cNvPicPr>
              <a:picLocks noChangeAspect="1" noChangeArrowheads="1"/>
            </p:cNvPicPr>
            <p:nvPr/>
          </p:nvPicPr>
          <p:blipFill rotWithShape="1">
            <a:blip r:embed="rId3">
              <a:extLst>
                <a:ext uri="{28A0092B-C50C-407E-A947-70E740481C1C}">
                  <a14:useLocalDpi xmlns:a14="http://schemas.microsoft.com/office/drawing/2010/main" val="0"/>
                </a:ext>
              </a:extLst>
            </a:blip>
            <a:srcRect l="1634" t="72263" r="1862" b="3188"/>
            <a:stretch/>
          </p:blipFill>
          <p:spPr bwMode="auto">
            <a:xfrm>
              <a:off x="139781" y="3724629"/>
              <a:ext cx="8843597" cy="1261525"/>
            </a:xfrm>
            <a:prstGeom prst="rect">
              <a:avLst/>
            </a:prstGeom>
            <a:noFill/>
            <a:extLst>
              <a:ext uri="{909E8E84-426E-40DD-AFC4-6F175D3DCCD1}">
                <a14:hiddenFill xmlns:a14="http://schemas.microsoft.com/office/drawing/2010/main">
                  <a:solidFill>
                    <a:srgbClr val="FFFFFF"/>
                  </a:solidFill>
                </a14:hiddenFill>
              </a:ext>
            </a:extLst>
          </p:spPr>
        </p:pic>
        <p:sp>
          <p:nvSpPr>
            <p:cNvPr id="9" name="8 Rectángulo"/>
            <p:cNvSpPr/>
            <p:nvPr/>
          </p:nvSpPr>
          <p:spPr>
            <a:xfrm>
              <a:off x="150995" y="3724630"/>
              <a:ext cx="8821169" cy="1261884"/>
            </a:xfrm>
            <a:prstGeom prst="rect">
              <a:avLst/>
            </a:prstGeom>
          </p:spPr>
          <p:txBody>
            <a:bodyPr wrap="square">
              <a:spAutoFit/>
            </a:bodyPr>
            <a:lstStyle/>
            <a:p>
              <a:pPr algn="ctr"/>
              <a:r>
                <a:rPr lang="es-CO" sz="1900" b="1" dirty="0">
                  <a:latin typeface="+mj-lt"/>
                </a:rPr>
                <a:t>14. Acepte todas las invitaciones de bautizo, grado, cumpleaños,  casamiento, conferencias. Visite museos, vaya al campo.... lo  importante es salir de casa por un rato. Pero no se disguste si no lo invitan, porque a veces no se puede. Seguramente cuando usted era joven  tampoco invitaba a sus padres a TODO. </a:t>
              </a:r>
            </a:p>
          </p:txBody>
        </p:sp>
      </p:grpSp>
    </p:spTree>
    <p:extLst>
      <p:ext uri="{BB962C8B-B14F-4D97-AF65-F5344CB8AC3E}">
        <p14:creationId xmlns:p14="http://schemas.microsoft.com/office/powerpoint/2010/main" val="1700442832"/>
      </p:ext>
    </p:extLst>
  </p:cSld>
  <p:clrMapOvr>
    <a:masterClrMapping/>
  </p:clrMapOvr>
  <mc:AlternateContent xmlns:mc="http://schemas.openxmlformats.org/markup-compatibility/2006" xmlns:p14="http://schemas.microsoft.com/office/powerpoint/2010/main">
    <mc:Choice Requires="p14">
      <p:transition spd="slow" p14:dur="15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dissolve">
                                      <p:cBhvr>
                                        <p:cTn id="7"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01 Mis docu. Backup\Mis imágenes\00 Para el mensaje haciendo\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9144000" cy="5138737"/>
          </a:xfrm>
          <a:prstGeom prst="rect">
            <a:avLst/>
          </a:prstGeom>
          <a:noFill/>
          <a:extLst>
            <a:ext uri="{909E8E84-426E-40DD-AFC4-6F175D3DCCD1}">
              <a14:hiddenFill xmlns:a14="http://schemas.microsoft.com/office/drawing/2010/main">
                <a:solidFill>
                  <a:srgbClr val="FFFFFF"/>
                </a:solidFill>
              </a14:hiddenFill>
            </a:ext>
          </a:extLst>
        </p:spPr>
      </p:pic>
      <p:grpSp>
        <p:nvGrpSpPr>
          <p:cNvPr id="11" name="10 Grupo"/>
          <p:cNvGrpSpPr/>
          <p:nvPr/>
        </p:nvGrpSpPr>
        <p:grpSpPr>
          <a:xfrm>
            <a:off x="139781" y="3725053"/>
            <a:ext cx="8843597" cy="1271150"/>
            <a:chOff x="139781" y="3715005"/>
            <a:chExt cx="8843597" cy="1271150"/>
          </a:xfrm>
        </p:grpSpPr>
        <p:pic>
          <p:nvPicPr>
            <p:cNvPr id="10" name="Picture 4" descr="C:\01 Mis docu. Backup\Mis imágenes\00 Para el mensaje haciendo\00 Blanco.jpg"/>
            <p:cNvPicPr>
              <a:picLocks noChangeAspect="1" noChangeArrowheads="1"/>
            </p:cNvPicPr>
            <p:nvPr/>
          </p:nvPicPr>
          <p:blipFill rotWithShape="1">
            <a:blip r:embed="rId3">
              <a:extLst>
                <a:ext uri="{28A0092B-C50C-407E-A947-70E740481C1C}">
                  <a14:useLocalDpi xmlns:a14="http://schemas.microsoft.com/office/drawing/2010/main" val="0"/>
                </a:ext>
              </a:extLst>
            </a:blip>
            <a:srcRect l="1634" t="72076" r="1862" b="3188"/>
            <a:stretch/>
          </p:blipFill>
          <p:spPr bwMode="auto">
            <a:xfrm>
              <a:off x="139781" y="3715005"/>
              <a:ext cx="8843597" cy="1271150"/>
            </a:xfrm>
            <a:prstGeom prst="rect">
              <a:avLst/>
            </a:prstGeom>
            <a:noFill/>
            <a:extLst>
              <a:ext uri="{909E8E84-426E-40DD-AFC4-6F175D3DCCD1}">
                <a14:hiddenFill xmlns:a14="http://schemas.microsoft.com/office/drawing/2010/main">
                  <a:solidFill>
                    <a:srgbClr val="FFFFFF"/>
                  </a:solidFill>
                </a14:hiddenFill>
              </a:ext>
            </a:extLst>
          </p:spPr>
        </p:pic>
        <p:sp>
          <p:nvSpPr>
            <p:cNvPr id="9" name="8 Rectángulo"/>
            <p:cNvSpPr/>
            <p:nvPr/>
          </p:nvSpPr>
          <p:spPr>
            <a:xfrm>
              <a:off x="179871" y="3715005"/>
              <a:ext cx="8741484" cy="1261884"/>
            </a:xfrm>
            <a:prstGeom prst="rect">
              <a:avLst/>
            </a:prstGeom>
          </p:spPr>
          <p:txBody>
            <a:bodyPr wrap="square">
              <a:spAutoFit/>
            </a:bodyPr>
            <a:lstStyle/>
            <a:p>
              <a:pPr algn="ctr"/>
              <a:r>
                <a:rPr lang="es-CO" sz="1900" b="1" dirty="0">
                  <a:latin typeface="+mj-lt"/>
                </a:rPr>
                <a:t>15. Hable poco y oiga más, pues su vida y su pasado sólo le interesan a  usted mismo. Si alguien le pregunta sobre esos asuntos, sea breve y  procure hablar de cosas buenas y agradables. Jamás se lamente de algo. Hable en tono bajo y con cortesía. No critique nada, acepte las  situaciones tal como son. Todo es pasajero.</a:t>
              </a:r>
            </a:p>
          </p:txBody>
        </p:sp>
      </p:grpSp>
    </p:spTree>
    <p:extLst>
      <p:ext uri="{BB962C8B-B14F-4D97-AF65-F5344CB8AC3E}">
        <p14:creationId xmlns:p14="http://schemas.microsoft.com/office/powerpoint/2010/main" val="1056870892"/>
      </p:ext>
    </p:extLst>
  </p:cSld>
  <p:clrMapOvr>
    <a:masterClrMapping/>
  </p:clrMapOvr>
  <mc:AlternateContent xmlns:mc="http://schemas.openxmlformats.org/markup-compatibility/2006" xmlns:p14="http://schemas.microsoft.com/office/powerpoint/2010/main">
    <mc:Choice Requires="p14">
      <p:transition spd="slow" p14:dur="15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dissolve">
                                      <p:cBhvr>
                                        <p:cTn id="7"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01 Mis docu. Backup\Mis imágenes\00 Para el mensaje haciendo\1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9144000" cy="5138737"/>
          </a:xfrm>
          <a:prstGeom prst="rect">
            <a:avLst/>
          </a:prstGeom>
          <a:noFill/>
          <a:extLst>
            <a:ext uri="{909E8E84-426E-40DD-AFC4-6F175D3DCCD1}">
              <a14:hiddenFill xmlns:a14="http://schemas.microsoft.com/office/drawing/2010/main">
                <a:solidFill>
                  <a:srgbClr val="FFFFFF"/>
                </a:solidFill>
              </a14:hiddenFill>
            </a:ext>
          </a:extLst>
        </p:spPr>
      </p:pic>
      <p:grpSp>
        <p:nvGrpSpPr>
          <p:cNvPr id="14" name="13 Grupo"/>
          <p:cNvGrpSpPr/>
          <p:nvPr/>
        </p:nvGrpSpPr>
        <p:grpSpPr>
          <a:xfrm>
            <a:off x="139781" y="4046315"/>
            <a:ext cx="8843597" cy="969497"/>
            <a:chOff x="139781" y="4036267"/>
            <a:chExt cx="8843597" cy="969497"/>
          </a:xfrm>
        </p:grpSpPr>
        <p:pic>
          <p:nvPicPr>
            <p:cNvPr id="13" name="Picture 4" descr="C:\01 Mis docu. Backup\Mis imágenes\00 Para el mensaje haciendo\00 Blanco.jpg"/>
            <p:cNvPicPr>
              <a:picLocks noChangeAspect="1" noChangeArrowheads="1"/>
            </p:cNvPicPr>
            <p:nvPr/>
          </p:nvPicPr>
          <p:blipFill rotWithShape="1">
            <a:blip r:embed="rId3">
              <a:extLst>
                <a:ext uri="{28A0092B-C50C-407E-A947-70E740481C1C}">
                  <a14:useLocalDpi xmlns:a14="http://schemas.microsoft.com/office/drawing/2010/main" val="0"/>
                </a:ext>
              </a:extLst>
            </a:blip>
            <a:srcRect l="1634" t="78327" r="1862" b="3188"/>
            <a:stretch/>
          </p:blipFill>
          <p:spPr bwMode="auto">
            <a:xfrm>
              <a:off x="139781" y="4036267"/>
              <a:ext cx="8843597" cy="949887"/>
            </a:xfrm>
            <a:prstGeom prst="rect">
              <a:avLst/>
            </a:prstGeom>
            <a:noFill/>
            <a:extLst>
              <a:ext uri="{909E8E84-426E-40DD-AFC4-6F175D3DCCD1}">
                <a14:hiddenFill xmlns:a14="http://schemas.microsoft.com/office/drawing/2010/main">
                  <a:solidFill>
                    <a:srgbClr val="FFFFFF"/>
                  </a:solidFill>
                </a14:hiddenFill>
              </a:ext>
            </a:extLst>
          </p:spPr>
        </p:pic>
        <p:sp>
          <p:nvSpPr>
            <p:cNvPr id="12" name="11 Rectángulo"/>
            <p:cNvSpPr/>
            <p:nvPr/>
          </p:nvSpPr>
          <p:spPr>
            <a:xfrm>
              <a:off x="139781" y="4036268"/>
              <a:ext cx="8843597" cy="969496"/>
            </a:xfrm>
            <a:prstGeom prst="rect">
              <a:avLst/>
            </a:prstGeom>
          </p:spPr>
          <p:txBody>
            <a:bodyPr wrap="square">
              <a:spAutoFit/>
            </a:bodyPr>
            <a:lstStyle/>
            <a:p>
              <a:pPr algn="ctr"/>
              <a:r>
                <a:rPr lang="es-CO" sz="1900" b="1" dirty="0">
                  <a:latin typeface="+mj-lt"/>
                </a:rPr>
                <a:t>16. Los dolores y las molestias estarán siempre presentes, no las  vuelva más problemáticas de lo que son hablando sobre ellas. Trate de  minimizarlas. Al final, ellas lo afectan solamente a usted y son  problemas suyos y de sus médicos.</a:t>
              </a:r>
            </a:p>
          </p:txBody>
        </p:sp>
      </p:grpSp>
    </p:spTree>
    <p:extLst>
      <p:ext uri="{BB962C8B-B14F-4D97-AF65-F5344CB8AC3E}">
        <p14:creationId xmlns:p14="http://schemas.microsoft.com/office/powerpoint/2010/main" val="819187285"/>
      </p:ext>
    </p:extLst>
  </p:cSld>
  <p:clrMapOvr>
    <a:masterClrMapping/>
  </p:clrMapOvr>
  <mc:AlternateContent xmlns:mc="http://schemas.openxmlformats.org/markup-compatibility/2006" xmlns:p14="http://schemas.microsoft.com/office/powerpoint/2010/main">
    <mc:Choice Requires="p14">
      <p:transition spd="slow" p14:dur="15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dissolve">
                                      <p:cBhvr>
                                        <p:cTn id="7" dur="1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01 Mis docu. Backup\Mis imágenes\00 Para el mensaje haciendo\1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9144000" cy="5138737"/>
          </a:xfrm>
          <a:prstGeom prst="rect">
            <a:avLst/>
          </a:prstGeom>
          <a:noFill/>
          <a:extLst>
            <a:ext uri="{909E8E84-426E-40DD-AFC4-6F175D3DCCD1}">
              <a14:hiddenFill xmlns:a14="http://schemas.microsoft.com/office/drawing/2010/main">
                <a:solidFill>
                  <a:srgbClr val="FFFFFF"/>
                </a:solidFill>
              </a14:hiddenFill>
            </a:ext>
          </a:extLst>
        </p:spPr>
      </p:pic>
      <p:grpSp>
        <p:nvGrpSpPr>
          <p:cNvPr id="12" name="11 Grupo"/>
          <p:cNvGrpSpPr/>
          <p:nvPr/>
        </p:nvGrpSpPr>
        <p:grpSpPr>
          <a:xfrm>
            <a:off x="139781" y="4017017"/>
            <a:ext cx="8843597" cy="969497"/>
            <a:chOff x="139781" y="4017017"/>
            <a:chExt cx="8843597" cy="969497"/>
          </a:xfrm>
        </p:grpSpPr>
        <p:pic>
          <p:nvPicPr>
            <p:cNvPr id="10" name="Picture 4" descr="C:\01 Mis docu. Backup\Mis imágenes\00 Para el mensaje haciendo\00 Blanco.jpg"/>
            <p:cNvPicPr>
              <a:picLocks noChangeAspect="1" noChangeArrowheads="1"/>
            </p:cNvPicPr>
            <p:nvPr/>
          </p:nvPicPr>
          <p:blipFill rotWithShape="1">
            <a:blip r:embed="rId3">
              <a:extLst>
                <a:ext uri="{28A0092B-C50C-407E-A947-70E740481C1C}">
                  <a14:useLocalDpi xmlns:a14="http://schemas.microsoft.com/office/drawing/2010/main" val="0"/>
                </a:ext>
              </a:extLst>
            </a:blip>
            <a:srcRect l="1634" t="77953" r="1862" b="3188"/>
            <a:stretch/>
          </p:blipFill>
          <p:spPr bwMode="auto">
            <a:xfrm>
              <a:off x="139781" y="4017017"/>
              <a:ext cx="8843597" cy="969137"/>
            </a:xfrm>
            <a:prstGeom prst="rect">
              <a:avLst/>
            </a:prstGeom>
            <a:noFill/>
            <a:extLst>
              <a:ext uri="{909E8E84-426E-40DD-AFC4-6F175D3DCCD1}">
                <a14:hiddenFill xmlns:a14="http://schemas.microsoft.com/office/drawing/2010/main">
                  <a:solidFill>
                    <a:srgbClr val="FFFFFF"/>
                  </a:solidFill>
                </a14:hiddenFill>
              </a:ext>
            </a:extLst>
          </p:spPr>
        </p:pic>
        <p:sp>
          <p:nvSpPr>
            <p:cNvPr id="9" name="8 Rectángulo"/>
            <p:cNvSpPr/>
            <p:nvPr/>
          </p:nvSpPr>
          <p:spPr>
            <a:xfrm>
              <a:off x="150995" y="4017018"/>
              <a:ext cx="8821169" cy="969496"/>
            </a:xfrm>
            <a:prstGeom prst="rect">
              <a:avLst/>
            </a:prstGeom>
          </p:spPr>
          <p:txBody>
            <a:bodyPr wrap="square">
              <a:spAutoFit/>
            </a:bodyPr>
            <a:lstStyle/>
            <a:p>
              <a:pPr algn="ctr"/>
              <a:r>
                <a:rPr lang="es-CO" sz="1900" b="1" dirty="0">
                  <a:latin typeface="+mj-lt"/>
                </a:rPr>
                <a:t>17. No permanezca tan apegado a la religión ahora de viejo, rezando e implorando todo el tiempo como un fanático. Lo bueno es que en breve</a:t>
              </a:r>
              <a:r>
                <a:rPr lang="es-CO" sz="1900" b="1" dirty="0" smtClean="0">
                  <a:latin typeface="+mj-lt"/>
                </a:rPr>
                <a:t>, </a:t>
              </a:r>
              <a:r>
                <a:rPr lang="es-CO" sz="1900" b="1" dirty="0">
                  <a:latin typeface="+mj-lt"/>
                </a:rPr>
                <a:t>podrá hacer sus pedidos personalmente.</a:t>
              </a:r>
            </a:p>
          </p:txBody>
        </p:sp>
      </p:grpSp>
    </p:spTree>
    <p:extLst>
      <p:ext uri="{BB962C8B-B14F-4D97-AF65-F5344CB8AC3E}">
        <p14:creationId xmlns:p14="http://schemas.microsoft.com/office/powerpoint/2010/main" val="2481514819"/>
      </p:ext>
    </p:extLst>
  </p:cSld>
  <p:clrMapOvr>
    <a:masterClrMapping/>
  </p:clrMapOvr>
  <mc:AlternateContent xmlns:mc="http://schemas.openxmlformats.org/markup-compatibility/2006" xmlns:p14="http://schemas.microsoft.com/office/powerpoint/2010/main">
    <mc:Choice Requires="p14">
      <p:transition spd="slow" p14:dur="15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dissolve">
                                      <p:cBhvr>
                                        <p:cTn id="7" dur="1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01 Mis docu. Backup\Mis imágenes\00 Para el mensaje haciendo\1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9144000" cy="5138737"/>
          </a:xfrm>
          <a:prstGeom prst="rect">
            <a:avLst/>
          </a:prstGeom>
          <a:noFill/>
          <a:extLst>
            <a:ext uri="{909E8E84-426E-40DD-AFC4-6F175D3DCCD1}">
              <a14:hiddenFill xmlns:a14="http://schemas.microsoft.com/office/drawing/2010/main">
                <a:solidFill>
                  <a:srgbClr val="FFFFFF"/>
                </a:solidFill>
              </a14:hiddenFill>
            </a:ext>
          </a:extLst>
        </p:spPr>
      </p:pic>
      <p:grpSp>
        <p:nvGrpSpPr>
          <p:cNvPr id="11" name="10 Grupo"/>
          <p:cNvGrpSpPr/>
          <p:nvPr/>
        </p:nvGrpSpPr>
        <p:grpSpPr>
          <a:xfrm>
            <a:off x="139781" y="4021535"/>
            <a:ext cx="8843597" cy="969496"/>
            <a:chOff x="139781" y="4021535"/>
            <a:chExt cx="8843597" cy="969496"/>
          </a:xfrm>
        </p:grpSpPr>
        <p:pic>
          <p:nvPicPr>
            <p:cNvPr id="10" name="Picture 4" descr="C:\01 Mis docu. Backup\Mis imágenes\00 Para el mensaje haciendo\00 Blanco.jpg"/>
            <p:cNvPicPr>
              <a:picLocks noChangeAspect="1" noChangeArrowheads="1"/>
            </p:cNvPicPr>
            <p:nvPr/>
          </p:nvPicPr>
          <p:blipFill rotWithShape="1">
            <a:blip r:embed="rId3">
              <a:extLst>
                <a:ext uri="{28A0092B-C50C-407E-A947-70E740481C1C}">
                  <a14:useLocalDpi xmlns:a14="http://schemas.microsoft.com/office/drawing/2010/main" val="0"/>
                </a:ext>
              </a:extLst>
            </a:blip>
            <a:srcRect l="1634" t="78040" r="1862" b="3188"/>
            <a:stretch/>
          </p:blipFill>
          <p:spPr bwMode="auto">
            <a:xfrm>
              <a:off x="139781" y="4021535"/>
              <a:ext cx="8843597" cy="964620"/>
            </a:xfrm>
            <a:prstGeom prst="rect">
              <a:avLst/>
            </a:prstGeom>
            <a:noFill/>
            <a:extLst>
              <a:ext uri="{909E8E84-426E-40DD-AFC4-6F175D3DCCD1}">
                <a14:hiddenFill xmlns:a14="http://schemas.microsoft.com/office/drawing/2010/main">
                  <a:solidFill>
                    <a:srgbClr val="FFFFFF"/>
                  </a:solidFill>
                </a14:hiddenFill>
              </a:ext>
            </a:extLst>
          </p:spPr>
        </p:pic>
        <p:sp>
          <p:nvSpPr>
            <p:cNvPr id="9" name="8 Rectángulo"/>
            <p:cNvSpPr/>
            <p:nvPr/>
          </p:nvSpPr>
          <p:spPr>
            <a:xfrm>
              <a:off x="150995" y="4021535"/>
              <a:ext cx="8821169" cy="969496"/>
            </a:xfrm>
            <a:prstGeom prst="rect">
              <a:avLst/>
            </a:prstGeom>
          </p:spPr>
          <p:txBody>
            <a:bodyPr wrap="square">
              <a:spAutoFit/>
            </a:bodyPr>
            <a:lstStyle/>
            <a:p>
              <a:pPr algn="ctr"/>
              <a:r>
                <a:rPr lang="es-CO" sz="1900" b="1" dirty="0">
                  <a:latin typeface="+mj-lt"/>
                </a:rPr>
                <a:t>18. Ría, ría mucho, ría de todo, usted es un suertudo, usted ha tenido  una vida, una larga vida, y la muerte será solamente una nueva etapa  incierta, así como fue incierta toda su vida. </a:t>
              </a:r>
            </a:p>
          </p:txBody>
        </p:sp>
      </p:grpSp>
    </p:spTree>
    <p:extLst>
      <p:ext uri="{BB962C8B-B14F-4D97-AF65-F5344CB8AC3E}">
        <p14:creationId xmlns:p14="http://schemas.microsoft.com/office/powerpoint/2010/main" val="2481514819"/>
      </p:ext>
    </p:extLst>
  </p:cSld>
  <p:clrMapOvr>
    <a:masterClrMapping/>
  </p:clrMapOvr>
  <mc:AlternateContent xmlns:mc="http://schemas.openxmlformats.org/markup-compatibility/2006" xmlns:p14="http://schemas.microsoft.com/office/powerpoint/2010/main">
    <mc:Choice Requires="p14">
      <p:transition spd="slow" p14:dur="15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dissolve">
                                      <p:cBhvr>
                                        <p:cTn id="7"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01 Mis docu. Backup\Mis imágenes\00 Para el mensaje haciendo\2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9144000" cy="5138737"/>
          </a:xfrm>
          <a:prstGeom prst="rect">
            <a:avLst/>
          </a:prstGeom>
          <a:noFill/>
          <a:extLst>
            <a:ext uri="{909E8E84-426E-40DD-AFC4-6F175D3DCCD1}">
              <a14:hiddenFill xmlns:a14="http://schemas.microsoft.com/office/drawing/2010/main">
                <a:solidFill>
                  <a:srgbClr val="FFFFFF"/>
                </a:solidFill>
              </a14:hiddenFill>
            </a:ext>
          </a:extLst>
        </p:spPr>
      </p:pic>
      <p:grpSp>
        <p:nvGrpSpPr>
          <p:cNvPr id="11" name="10 Grupo"/>
          <p:cNvGrpSpPr/>
          <p:nvPr/>
        </p:nvGrpSpPr>
        <p:grpSpPr>
          <a:xfrm>
            <a:off x="139781" y="4328817"/>
            <a:ext cx="8843597" cy="677108"/>
            <a:chOff x="139781" y="4328817"/>
            <a:chExt cx="8843597" cy="677108"/>
          </a:xfrm>
        </p:grpSpPr>
        <p:pic>
          <p:nvPicPr>
            <p:cNvPr id="10" name="Picture 4" descr="C:\01 Mis docu. Backup\Mis imágenes\00 Para el mensaje haciendo\00 Blanco.jpg"/>
            <p:cNvPicPr>
              <a:picLocks noChangeAspect="1" noChangeArrowheads="1"/>
            </p:cNvPicPr>
            <p:nvPr/>
          </p:nvPicPr>
          <p:blipFill rotWithShape="1">
            <a:blip r:embed="rId3">
              <a:extLst>
                <a:ext uri="{28A0092B-C50C-407E-A947-70E740481C1C}">
                  <a14:useLocalDpi xmlns:a14="http://schemas.microsoft.com/office/drawing/2010/main" val="0"/>
                </a:ext>
              </a:extLst>
            </a:blip>
            <a:srcRect l="1634" t="84020" r="1862" b="3188"/>
            <a:stretch/>
          </p:blipFill>
          <p:spPr bwMode="auto">
            <a:xfrm>
              <a:off x="139781" y="4328817"/>
              <a:ext cx="8843597" cy="657338"/>
            </a:xfrm>
            <a:prstGeom prst="rect">
              <a:avLst/>
            </a:prstGeom>
            <a:noFill/>
            <a:extLst>
              <a:ext uri="{909E8E84-426E-40DD-AFC4-6F175D3DCCD1}">
                <a14:hiddenFill xmlns:a14="http://schemas.microsoft.com/office/drawing/2010/main">
                  <a:solidFill>
                    <a:srgbClr val="FFFFFF"/>
                  </a:solidFill>
                </a14:hiddenFill>
              </a:ext>
            </a:extLst>
          </p:spPr>
        </p:pic>
        <p:sp>
          <p:nvSpPr>
            <p:cNvPr id="9" name="8 Rectángulo"/>
            <p:cNvSpPr/>
            <p:nvPr/>
          </p:nvSpPr>
          <p:spPr>
            <a:xfrm>
              <a:off x="150995" y="4328817"/>
              <a:ext cx="8821169" cy="677108"/>
            </a:xfrm>
            <a:prstGeom prst="rect">
              <a:avLst/>
            </a:prstGeom>
          </p:spPr>
          <p:txBody>
            <a:bodyPr wrap="square">
              <a:spAutoFit/>
            </a:bodyPr>
            <a:lstStyle/>
            <a:p>
              <a:pPr algn="ctr"/>
              <a:r>
                <a:rPr lang="es-CO" sz="1900" b="1" dirty="0">
                  <a:latin typeface="+mj-lt"/>
                </a:rPr>
                <a:t>19. Si alguien le dice que ahora usted no hace nada de importancia, no  se preocupe. Lo más importante ya fue hecho: usted y su historia,  buena o mala, ya sucedió!</a:t>
              </a:r>
            </a:p>
          </p:txBody>
        </p:sp>
      </p:grpSp>
    </p:spTree>
    <p:extLst>
      <p:ext uri="{BB962C8B-B14F-4D97-AF65-F5344CB8AC3E}">
        <p14:creationId xmlns:p14="http://schemas.microsoft.com/office/powerpoint/2010/main" val="819187285"/>
      </p:ext>
    </p:extLst>
  </p:cSld>
  <p:clrMapOvr>
    <a:masterClrMapping/>
  </p:clrMapOvr>
  <mc:AlternateContent xmlns:mc="http://schemas.openxmlformats.org/markup-compatibility/2006" xmlns:p14="http://schemas.microsoft.com/office/powerpoint/2010/main">
    <mc:Choice Requires="p14">
      <p:transition spd="slow" p14:dur="15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dissolve">
                                      <p:cBhvr>
                                        <p:cTn id="7"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01 Mis docu. Backup\Mis imágenes\00 Para el mensaje haciendo\2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9144000" cy="5138737"/>
          </a:xfrm>
          <a:prstGeom prst="rect">
            <a:avLst/>
          </a:prstGeom>
          <a:noFill/>
          <a:extLst>
            <a:ext uri="{909E8E84-426E-40DD-AFC4-6F175D3DCCD1}">
              <a14:hiddenFill xmlns:a14="http://schemas.microsoft.com/office/drawing/2010/main">
                <a:solidFill>
                  <a:srgbClr val="FFFFFF"/>
                </a:solidFill>
              </a14:hiddenFill>
            </a:ext>
          </a:extLst>
        </p:spPr>
      </p:pic>
      <p:grpSp>
        <p:nvGrpSpPr>
          <p:cNvPr id="9" name="8 Grupo"/>
          <p:cNvGrpSpPr/>
          <p:nvPr/>
        </p:nvGrpSpPr>
        <p:grpSpPr>
          <a:xfrm>
            <a:off x="139781" y="3734677"/>
            <a:ext cx="8843597" cy="1261885"/>
            <a:chOff x="139781" y="3724629"/>
            <a:chExt cx="8843597" cy="1261885"/>
          </a:xfrm>
        </p:grpSpPr>
        <p:pic>
          <p:nvPicPr>
            <p:cNvPr id="10" name="Picture 4" descr="C:\01 Mis docu. Backup\Mis imágenes\00 Para el mensaje haciendo\00 Blanco.jpg"/>
            <p:cNvPicPr>
              <a:picLocks noChangeAspect="1" noChangeArrowheads="1"/>
            </p:cNvPicPr>
            <p:nvPr/>
          </p:nvPicPr>
          <p:blipFill rotWithShape="1">
            <a:blip r:embed="rId3">
              <a:extLst>
                <a:ext uri="{28A0092B-C50C-407E-A947-70E740481C1C}">
                  <a14:useLocalDpi xmlns:a14="http://schemas.microsoft.com/office/drawing/2010/main" val="0"/>
                </a:ext>
              </a:extLst>
            </a:blip>
            <a:srcRect l="1634" t="72263" r="1862" b="3188"/>
            <a:stretch/>
          </p:blipFill>
          <p:spPr bwMode="auto">
            <a:xfrm>
              <a:off x="139781" y="3724629"/>
              <a:ext cx="8843597" cy="1261525"/>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50995" y="3724630"/>
              <a:ext cx="8821169" cy="1261884"/>
            </a:xfrm>
            <a:prstGeom prst="rect">
              <a:avLst/>
            </a:prstGeom>
          </p:spPr>
          <p:txBody>
            <a:bodyPr wrap="square">
              <a:spAutoFit/>
            </a:bodyPr>
            <a:lstStyle/>
            <a:p>
              <a:pPr algn="ctr"/>
              <a:r>
                <a:rPr lang="es-CO" sz="1900" b="1" dirty="0">
                  <a:latin typeface="+mj-lt"/>
                </a:rPr>
                <a:t>20. Recuerda las palabras de Benedetti: “No te rindas, por favor no cedas aunque el frío queme,  aunque el miedo muerda, aunque el sol se ponga y se calle el viento. Aún hay fuego en tu alma, aún hay vida en tus sueños,  porque cada día es un comienzo nuevo, porque ésta es la hora</a:t>
              </a:r>
              <a:r>
                <a:rPr lang="es-CO" sz="1900" b="1" dirty="0" smtClean="0">
                  <a:latin typeface="+mj-lt"/>
                </a:rPr>
                <a:t>, </a:t>
              </a:r>
              <a:r>
                <a:rPr lang="es-CO" sz="1900" b="1" dirty="0">
                  <a:latin typeface="+mj-lt"/>
                </a:rPr>
                <a:t>el mejor momento</a:t>
              </a:r>
              <a:r>
                <a:rPr lang="es-CO" sz="1900" b="1" dirty="0" smtClean="0">
                  <a:latin typeface="+mj-lt"/>
                </a:rPr>
                <a:t>”.</a:t>
              </a:r>
              <a:endParaRPr lang="es-CO" sz="1900" b="1" dirty="0">
                <a:latin typeface="+mj-lt"/>
              </a:endParaRPr>
            </a:p>
          </p:txBody>
        </p:sp>
      </p:grpSp>
    </p:spTree>
    <p:extLst>
      <p:ext uri="{BB962C8B-B14F-4D97-AF65-F5344CB8AC3E}">
        <p14:creationId xmlns:p14="http://schemas.microsoft.com/office/powerpoint/2010/main" val="2481514819"/>
      </p:ext>
    </p:extLst>
  </p:cSld>
  <p:clrMapOvr>
    <a:masterClrMapping/>
  </p:clrMapOvr>
  <mc:AlternateContent xmlns:mc="http://schemas.openxmlformats.org/markup-compatibility/2006" xmlns:p14="http://schemas.microsoft.com/office/powerpoint/2010/main">
    <mc:Choice Requires="p14">
      <p:transition spd="slow" p14:dur="15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1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1" name="Picture 3" descr="C:\01 Mis docu. Backup\Mis imágenes\00 Para el mensaje haciendo\2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9144000" cy="5138737"/>
          </a:xfrm>
          <a:prstGeom prst="rect">
            <a:avLst/>
          </a:prstGeom>
          <a:noFill/>
          <a:extLst>
            <a:ext uri="{909E8E84-426E-40DD-AFC4-6F175D3DCCD1}">
              <a14:hiddenFill xmlns:a14="http://schemas.microsoft.com/office/drawing/2010/main">
                <a:solidFill>
                  <a:srgbClr val="FFFFFF"/>
                </a:solidFill>
              </a14:hiddenFill>
            </a:ext>
          </a:extLst>
        </p:spPr>
      </p:pic>
      <p:grpSp>
        <p:nvGrpSpPr>
          <p:cNvPr id="9" name="8 Grupo"/>
          <p:cNvGrpSpPr/>
          <p:nvPr/>
        </p:nvGrpSpPr>
        <p:grpSpPr>
          <a:xfrm>
            <a:off x="139781" y="4257475"/>
            <a:ext cx="8843597" cy="738728"/>
            <a:chOff x="139781" y="4257475"/>
            <a:chExt cx="8843597" cy="738728"/>
          </a:xfrm>
        </p:grpSpPr>
        <p:pic>
          <p:nvPicPr>
            <p:cNvPr id="10" name="Picture 4" descr="C:\01 Mis docu. Backup\Mis imágenes\00 Para el mensaje haciendo\00 Blanco.jpg"/>
            <p:cNvPicPr>
              <a:picLocks noChangeAspect="1" noChangeArrowheads="1"/>
            </p:cNvPicPr>
            <p:nvPr/>
          </p:nvPicPr>
          <p:blipFill rotWithShape="1">
            <a:blip r:embed="rId3">
              <a:extLst>
                <a:ext uri="{28A0092B-C50C-407E-A947-70E740481C1C}">
                  <a14:useLocalDpi xmlns:a14="http://schemas.microsoft.com/office/drawing/2010/main" val="0"/>
                </a:ext>
              </a:extLst>
            </a:blip>
            <a:srcRect l="1634" t="82632" r="1862" b="3188"/>
            <a:stretch/>
          </p:blipFill>
          <p:spPr bwMode="auto">
            <a:xfrm>
              <a:off x="139781" y="4267523"/>
              <a:ext cx="8843597" cy="728680"/>
            </a:xfrm>
            <a:prstGeom prst="rect">
              <a:avLst/>
            </a:prstGeom>
            <a:noFill/>
            <a:extLst>
              <a:ext uri="{909E8E84-426E-40DD-AFC4-6F175D3DCCD1}">
                <a14:hiddenFill xmlns:a14="http://schemas.microsoft.com/office/drawing/2010/main">
                  <a:solidFill>
                    <a:srgbClr val="FFFFFF"/>
                  </a:solidFill>
                </a14:hiddenFill>
              </a:ext>
            </a:extLst>
          </p:spPr>
        </p:pic>
        <p:sp>
          <p:nvSpPr>
            <p:cNvPr id="2" name="1 CuadroTexto"/>
            <p:cNvSpPr txBox="1"/>
            <p:nvPr/>
          </p:nvSpPr>
          <p:spPr>
            <a:xfrm>
              <a:off x="1619672" y="4257475"/>
              <a:ext cx="2561983" cy="738664"/>
            </a:xfrm>
            <a:prstGeom prst="rect">
              <a:avLst/>
            </a:prstGeom>
            <a:noFill/>
          </p:spPr>
          <p:txBody>
            <a:bodyPr wrap="none" rtlCol="0">
              <a:spAutoFit/>
            </a:bodyPr>
            <a:lstStyle/>
            <a:p>
              <a:pPr algn="ctr"/>
              <a:r>
                <a:rPr lang="es-CO" sz="1400" b="1" dirty="0" smtClean="0">
                  <a:latin typeface="+mj-lt"/>
                </a:rPr>
                <a:t>Texto: Autor desconocido</a:t>
              </a:r>
              <a:endParaRPr lang="es-CO" sz="1400" b="1" dirty="0">
                <a:latin typeface="+mj-lt"/>
              </a:endParaRPr>
            </a:p>
            <a:p>
              <a:pPr algn="ctr"/>
              <a:r>
                <a:rPr lang="es-CO" sz="1400" b="1" dirty="0" smtClean="0">
                  <a:latin typeface="+mj-lt"/>
                </a:rPr>
                <a:t>Música:</a:t>
              </a:r>
            </a:p>
            <a:p>
              <a:pPr algn="ctr"/>
              <a:r>
                <a:rPr lang="es-CO" sz="1400" b="1" dirty="0" smtClean="0">
                  <a:latin typeface="+mj-lt"/>
                </a:rPr>
                <a:t>Tango </a:t>
              </a:r>
              <a:r>
                <a:rPr lang="es-CO" sz="1400" b="1" dirty="0" err="1" smtClean="0">
                  <a:latin typeface="+mj-lt"/>
                </a:rPr>
                <a:t>for</a:t>
              </a:r>
              <a:r>
                <a:rPr lang="es-CO" sz="1400" b="1" dirty="0" smtClean="0">
                  <a:latin typeface="+mj-lt"/>
                </a:rPr>
                <a:t> </a:t>
              </a:r>
              <a:r>
                <a:rPr lang="es-CO" sz="1400" b="1" dirty="0" err="1" smtClean="0">
                  <a:latin typeface="+mj-lt"/>
                </a:rPr>
                <a:t>Evora</a:t>
              </a:r>
              <a:r>
                <a:rPr lang="es-CO" sz="1400" b="1" dirty="0" smtClean="0">
                  <a:latin typeface="+mj-lt"/>
                </a:rPr>
                <a:t> </a:t>
              </a:r>
              <a:r>
                <a:rPr lang="es-CO" sz="1400" b="1" dirty="0" smtClean="0">
                  <a:latin typeface="+mj-lt"/>
                </a:rPr>
                <a:t>- </a:t>
              </a:r>
              <a:r>
                <a:rPr lang="es-CO" sz="1400" b="1" i="1" dirty="0" err="1" smtClean="0">
                  <a:latin typeface="+mj-lt"/>
                </a:rPr>
                <a:t>Morfou</a:t>
              </a:r>
              <a:r>
                <a:rPr lang="es-CO" sz="1400" b="1" i="1" dirty="0" smtClean="0">
                  <a:latin typeface="+mj-lt"/>
                </a:rPr>
                <a:t> Remix</a:t>
              </a:r>
              <a:endParaRPr lang="es-CO" sz="1400" b="1" i="1" dirty="0">
                <a:latin typeface="+mj-lt"/>
              </a:endParaRPr>
            </a:p>
          </p:txBody>
        </p:sp>
        <p:sp>
          <p:nvSpPr>
            <p:cNvPr id="12" name="11 CuadroTexto"/>
            <p:cNvSpPr txBox="1"/>
            <p:nvPr/>
          </p:nvSpPr>
          <p:spPr>
            <a:xfrm>
              <a:off x="4993596" y="4257475"/>
              <a:ext cx="2109232" cy="738664"/>
            </a:xfrm>
            <a:prstGeom prst="rect">
              <a:avLst/>
            </a:prstGeom>
            <a:noFill/>
          </p:spPr>
          <p:txBody>
            <a:bodyPr wrap="none" rtlCol="0">
              <a:spAutoFit/>
            </a:bodyPr>
            <a:lstStyle/>
            <a:p>
              <a:pPr algn="ctr"/>
              <a:r>
                <a:rPr lang="es-CO" sz="1400" b="1" dirty="0" smtClean="0">
                  <a:latin typeface="+mj-lt"/>
                </a:rPr>
                <a:t>Realización general:</a:t>
              </a:r>
            </a:p>
            <a:p>
              <a:pPr algn="ctr"/>
              <a:r>
                <a:rPr lang="es-CO" sz="1400" b="1" i="1" dirty="0" smtClean="0">
                  <a:latin typeface="+mj-lt"/>
                </a:rPr>
                <a:t>Rodrigo Valencia Cardona</a:t>
              </a:r>
            </a:p>
            <a:p>
              <a:pPr algn="ctr"/>
              <a:r>
                <a:rPr lang="es-CO" sz="1400" b="1" dirty="0" smtClean="0">
                  <a:latin typeface="+mj-lt"/>
                </a:rPr>
                <a:t>Medellín-Colombia</a:t>
              </a:r>
              <a:endParaRPr lang="es-CO" sz="1400" b="1" dirty="0">
                <a:latin typeface="+mj-lt"/>
              </a:endParaRPr>
            </a:p>
          </p:txBody>
        </p:sp>
      </p:grpSp>
    </p:spTree>
    <p:extLst>
      <p:ext uri="{BB962C8B-B14F-4D97-AF65-F5344CB8AC3E}">
        <p14:creationId xmlns:p14="http://schemas.microsoft.com/office/powerpoint/2010/main" val="819187285"/>
      </p:ext>
    </p:extLst>
  </p:cSld>
  <p:clrMapOvr>
    <a:masterClrMapping/>
  </p:clrMapOvr>
  <mc:AlternateContent xmlns:mc="http://schemas.openxmlformats.org/markup-compatibility/2006" xmlns:p14="http://schemas.microsoft.com/office/powerpoint/2010/main">
    <mc:Choice Requires="p14">
      <p:transition spd="slow" p14:dur="15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51435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7" name="Rectangle 3"/>
          <p:cNvSpPr>
            <a:spLocks noChangeArrowheads="1"/>
          </p:cNvSpPr>
          <p:nvPr/>
        </p:nvSpPr>
        <p:spPr bwMode="auto">
          <a:xfrm>
            <a:off x="152400" y="114300"/>
            <a:ext cx="8839200" cy="49149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8" name="Rectangle 4"/>
          <p:cNvSpPr>
            <a:spLocks noChangeArrowheads="1"/>
          </p:cNvSpPr>
          <p:nvPr/>
        </p:nvSpPr>
        <p:spPr bwMode="auto">
          <a:xfrm>
            <a:off x="304800" y="228600"/>
            <a:ext cx="8534400" cy="46863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70" name="AutoShape 6" descr="postit"/>
          <p:cNvSpPr>
            <a:spLocks noChangeAspect="1" noChangeArrowheads="1"/>
          </p:cNvSpPr>
          <p:nvPr/>
        </p:nvSpPr>
        <p:spPr bwMode="auto">
          <a:xfrm>
            <a:off x="4191000" y="1657350"/>
            <a:ext cx="304800" cy="228600"/>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CO" smtClean="0">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4343401"/>
            <a:ext cx="3811588" cy="40957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0" y="4114801"/>
            <a:ext cx="9144000"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3429001"/>
            <a:ext cx="2540000" cy="847725"/>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914400" y="1943100"/>
            <a:ext cx="10668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s-ES" smtClean="0">
              <a:solidFill>
                <a:srgbClr val="000000"/>
              </a:solidFill>
            </a:endParaRPr>
          </a:p>
        </p:txBody>
      </p:sp>
      <p:graphicFrame>
        <p:nvGraphicFramePr>
          <p:cNvPr id="11701" name="Group 437"/>
          <p:cNvGraphicFramePr>
            <a:graphicFrameLocks noGrp="1"/>
          </p:cNvGraphicFramePr>
          <p:nvPr/>
        </p:nvGraphicFramePr>
        <p:xfrm>
          <a:off x="5029200" y="2514602"/>
          <a:ext cx="3200400" cy="1156716"/>
        </p:xfrm>
        <a:graphic>
          <a:graphicData uri="http://schemas.openxmlformats.org/drawingml/2006/table">
            <a:tbl>
              <a:tblPr/>
              <a:tblGrid>
                <a:gridCol w="1106488"/>
                <a:gridCol w="1046162"/>
                <a:gridCol w="1047750"/>
              </a:tblGrid>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2E49D5"/>
                          </a:solidFill>
                          <a:effectLst/>
                          <a:latin typeface="Arial" charset="0"/>
                          <a:hlinkClick r:id="rId6"/>
                        </a:rPr>
                        <a:t>Dedicatorias</a:t>
                      </a:r>
                      <a:endParaRPr kumimoji="0" lang="es-ES_tradnl"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7"/>
                        </a:rPr>
                        <a:t>Fechas Especiales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8"/>
                        </a:rPr>
                        <a:t>Graciosos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9"/>
                        </a:rPr>
                        <a:t>Historia y Arte</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0"/>
                        </a:rPr>
                        <a:t>Lugares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1"/>
                        </a:rPr>
                        <a:t>Musicales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2"/>
                        </a:rPr>
                        <a:t>Naturaleza y Ciencias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3"/>
                        </a:rPr>
                        <a:t>Política</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4"/>
                        </a:rPr>
                        <a:t>Reflexión</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5"/>
                        </a:rPr>
                        <a:t>Religiosos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6"/>
                        </a:rPr>
                        <a:t>Románticos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7"/>
                        </a:rPr>
                        <a:t>Salud</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2514600"/>
          <a:ext cx="3200400" cy="1155192"/>
        </p:xfrm>
        <a:graphic>
          <a:graphicData uri="http://schemas.openxmlformats.org/drawingml/2006/table">
            <a:tbl>
              <a:tblPr/>
              <a:tblGrid>
                <a:gridCol w="1106488"/>
                <a:gridCol w="1046162"/>
                <a:gridCol w="1047750"/>
              </a:tblGrid>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2E49D5"/>
                          </a:solidFill>
                          <a:effectLst/>
                          <a:latin typeface="Arial" charset="0"/>
                          <a:hlinkClick r:id="rId18"/>
                        </a:rPr>
                        <a:t>Dedicatorias</a:t>
                      </a:r>
                      <a:endParaRPr kumimoji="0" lang="es-ES_tradnl"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9"/>
                        </a:rPr>
                        <a:t>Fechas Especiales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0"/>
                        </a:rPr>
                        <a:t>Graciosos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1"/>
                        </a:rPr>
                        <a:t>Historia y Arte</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2"/>
                        </a:rPr>
                        <a:t>Lugares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3"/>
                        </a:rPr>
                        <a:t>Musicales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4"/>
                        </a:rPr>
                        <a:t>Naturaleza y Ciencias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5"/>
                        </a:rPr>
                        <a:t>Política</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6"/>
                        </a:rPr>
                        <a:t>Reflexión</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7"/>
                        </a:rPr>
                        <a:t>Religiosos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8"/>
                        </a:rPr>
                        <a:t>Románticos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9"/>
                        </a:rPr>
                        <a:t>Salud</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609600" y="514350"/>
            <a:ext cx="7924800" cy="97155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52400" y="1771650"/>
            <a:ext cx="9144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2196</TotalTime>
  <Words>940</Words>
  <Application>Microsoft Office PowerPoint</Application>
  <PresentationFormat>Presentación en pantalla (16:9)</PresentationFormat>
  <Paragraphs>58</Paragraphs>
  <Slides>23</Slides>
  <Notes>1</Notes>
  <HiddenSlides>0</HiddenSlides>
  <MMClips>0</MMClips>
  <ScaleCrop>false</ScaleCrop>
  <HeadingPairs>
    <vt:vector size="4" baseType="variant">
      <vt:variant>
        <vt:lpstr>Tema</vt:lpstr>
      </vt:variant>
      <vt:variant>
        <vt:i4>2</vt:i4>
      </vt:variant>
      <vt:variant>
        <vt:lpstr>Títulos de diapositiva</vt:lpstr>
      </vt:variant>
      <vt:variant>
        <vt:i4>23</vt:i4>
      </vt:variant>
    </vt:vector>
  </HeadingPairs>
  <TitlesOfParts>
    <vt:vector size="25"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154</cp:revision>
  <dcterms:created xsi:type="dcterms:W3CDTF">2013-05-29T02:56:16Z</dcterms:created>
  <dcterms:modified xsi:type="dcterms:W3CDTF">2014-05-08T02:04:02Z</dcterms:modified>
</cp:coreProperties>
</file>