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329" r:id="rId3"/>
    <p:sldId id="322" r:id="rId4"/>
    <p:sldId id="328" r:id="rId5"/>
    <p:sldId id="330" r:id="rId6"/>
    <p:sldId id="331" r:id="rId7"/>
    <p:sldId id="332" r:id="rId8"/>
    <p:sldId id="333" r:id="rId9"/>
    <p:sldId id="334" r:id="rId10"/>
    <p:sldId id="335" r:id="rId11"/>
    <p:sldId id="336" r:id="rId12"/>
    <p:sldId id="337" r:id="rId13"/>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C180gOrvvuXvKdBo0Jy7w==" hashData="2Bw67MxO58vuZ6bNy4SGqQSmnbCNylEHm62ejjl50TP6mtwXWG0+PsoG3vf+oK81tBulhJhqKt18L46TH58kR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192B"/>
    <a:srgbClr val="3E0000"/>
    <a:srgbClr val="1A344E"/>
    <a:srgbClr val="FF7C80"/>
    <a:srgbClr val="2A1500"/>
    <a:srgbClr val="581D00"/>
    <a:srgbClr val="7A2900"/>
    <a:srgbClr val="862D00"/>
    <a:srgbClr val="FF742F"/>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69" d="100"/>
          <a:sy n="69" d="100"/>
        </p:scale>
        <p:origin x="102" y="3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27/09/2017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199536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27/09/2017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4573920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Cole - Undun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7" name="Rectángulo 6"/>
          <p:cNvSpPr/>
          <p:nvPr/>
        </p:nvSpPr>
        <p:spPr>
          <a:xfrm>
            <a:off x="67770" y="944542"/>
            <a:ext cx="3212738" cy="3416320"/>
          </a:xfrm>
          <a:prstGeom prst="rect">
            <a:avLst/>
          </a:prstGeom>
          <a:noFill/>
        </p:spPr>
        <p:txBody>
          <a:bodyPr wrap="none" lIns="91440" tIns="45720" rIns="91440" bIns="45720">
            <a:spAutoFit/>
          </a:bodyPr>
          <a:lstStyle/>
          <a:p>
            <a:pPr algn="ctr">
              <a:lnSpc>
                <a:spcPct val="150000"/>
              </a:lnSpc>
            </a:pPr>
            <a:r>
              <a:rPr lang="es-ES" sz="3600" b="1" cap="none" spc="50" dirty="0" smtClean="0">
                <a:ln w="9525" cmpd="sng">
                  <a:solidFill>
                    <a:schemeClr val="accent1"/>
                  </a:solidFill>
                  <a:prstDash val="solid"/>
                </a:ln>
                <a:solidFill>
                  <a:srgbClr val="70AD47">
                    <a:tint val="1000"/>
                  </a:srgbClr>
                </a:solidFill>
                <a:effectLst>
                  <a:glow rad="76200">
                    <a:srgbClr val="3E1F00">
                      <a:alpha val="40000"/>
                    </a:srgbClr>
                  </a:glow>
                  <a:outerShdw blurRad="38100" dist="38100" dir="2700000" algn="tl">
                    <a:srgbClr val="000000">
                      <a:alpha val="43137"/>
                    </a:srgbClr>
                  </a:outerShdw>
                </a:effectLst>
                <a:latin typeface="Bernard MT Condensed" panose="02050806060905020404" pitchFamily="18" charset="0"/>
              </a:rPr>
              <a:t>8 Paradojas</a:t>
            </a:r>
          </a:p>
          <a:p>
            <a:pPr algn="ctr">
              <a:lnSpc>
                <a:spcPct val="150000"/>
              </a:lnSpc>
            </a:pPr>
            <a:r>
              <a:rPr lang="es-ES" sz="3600" b="1" spc="50" dirty="0" smtClean="0">
                <a:ln w="9525" cmpd="sng">
                  <a:solidFill>
                    <a:schemeClr val="accent1"/>
                  </a:solidFill>
                  <a:prstDash val="solid"/>
                </a:ln>
                <a:solidFill>
                  <a:srgbClr val="70AD47">
                    <a:tint val="1000"/>
                  </a:srgbClr>
                </a:solidFill>
                <a:effectLst>
                  <a:glow rad="76200">
                    <a:srgbClr val="3E1F00">
                      <a:alpha val="40000"/>
                    </a:srgbClr>
                  </a:glow>
                  <a:outerShdw blurRad="38100" dist="38100" dir="2700000" algn="tl">
                    <a:srgbClr val="000000">
                      <a:alpha val="43137"/>
                    </a:srgbClr>
                  </a:outerShdw>
                </a:effectLst>
                <a:latin typeface="Bernard MT Condensed" panose="02050806060905020404" pitchFamily="18" charset="0"/>
              </a:rPr>
              <a:t>Del</a:t>
            </a:r>
          </a:p>
          <a:p>
            <a:pPr algn="ctr">
              <a:lnSpc>
                <a:spcPct val="150000"/>
              </a:lnSpc>
            </a:pPr>
            <a:r>
              <a:rPr lang="es-ES" sz="3600" b="1" spc="50" dirty="0" smtClean="0">
                <a:ln w="9525" cmpd="sng">
                  <a:solidFill>
                    <a:schemeClr val="accent1"/>
                  </a:solidFill>
                  <a:prstDash val="solid"/>
                </a:ln>
                <a:solidFill>
                  <a:srgbClr val="70AD47">
                    <a:tint val="1000"/>
                  </a:srgbClr>
                </a:solidFill>
                <a:effectLst>
                  <a:glow rad="76200">
                    <a:srgbClr val="3E1F00">
                      <a:alpha val="40000"/>
                    </a:srgbClr>
                  </a:glow>
                  <a:outerShdw blurRad="38100" dist="38100" dir="2700000" algn="tl">
                    <a:srgbClr val="000000">
                      <a:alpha val="43137"/>
                    </a:srgbClr>
                  </a:outerShdw>
                </a:effectLst>
                <a:latin typeface="Bernard MT Condensed" panose="02050806060905020404" pitchFamily="18" charset="0"/>
              </a:rPr>
              <a:t>Comportamiento</a:t>
            </a:r>
          </a:p>
          <a:p>
            <a:pPr algn="ctr">
              <a:lnSpc>
                <a:spcPct val="150000"/>
              </a:lnSpc>
            </a:pPr>
            <a:r>
              <a:rPr lang="es-ES" sz="3600" b="1" cap="none" spc="50" dirty="0" smtClean="0">
                <a:ln w="9525" cmpd="sng">
                  <a:solidFill>
                    <a:schemeClr val="accent1"/>
                  </a:solidFill>
                  <a:prstDash val="solid"/>
                </a:ln>
                <a:solidFill>
                  <a:srgbClr val="70AD47">
                    <a:tint val="1000"/>
                  </a:srgbClr>
                </a:solidFill>
                <a:effectLst>
                  <a:glow rad="76200">
                    <a:srgbClr val="3E1F00">
                      <a:alpha val="40000"/>
                    </a:srgbClr>
                  </a:glow>
                  <a:outerShdw blurRad="38100" dist="38100" dir="2700000" algn="tl">
                    <a:srgbClr val="000000">
                      <a:alpha val="43137"/>
                    </a:srgbClr>
                  </a:outerShdw>
                </a:effectLst>
                <a:latin typeface="Bernard MT Condensed" panose="02050806060905020404" pitchFamily="18" charset="0"/>
              </a:rPr>
              <a:t>Humano</a:t>
            </a:r>
            <a:endParaRPr lang="es-ES" sz="3600" b="1" cap="none" spc="50" dirty="0">
              <a:ln w="9525" cmpd="sng">
                <a:solidFill>
                  <a:schemeClr val="accent1"/>
                </a:solidFill>
                <a:prstDash val="solid"/>
              </a:ln>
              <a:solidFill>
                <a:srgbClr val="70AD47">
                  <a:tint val="1000"/>
                </a:srgbClr>
              </a:solidFill>
              <a:effectLst>
                <a:glow rad="76200">
                  <a:srgbClr val="3E1F00">
                    <a:alpha val="40000"/>
                  </a:srgbClr>
                </a:glow>
                <a:outerShdw blurRad="38100" dist="38100" dir="2700000" algn="tl">
                  <a:srgbClr val="000000">
                    <a:alpha val="43137"/>
                  </a:srgbClr>
                </a:outerShdw>
              </a:effectLst>
              <a:latin typeface="Bernard MT Condensed" panose="02050806060905020404" pitchFamily="18" charset="0"/>
            </a:endParaRPr>
          </a:p>
        </p:txBody>
      </p:sp>
    </p:spTree>
    <p:extLst>
      <p:ext uri="{BB962C8B-B14F-4D97-AF65-F5344CB8AC3E}">
        <p14:creationId xmlns:p14="http://schemas.microsoft.com/office/powerpoint/2010/main" val="3298643017"/>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anim calcmode="lin" valueType="num">
                                      <p:cBhvr>
                                        <p:cTn id="12" dur="3000" fill="hold"/>
                                        <p:tgtEl>
                                          <p:spTgt spid="7"/>
                                        </p:tgtEl>
                                        <p:attrNameLst>
                                          <p:attrName>ppt_x</p:attrName>
                                        </p:attrNameLst>
                                      </p:cBhvr>
                                      <p:tavLst>
                                        <p:tav tm="0">
                                          <p:val>
                                            <p:strVal val="#ppt_x"/>
                                          </p:val>
                                        </p:tav>
                                        <p:tav tm="100000">
                                          <p:val>
                                            <p:strVal val="#ppt_x"/>
                                          </p:val>
                                        </p:tav>
                                      </p:tavLst>
                                    </p:anim>
                                    <p:anim calcmode="lin" valueType="num">
                                      <p:cBhvr>
                                        <p:cTn id="13" dur="3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5" name="Rectángulo 4"/>
          <p:cNvSpPr/>
          <p:nvPr/>
        </p:nvSpPr>
        <p:spPr>
          <a:xfrm>
            <a:off x="10558" y="71523"/>
            <a:ext cx="4731746" cy="5016758"/>
          </a:xfrm>
          <a:prstGeom prst="rect">
            <a:avLst/>
          </a:prstGeom>
        </p:spPr>
        <p:txBody>
          <a:bodyPr wrap="square">
            <a:spAutoFit/>
          </a:bodyPr>
          <a:lstStyle/>
          <a:p>
            <a:pPr algn="ctr"/>
            <a:r>
              <a:rPr lang="es-ES" sz="2000" b="1" dirty="0">
                <a:solidFill>
                  <a:schemeClr val="bg1"/>
                </a:solidFill>
                <a:effectLst>
                  <a:outerShdw blurRad="50800" dist="38100" dir="2700000" algn="tl">
                    <a:srgbClr val="000000"/>
                  </a:outerShdw>
                </a:effectLst>
                <a:latin typeface="+mj-lt"/>
              </a:rPr>
              <a:t>1- Cuando más tratas de impresionar a la gente, menos impresionada queda</a:t>
            </a:r>
            <a:r>
              <a:rPr lang="es-ES" sz="2000" b="1" dirty="0" smtClean="0">
                <a:solidFill>
                  <a:schemeClr val="bg1"/>
                </a:solidFill>
                <a:effectLst>
                  <a:outerShdw blurRad="50800" dist="38100" dir="2700000" algn="tl">
                    <a:srgbClr val="000000"/>
                  </a:outerShdw>
                </a:effectLst>
                <a:latin typeface="+mj-lt"/>
              </a:rPr>
              <a:t>.</a:t>
            </a:r>
          </a:p>
          <a:p>
            <a:pPr algn="ctr"/>
            <a:endParaRPr lang="es-ES" sz="2000" b="1" dirty="0">
              <a:solidFill>
                <a:schemeClr val="bg1"/>
              </a:solidFill>
              <a:effectLst>
                <a:outerShdw blurRad="50800" dist="38100" dir="2700000" algn="tl">
                  <a:srgbClr val="000000"/>
                </a:outerShdw>
              </a:effectLst>
              <a:latin typeface="+mj-lt"/>
            </a:endParaRPr>
          </a:p>
          <a:p>
            <a:pPr algn="ctr"/>
            <a:r>
              <a:rPr lang="es-ES" sz="2000" b="1" dirty="0">
                <a:solidFill>
                  <a:schemeClr val="bg1"/>
                </a:solidFill>
                <a:effectLst>
                  <a:outerShdw blurRad="50800" dist="38100" dir="2700000" algn="tl">
                    <a:srgbClr val="000000"/>
                  </a:outerShdw>
                </a:effectLst>
                <a:latin typeface="+mj-lt"/>
              </a:rPr>
              <a:t>Por quedar bien con los demás, uno puede terminar cayendo en los excesos, hasta llegar al punto de aparentar ser algo que no es o tener algo que no se tiene y lo más curioso es que entre más tratas de impresionar, la gente te criticará más. Nunca nadie queda convencido, y tú solo quedas expuesto y te tachan de ridículo o de pretencioso. Creo que la mejor manera de impresionar a las personas, es dejar de tratar de impresionarlas y ser simplemente uno mismo, amable, respetuoso y auténtico.</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5" name="Rectángulo 4"/>
          <p:cNvSpPr/>
          <p:nvPr/>
        </p:nvSpPr>
        <p:spPr>
          <a:xfrm>
            <a:off x="9519" y="61861"/>
            <a:ext cx="3672408" cy="5016758"/>
          </a:xfrm>
          <a:prstGeom prst="rect">
            <a:avLst/>
          </a:prstGeom>
        </p:spPr>
        <p:txBody>
          <a:bodyPr wrap="square">
            <a:spAutoFit/>
          </a:bodyPr>
          <a:lstStyle/>
          <a:p>
            <a:pPr algn="ctr"/>
            <a:r>
              <a:rPr lang="es-ES" sz="2000" b="1" dirty="0">
                <a:solidFill>
                  <a:schemeClr val="bg1"/>
                </a:solidFill>
                <a:effectLst>
                  <a:outerShdw blurRad="38100" dist="38100" dir="2700000" algn="tl">
                    <a:srgbClr val="000000"/>
                  </a:outerShdw>
                </a:effectLst>
                <a:latin typeface="+mj-lt"/>
              </a:rPr>
              <a:t>2- Los defectos que más odias en otra persona, son los defectos de los que más probablemente adoleces</a:t>
            </a:r>
            <a:r>
              <a:rPr lang="es-ES" sz="2000" b="1" dirty="0" smtClean="0">
                <a:solidFill>
                  <a:schemeClr val="bg1"/>
                </a:solidFill>
                <a:effectLst>
                  <a:outerShdw blurRad="38100" dist="38100" dir="2700000" algn="tl">
                    <a:srgbClr val="000000"/>
                  </a:outerShdw>
                </a:effectLst>
                <a:latin typeface="+mj-lt"/>
              </a:rPr>
              <a:t>.</a:t>
            </a:r>
          </a:p>
          <a:p>
            <a:pPr algn="ctr"/>
            <a:endParaRPr lang="es-ES" sz="2000" b="1" dirty="0">
              <a:solidFill>
                <a:schemeClr val="bg1"/>
              </a:solidFill>
              <a:effectLst>
                <a:outerShdw blurRad="38100" dist="38100" dir="2700000" algn="tl">
                  <a:srgbClr val="000000"/>
                </a:outerShdw>
              </a:effectLst>
              <a:latin typeface="+mj-lt"/>
            </a:endParaRPr>
          </a:p>
          <a:p>
            <a:pPr algn="ctr"/>
            <a:r>
              <a:rPr lang="es-ES" sz="2000" b="1" dirty="0">
                <a:solidFill>
                  <a:schemeClr val="bg1"/>
                </a:solidFill>
                <a:effectLst>
                  <a:outerShdw blurRad="38100" dist="38100" dir="2700000" algn="tl">
                    <a:srgbClr val="000000"/>
                  </a:outerShdw>
                </a:effectLst>
                <a:latin typeface="+mj-lt"/>
              </a:rPr>
              <a:t>Freud llamó a esto, “la proyección” y Carl Jung creía que las características de los demás que nos molestan, son reflejos de las partes de nosotros mismos que negamos. Por eso, cuando te moleste algo de los demás, antes de juzgarlo y criticarlo, piensa primero si lo tienes que cambiar en ti primero.</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38924" y="267494"/>
            <a:ext cx="2232248" cy="4708981"/>
          </a:xfrm>
          <a:prstGeom prst="rect">
            <a:avLst/>
          </a:prstGeom>
        </p:spPr>
        <p:txBody>
          <a:bodyPr wrap="square">
            <a:spAutoFit/>
          </a:bodyPr>
          <a:lstStyle/>
          <a:p>
            <a:pPr algn="ctr"/>
            <a:r>
              <a:rPr lang="es-ES" sz="2000" b="1" dirty="0">
                <a:solidFill>
                  <a:schemeClr val="bg1"/>
                </a:solidFill>
                <a:effectLst>
                  <a:outerShdw blurRad="38100" dist="38100" dir="2700000" algn="tl">
                    <a:srgbClr val="000000"/>
                  </a:outerShdw>
                </a:effectLst>
                <a:latin typeface="+mj-lt"/>
              </a:rPr>
              <a:t>3- Entre más fracases, más probabilidad hay de que tengas éxito</a:t>
            </a:r>
            <a:r>
              <a:rPr lang="es-ES" sz="2000" b="1" dirty="0" smtClean="0">
                <a:solidFill>
                  <a:schemeClr val="bg1"/>
                </a:solidFill>
                <a:effectLst>
                  <a:outerShdw blurRad="38100" dist="38100" dir="2700000" algn="tl">
                    <a:srgbClr val="000000"/>
                  </a:outerShdw>
                </a:effectLst>
                <a:latin typeface="+mj-lt"/>
              </a:rPr>
              <a:t>.</a:t>
            </a:r>
          </a:p>
          <a:p>
            <a:pPr algn="ctr"/>
            <a:endParaRPr lang="es-ES" sz="2000" b="1" dirty="0">
              <a:solidFill>
                <a:schemeClr val="bg1"/>
              </a:solidFill>
              <a:effectLst>
                <a:outerShdw blurRad="38100" dist="38100" dir="2700000" algn="tl">
                  <a:srgbClr val="000000"/>
                </a:outerShdw>
              </a:effectLst>
              <a:latin typeface="+mj-lt"/>
            </a:endParaRPr>
          </a:p>
          <a:p>
            <a:pPr algn="ctr"/>
            <a:r>
              <a:rPr lang="es-ES" sz="2000" b="1" dirty="0">
                <a:solidFill>
                  <a:schemeClr val="bg1"/>
                </a:solidFill>
                <a:effectLst>
                  <a:outerShdw blurRad="38100" dist="38100" dir="2700000" algn="tl">
                    <a:srgbClr val="000000"/>
                  </a:outerShdw>
                </a:effectLst>
                <a:latin typeface="+mj-lt"/>
              </a:rPr>
              <a:t>Esta es simple, el éxito proviene de mejorar y mejorar. Y una mejora proviene de una falla, de un error, del fracaso. Te levantas, aprendes y creces.</a:t>
            </a:r>
          </a:p>
        </p:txBody>
      </p:sp>
    </p:spTree>
    <p:extLst>
      <p:ext uri="{BB962C8B-B14F-4D97-AF65-F5344CB8AC3E}">
        <p14:creationId xmlns:p14="http://schemas.microsoft.com/office/powerpoint/2010/main" val="1905619379"/>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6" name="Rectángulo 5"/>
          <p:cNvSpPr/>
          <p:nvPr/>
        </p:nvSpPr>
        <p:spPr>
          <a:xfrm>
            <a:off x="40692" y="188264"/>
            <a:ext cx="4248472" cy="4801314"/>
          </a:xfrm>
          <a:prstGeom prst="rect">
            <a:avLst/>
          </a:prstGeom>
        </p:spPr>
        <p:txBody>
          <a:bodyPr wrap="square">
            <a:spAutoFit/>
          </a:bodyPr>
          <a:lstStyle/>
          <a:p>
            <a:pPr algn="ctr"/>
            <a:r>
              <a:rPr lang="es-ES" b="1" dirty="0">
                <a:solidFill>
                  <a:schemeClr val="bg1"/>
                </a:solidFill>
                <a:effectLst>
                  <a:outerShdw blurRad="38100" dist="38100" dir="2700000" algn="tl">
                    <a:srgbClr val="0B192B"/>
                  </a:outerShdw>
                </a:effectLst>
                <a:latin typeface="+mj-lt"/>
              </a:rPr>
              <a:t>4- Las personas que no pueden confiar, son las personas en las que no se puede confiar</a:t>
            </a:r>
            <a:r>
              <a:rPr lang="es-ES" b="1" dirty="0" smtClean="0">
                <a:solidFill>
                  <a:schemeClr val="bg1"/>
                </a:solidFill>
                <a:effectLst>
                  <a:outerShdw blurRad="38100" dist="38100" dir="2700000" algn="tl">
                    <a:srgbClr val="0B192B"/>
                  </a:outerShdw>
                </a:effectLst>
                <a:latin typeface="+mj-lt"/>
              </a:rPr>
              <a:t>.</a:t>
            </a:r>
          </a:p>
          <a:p>
            <a:pPr algn="ctr"/>
            <a:endParaRPr lang="es-ES" b="1" dirty="0">
              <a:solidFill>
                <a:schemeClr val="bg1"/>
              </a:solidFill>
              <a:effectLst>
                <a:outerShdw blurRad="38100" dist="38100" dir="2700000" algn="tl">
                  <a:srgbClr val="0B192B"/>
                </a:outerShdw>
              </a:effectLst>
              <a:latin typeface="+mj-lt"/>
            </a:endParaRPr>
          </a:p>
          <a:p>
            <a:pPr algn="ctr"/>
            <a:r>
              <a:rPr lang="es-ES" b="1" dirty="0">
                <a:solidFill>
                  <a:schemeClr val="bg1"/>
                </a:solidFill>
                <a:effectLst>
                  <a:outerShdw blurRad="38100" dist="38100" dir="2700000" algn="tl">
                    <a:srgbClr val="0B192B"/>
                  </a:outerShdw>
                </a:effectLst>
                <a:latin typeface="+mj-lt"/>
              </a:rPr>
              <a:t>La primera es que personas que se sienten inseguras en sus relaciones, son más propensas a sabotear primero. En otras palabras, para protegerse de que la gente les haga daño, hieren primero a los demás</a:t>
            </a:r>
            <a:r>
              <a:rPr lang="es-ES" b="1" dirty="0" smtClean="0">
                <a:solidFill>
                  <a:schemeClr val="bg1"/>
                </a:solidFill>
                <a:effectLst>
                  <a:outerShdw blurRad="38100" dist="38100" dir="2700000" algn="tl">
                    <a:srgbClr val="0B192B"/>
                  </a:outerShdw>
                </a:effectLst>
                <a:latin typeface="+mj-lt"/>
              </a:rPr>
              <a:t>.</a:t>
            </a:r>
          </a:p>
          <a:p>
            <a:pPr algn="ctr"/>
            <a:endParaRPr lang="es-ES" b="1" dirty="0">
              <a:solidFill>
                <a:schemeClr val="bg1"/>
              </a:solidFill>
              <a:effectLst>
                <a:outerShdw blurRad="38100" dist="38100" dir="2700000" algn="tl">
                  <a:srgbClr val="0B192B"/>
                </a:outerShdw>
              </a:effectLst>
              <a:latin typeface="+mj-lt"/>
            </a:endParaRPr>
          </a:p>
          <a:p>
            <a:pPr algn="ctr"/>
            <a:r>
              <a:rPr lang="es-ES" b="1" dirty="0">
                <a:solidFill>
                  <a:schemeClr val="bg1"/>
                </a:solidFill>
                <a:effectLst>
                  <a:outerShdw blurRad="38100" dist="38100" dir="2700000" algn="tl">
                    <a:srgbClr val="0B192B"/>
                  </a:outerShdw>
                </a:effectLst>
                <a:latin typeface="+mj-lt"/>
              </a:rPr>
              <a:t>La segunda variante va más con el dicho “El león cree que todos son de su condición” y esto quiere decir que alguien que sabe que no es de fiar, porque no es honesto o porque le ha fallado a los demás, cree que todos los demás son igual que él o ella y que también le van a fallar.</a:t>
            </a:r>
          </a:p>
        </p:txBody>
      </p:sp>
    </p:spTree>
    <p:extLst>
      <p:ext uri="{BB962C8B-B14F-4D97-AF65-F5344CB8AC3E}">
        <p14:creationId xmlns:p14="http://schemas.microsoft.com/office/powerpoint/2010/main" val="135316656"/>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73214" y="239033"/>
            <a:ext cx="2880320" cy="4708981"/>
          </a:xfrm>
          <a:prstGeom prst="rect">
            <a:avLst/>
          </a:prstGeom>
        </p:spPr>
        <p:txBody>
          <a:bodyPr wrap="square">
            <a:spAutoFit/>
          </a:bodyPr>
          <a:lstStyle/>
          <a:p>
            <a:pPr algn="ctr"/>
            <a:r>
              <a:rPr lang="es-ES" sz="2000" b="1" dirty="0">
                <a:solidFill>
                  <a:schemeClr val="bg1"/>
                </a:solidFill>
                <a:effectLst>
                  <a:outerShdw blurRad="38100" dist="38100" dir="2700000" algn="tl">
                    <a:srgbClr val="000000"/>
                  </a:outerShdw>
                </a:effectLst>
                <a:latin typeface="+mj-lt"/>
              </a:rPr>
              <a:t>5- Entre más honesto eres acerca de tus fallas, las personas más piensan que eres perfecto</a:t>
            </a:r>
            <a:r>
              <a:rPr lang="es-ES" sz="2000" b="1" dirty="0" smtClean="0">
                <a:solidFill>
                  <a:schemeClr val="bg1"/>
                </a:solidFill>
                <a:effectLst>
                  <a:outerShdw blurRad="38100" dist="38100" dir="2700000" algn="tl">
                    <a:srgbClr val="000000"/>
                  </a:outerShdw>
                </a:effectLst>
                <a:latin typeface="+mj-lt"/>
              </a:rPr>
              <a:t>.</a:t>
            </a:r>
          </a:p>
          <a:p>
            <a:pPr algn="ctr"/>
            <a:endParaRPr lang="es-ES" sz="2000" b="1" dirty="0">
              <a:solidFill>
                <a:schemeClr val="bg1"/>
              </a:solidFill>
              <a:effectLst>
                <a:outerShdw blurRad="38100" dist="38100" dir="2700000" algn="tl">
                  <a:srgbClr val="000000"/>
                </a:outerShdw>
              </a:effectLst>
              <a:latin typeface="+mj-lt"/>
            </a:endParaRPr>
          </a:p>
          <a:p>
            <a:pPr algn="ctr"/>
            <a:r>
              <a:rPr lang="es-ES" sz="2000" b="1" dirty="0">
                <a:solidFill>
                  <a:schemeClr val="bg1"/>
                </a:solidFill>
                <a:effectLst>
                  <a:outerShdw blurRad="38100" dist="38100" dir="2700000" algn="tl">
                    <a:srgbClr val="000000"/>
                  </a:outerShdw>
                </a:effectLst>
                <a:latin typeface="+mj-lt"/>
              </a:rPr>
              <a:t>Cuando mejor te sientes contigo mismo por ser una persona simple y normal que tiene sus defectos, que comete errores y que además no teme reconocerlos, es cuando las personas hablan más de tu grandeza.</a:t>
            </a:r>
          </a:p>
        </p:txBody>
      </p:sp>
    </p:spTree>
    <p:extLst>
      <p:ext uri="{BB962C8B-B14F-4D97-AF65-F5344CB8AC3E}">
        <p14:creationId xmlns:p14="http://schemas.microsoft.com/office/powerpoint/2010/main" val="2104115548"/>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38924" y="239033"/>
            <a:ext cx="3024336" cy="4708981"/>
          </a:xfrm>
          <a:prstGeom prst="rect">
            <a:avLst/>
          </a:prstGeom>
        </p:spPr>
        <p:txBody>
          <a:bodyPr wrap="square">
            <a:spAutoFit/>
          </a:bodyPr>
          <a:lstStyle/>
          <a:p>
            <a:pPr algn="ctr"/>
            <a:r>
              <a:rPr lang="es-ES" sz="2000" b="1" dirty="0">
                <a:solidFill>
                  <a:schemeClr val="bg1"/>
                </a:solidFill>
                <a:latin typeface="+mj-lt"/>
              </a:rPr>
              <a:t>6- Cuanto más intentas mantener a alguien cerca, más te alejas de él o ella</a:t>
            </a:r>
            <a:r>
              <a:rPr lang="es-ES" sz="2000" b="1" dirty="0" smtClean="0">
                <a:solidFill>
                  <a:schemeClr val="bg1"/>
                </a:solidFill>
                <a:latin typeface="+mj-lt"/>
              </a:rPr>
              <a:t>.</a:t>
            </a:r>
          </a:p>
          <a:p>
            <a:pPr algn="ctr"/>
            <a:endParaRPr lang="es-ES" sz="2000" b="1" dirty="0">
              <a:solidFill>
                <a:schemeClr val="bg1"/>
              </a:solidFill>
              <a:latin typeface="+mj-lt"/>
            </a:endParaRPr>
          </a:p>
          <a:p>
            <a:pPr algn="ctr"/>
            <a:r>
              <a:rPr lang="es-ES" sz="2000" b="1" dirty="0">
                <a:solidFill>
                  <a:schemeClr val="bg1"/>
                </a:solidFill>
                <a:latin typeface="+mj-lt"/>
              </a:rPr>
              <a:t>Cuando en una </a:t>
            </a:r>
            <a:r>
              <a:rPr lang="es-ES" sz="2000" b="1" dirty="0" smtClean="0">
                <a:solidFill>
                  <a:schemeClr val="bg1"/>
                </a:solidFill>
                <a:latin typeface="+mj-lt"/>
              </a:rPr>
              <a:t>relación</a:t>
            </a:r>
          </a:p>
          <a:p>
            <a:pPr algn="ctr"/>
            <a:r>
              <a:rPr lang="es-ES" sz="2000" b="1" smtClean="0">
                <a:solidFill>
                  <a:schemeClr val="bg1"/>
                </a:solidFill>
                <a:latin typeface="+mj-lt"/>
              </a:rPr>
              <a:t>las </a:t>
            </a:r>
            <a:r>
              <a:rPr lang="es-ES" sz="2000" b="1" dirty="0">
                <a:solidFill>
                  <a:schemeClr val="bg1"/>
                </a:solidFill>
                <a:latin typeface="+mj-lt"/>
              </a:rPr>
              <a:t>acciones y los sentimientos se convierten en una obligación, entonces pierden su significado. Tratar de retener a alguien, en contra de los verdaderos deseos de la persona, solo provocará que la persona se aleje más y más de uno.</a:t>
            </a:r>
          </a:p>
        </p:txBody>
      </p:sp>
    </p:spTree>
    <p:extLst>
      <p:ext uri="{BB962C8B-B14F-4D97-AF65-F5344CB8AC3E}">
        <p14:creationId xmlns:p14="http://schemas.microsoft.com/office/powerpoint/2010/main" val="3649845079"/>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31650" y="75272"/>
            <a:ext cx="4248472" cy="5016758"/>
          </a:xfrm>
          <a:prstGeom prst="rect">
            <a:avLst/>
          </a:prstGeom>
        </p:spPr>
        <p:txBody>
          <a:bodyPr wrap="square">
            <a:spAutoFit/>
          </a:bodyPr>
          <a:lstStyle/>
          <a:p>
            <a:pPr algn="ctr"/>
            <a:r>
              <a:rPr lang="es-ES" sz="1600" b="1" dirty="0">
                <a:solidFill>
                  <a:schemeClr val="bg1"/>
                </a:solidFill>
                <a:effectLst>
                  <a:outerShdw blurRad="38100" dist="38100" dir="2700000" algn="tl">
                    <a:srgbClr val="000000"/>
                  </a:outerShdw>
                </a:effectLst>
                <a:latin typeface="+mj-lt"/>
              </a:rPr>
              <a:t>7- Cuanto más tratas de discutir con alguien, menos probabilidades hay de convencerlo de tu perspectiva</a:t>
            </a:r>
            <a:r>
              <a:rPr lang="es-ES" sz="1600" b="1" dirty="0" smtClean="0">
                <a:solidFill>
                  <a:schemeClr val="bg1"/>
                </a:solidFill>
                <a:effectLst>
                  <a:outerShdw blurRad="38100" dist="38100" dir="2700000" algn="tl">
                    <a:srgbClr val="000000"/>
                  </a:outerShdw>
                </a:effectLst>
                <a:latin typeface="+mj-lt"/>
              </a:rPr>
              <a:t>.</a:t>
            </a:r>
          </a:p>
          <a:p>
            <a:pPr algn="ctr"/>
            <a:endParaRPr lang="es-ES" sz="1600" b="1" dirty="0">
              <a:solidFill>
                <a:schemeClr val="bg1"/>
              </a:solidFill>
              <a:effectLst>
                <a:outerShdw blurRad="38100" dist="38100" dir="2700000" algn="tl">
                  <a:srgbClr val="000000"/>
                </a:outerShdw>
              </a:effectLst>
              <a:latin typeface="+mj-lt"/>
            </a:endParaRPr>
          </a:p>
          <a:p>
            <a:pPr algn="ctr"/>
            <a:r>
              <a:rPr lang="es-ES" sz="1600" b="1" dirty="0">
                <a:solidFill>
                  <a:schemeClr val="bg1"/>
                </a:solidFill>
                <a:effectLst>
                  <a:outerShdw blurRad="38100" dist="38100" dir="2700000" algn="tl">
                    <a:srgbClr val="000000"/>
                  </a:outerShdw>
                </a:effectLst>
                <a:latin typeface="+mj-lt"/>
              </a:rPr>
              <a:t>Esto sucede porque la mayoría de los argumentos son de carácter emocional. Argumentos que provienen de los valores de alguien, o de la sensación de sentirse contravenido. La lógica en este caso solo se utiliza para validar creencias o valores pre-existentes y es rara vez sobre el verdadero objetivo o la lógica verdad</a:t>
            </a:r>
            <a:r>
              <a:rPr lang="es-ES" sz="1600" b="1" dirty="0" smtClean="0">
                <a:solidFill>
                  <a:schemeClr val="bg1"/>
                </a:solidFill>
                <a:effectLst>
                  <a:outerShdw blurRad="38100" dist="38100" dir="2700000" algn="tl">
                    <a:srgbClr val="000000"/>
                  </a:outerShdw>
                </a:effectLst>
                <a:latin typeface="+mj-lt"/>
              </a:rPr>
              <a:t>.</a:t>
            </a:r>
          </a:p>
          <a:p>
            <a:pPr algn="ctr"/>
            <a:endParaRPr lang="es-ES" sz="1600" b="1" dirty="0">
              <a:solidFill>
                <a:schemeClr val="bg1"/>
              </a:solidFill>
              <a:effectLst>
                <a:outerShdw blurRad="38100" dist="38100" dir="2700000" algn="tl">
                  <a:srgbClr val="000000"/>
                </a:outerShdw>
              </a:effectLst>
              <a:latin typeface="+mj-lt"/>
            </a:endParaRPr>
          </a:p>
          <a:p>
            <a:pPr algn="ctr"/>
            <a:r>
              <a:rPr lang="es-ES" sz="1600" b="1" dirty="0">
                <a:solidFill>
                  <a:schemeClr val="bg1"/>
                </a:solidFill>
                <a:effectLst>
                  <a:outerShdw blurRad="38100" dist="38100" dir="2700000" algn="tl">
                    <a:srgbClr val="000000"/>
                  </a:outerShdw>
                </a:effectLst>
                <a:latin typeface="+mj-lt"/>
              </a:rPr>
              <a:t>Cuando quieres debatir algo, debes de tomar en cuenta de que debes hacer una concesión, poner a un lado tu ego y solo usar datos demostrables. ¿Tratas de discutir con alguien para convencerlo con tu punto de vista y ganar?, o ¿para realmente encontrar la mejor respuesta a una situación?</a:t>
            </a:r>
          </a:p>
        </p:txBody>
      </p:sp>
    </p:spTree>
    <p:extLst>
      <p:ext uri="{BB962C8B-B14F-4D97-AF65-F5344CB8AC3E}">
        <p14:creationId xmlns:p14="http://schemas.microsoft.com/office/powerpoint/2010/main" val="476650077"/>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45158" y="228642"/>
            <a:ext cx="3096344" cy="4708981"/>
          </a:xfrm>
          <a:prstGeom prst="rect">
            <a:avLst/>
          </a:prstGeom>
        </p:spPr>
        <p:txBody>
          <a:bodyPr wrap="square">
            <a:spAutoFit/>
          </a:bodyPr>
          <a:lstStyle/>
          <a:p>
            <a:pPr algn="ctr"/>
            <a:r>
              <a:rPr lang="es-ES" sz="2000" b="1" dirty="0">
                <a:solidFill>
                  <a:schemeClr val="bg1"/>
                </a:solidFill>
                <a:latin typeface="+mj-lt"/>
              </a:rPr>
              <a:t>8- Entre más miedo tienes de fallar, más probabilidad hay de que falles</a:t>
            </a:r>
            <a:r>
              <a:rPr lang="es-ES" sz="2000" b="1" dirty="0" smtClean="0">
                <a:solidFill>
                  <a:schemeClr val="bg1"/>
                </a:solidFill>
                <a:latin typeface="+mj-lt"/>
              </a:rPr>
              <a:t>.</a:t>
            </a:r>
          </a:p>
          <a:p>
            <a:pPr algn="ctr"/>
            <a:endParaRPr lang="es-ES" sz="2000" b="1" dirty="0">
              <a:solidFill>
                <a:schemeClr val="bg1"/>
              </a:solidFill>
              <a:latin typeface="+mj-lt"/>
            </a:endParaRPr>
          </a:p>
          <a:p>
            <a:pPr algn="ctr"/>
            <a:r>
              <a:rPr lang="es-ES" sz="2000" b="1" dirty="0">
                <a:solidFill>
                  <a:schemeClr val="bg1"/>
                </a:solidFill>
                <a:latin typeface="+mj-lt"/>
              </a:rPr>
              <a:t>¿Has escuchado de la profecía auto-cumplida? Se trata de una predicción que, una vez hecha, es en sí misma la causa de que se haga realidad. Y eso es lo que pasa, crees que vas a fallar y fallas. Por eso debes cambiar tus pensamientos a una actitud positiva.</a:t>
            </a:r>
          </a:p>
        </p:txBody>
      </p:sp>
    </p:spTree>
    <p:extLst>
      <p:ext uri="{BB962C8B-B14F-4D97-AF65-F5344CB8AC3E}">
        <p14:creationId xmlns:p14="http://schemas.microsoft.com/office/powerpoint/2010/main" val="3045985271"/>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6" name="CuadroTexto 5"/>
          <p:cNvSpPr txBox="1"/>
          <p:nvPr/>
        </p:nvSpPr>
        <p:spPr>
          <a:xfrm>
            <a:off x="312980" y="1333673"/>
            <a:ext cx="2109232" cy="2462213"/>
          </a:xfrm>
          <a:prstGeom prst="rect">
            <a:avLst/>
          </a:prstGeom>
          <a:noFill/>
        </p:spPr>
        <p:txBody>
          <a:bodyPr wrap="none" rtlCol="0">
            <a:spAutoFit/>
          </a:bodyPr>
          <a:lstStyle/>
          <a:p>
            <a:pPr algn="ctr"/>
            <a:r>
              <a:rPr lang="es-ES" sz="1400" b="1" dirty="0" smtClean="0">
                <a:latin typeface="+mj-lt"/>
              </a:rPr>
              <a:t>Texto:</a:t>
            </a:r>
          </a:p>
          <a:p>
            <a:pPr algn="ctr"/>
            <a:r>
              <a:rPr lang="es-ES" sz="1400" b="1" i="1" dirty="0" smtClean="0">
                <a:latin typeface="+mj-lt"/>
              </a:rPr>
              <a:t>laparadoja.com</a:t>
            </a:r>
          </a:p>
          <a:p>
            <a:pPr algn="ctr"/>
            <a:endParaRPr lang="es-ES" sz="1400" b="1" dirty="0">
              <a:latin typeface="+mj-lt"/>
            </a:endParaRPr>
          </a:p>
          <a:p>
            <a:pPr algn="ctr"/>
            <a:endParaRPr lang="es-ES" sz="1400" b="1" dirty="0" smtClean="0">
              <a:latin typeface="+mj-lt"/>
            </a:endParaRPr>
          </a:p>
          <a:p>
            <a:pPr algn="ctr"/>
            <a:r>
              <a:rPr lang="es-ES" sz="1400" b="1" dirty="0" smtClean="0">
                <a:latin typeface="+mj-lt"/>
              </a:rPr>
              <a:t>Música:</a:t>
            </a:r>
          </a:p>
          <a:p>
            <a:pPr algn="ctr"/>
            <a:r>
              <a:rPr lang="es-ES" sz="1400" b="1" dirty="0" err="1" smtClean="0">
                <a:latin typeface="+mj-lt"/>
              </a:rPr>
              <a:t>Undun</a:t>
            </a:r>
            <a:r>
              <a:rPr lang="es-ES" sz="1400" b="1" dirty="0" smtClean="0">
                <a:latin typeface="+mj-lt"/>
              </a:rPr>
              <a:t> - </a:t>
            </a:r>
            <a:r>
              <a:rPr lang="es-ES" sz="1400" b="1" i="1" dirty="0" smtClean="0">
                <a:latin typeface="+mj-lt"/>
              </a:rPr>
              <a:t>Steve Cole</a:t>
            </a:r>
            <a:endParaRPr lang="es-ES" sz="1400" b="1" i="1" dirty="0" smtClean="0">
              <a:latin typeface="+mj-lt"/>
            </a:endParaRPr>
          </a:p>
          <a:p>
            <a:pPr algn="ctr"/>
            <a:endParaRPr lang="es-ES" sz="1400" b="1" dirty="0">
              <a:latin typeface="+mj-lt"/>
            </a:endParaRPr>
          </a:p>
          <a:p>
            <a:pPr algn="ctr"/>
            <a:endParaRPr lang="es-ES" sz="1400" b="1" dirty="0" smtClean="0">
              <a:latin typeface="+mj-lt"/>
            </a:endParaRPr>
          </a:p>
          <a:p>
            <a:pPr algn="ctr"/>
            <a:r>
              <a:rPr lang="es-ES" sz="1400" b="1" dirty="0" smtClean="0">
                <a:latin typeface="+mj-lt"/>
              </a:rPr>
              <a:t>Realización general:</a:t>
            </a:r>
          </a:p>
          <a:p>
            <a:pPr algn="ctr"/>
            <a:r>
              <a:rPr lang="es-ES" sz="1400" b="1" i="1" dirty="0" smtClean="0">
                <a:latin typeface="+mj-lt"/>
              </a:rPr>
              <a:t>Rodrigo Valencia Cardona</a:t>
            </a:r>
          </a:p>
          <a:p>
            <a:pPr algn="ctr"/>
            <a:r>
              <a:rPr lang="es-ES" sz="1400" b="1" dirty="0" smtClean="0">
                <a:latin typeface="+mj-lt"/>
              </a:rPr>
              <a:t>Medellín-Colombia</a:t>
            </a:r>
            <a:endParaRPr lang="es-ES" sz="1400" b="1" dirty="0">
              <a:latin typeface="+mj-lt"/>
            </a:endParaRPr>
          </a:p>
        </p:txBody>
      </p:sp>
    </p:spTree>
    <p:extLst>
      <p:ext uri="{BB962C8B-B14F-4D97-AF65-F5344CB8AC3E}">
        <p14:creationId xmlns:p14="http://schemas.microsoft.com/office/powerpoint/2010/main" val="404183017"/>
      </p:ext>
    </p:extLst>
  </p:cSld>
  <p:clrMapOvr>
    <a:masterClrMapping/>
  </p:clrMapOvr>
  <mc:AlternateContent xmlns:mc="http://schemas.openxmlformats.org/markup-compatibility/2006">
    <mc:Choice xmlns:p14="http://schemas.microsoft.com/office/powerpoint/2010/main" Requires="p14">
      <p:transition spd="slow" p14:dur="3500">
        <p:comb dir="vert"/>
      </p:transition>
    </mc:Choice>
    <mc:Fallback>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anim calcmode="lin" valueType="num">
                                      <p:cBhvr>
                                        <p:cTn id="8" dur="3000" fill="hold"/>
                                        <p:tgtEl>
                                          <p:spTgt spid="6"/>
                                        </p:tgtEl>
                                        <p:attrNameLst>
                                          <p:attrName>ppt_x</p:attrName>
                                        </p:attrNameLst>
                                      </p:cBhvr>
                                      <p:tavLst>
                                        <p:tav tm="0">
                                          <p:val>
                                            <p:strVal val="#ppt_x"/>
                                          </p:val>
                                        </p:tav>
                                        <p:tav tm="100000">
                                          <p:val>
                                            <p:strVal val="#ppt_x"/>
                                          </p:val>
                                        </p:tav>
                                      </p:tavLst>
                                    </p:anim>
                                    <p:anim calcmode="lin" valueType="num">
                                      <p:cBhvr>
                                        <p:cTn id="9"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497011"/>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29532</TotalTime>
  <Words>729</Words>
  <Application>Microsoft Office PowerPoint</Application>
  <PresentationFormat>Presentación en pantalla (16:9)</PresentationFormat>
  <Paragraphs>46</Paragraphs>
  <Slides>11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11</vt:i4>
      </vt:variant>
    </vt:vector>
  </HeadingPairs>
  <TitlesOfParts>
    <vt:vector size="17" baseType="lpstr">
      <vt:lpstr>Arial</vt:lpstr>
      <vt:lpstr>Bernard MT Condensed</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2538</cp:revision>
  <dcterms:created xsi:type="dcterms:W3CDTF">2012-12-20T15:47:10Z</dcterms:created>
  <dcterms:modified xsi:type="dcterms:W3CDTF">2017-09-28T03:06:11Z</dcterms:modified>
</cp:coreProperties>
</file>