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0" r:id="rId5"/>
    <p:sldId id="259" r:id="rId6"/>
    <p:sldId id="271" r:id="rId7"/>
    <p:sldId id="272" r:id="rId8"/>
    <p:sldId id="273" r:id="rId9"/>
    <p:sldId id="274" r:id="rId10"/>
    <p:sldId id="275" r:id="rId11"/>
    <p:sldId id="266" r:id="rId12"/>
    <p:sldId id="267" r:id="rId13"/>
    <p:sldId id="268" r:id="rId14"/>
    <p:sldId id="269" r:id="rId15"/>
    <p:sldId id="270" r:id="rId16"/>
    <p:sldId id="258" r:id="rId17"/>
    <p:sldId id="261" r:id="rId18"/>
    <p:sldId id="257" r:id="rId19"/>
    <p:sldId id="262" r:id="rId20"/>
    <p:sldId id="263" r:id="rId21"/>
    <p:sldId id="264" r:id="rId22"/>
    <p:sldId id="276" r:id="rId23"/>
    <p:sldId id="277" r:id="rId24"/>
    <p:sldId id="278" r:id="rId25"/>
    <p:sldId id="279" r:id="rId26"/>
    <p:sldId id="280"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V1gKdNnYMsq3lTD8XKYJw" hashData="wbc1J/aW29Sai1aZ+mKKrL4Y2U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FFFF"/>
    <a:srgbClr val="0000FF"/>
    <a:srgbClr val="669900"/>
    <a:srgbClr val="00FF00"/>
    <a:srgbClr val="3366FF"/>
    <a:srgbClr val="006666"/>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theme" Target="theme/theme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FDCDAC-CA15-431F-BB66-487B95A60F9D}" type="datetimeFigureOut">
              <a:rPr lang="es-ES" smtClean="0"/>
              <a:pPr/>
              <a:t>28/03/2014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284613-3E2C-485B-907F-DF5FD59480CD}"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pPr>
              <a:defRPr/>
            </a:pPr>
            <a:fld id="{7FB7FF7C-476F-42BF-90F7-89BD53E6070A}" type="datetimeFigureOut">
              <a:rPr lang="en-US"/>
              <a:pPr>
                <a:defRPr/>
              </a:pPr>
              <a:t>3/28/2014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5CBBD501-DCC7-44DD-B45C-6A73FCDDD725}"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96266B5A-C210-406B-8AC5-CC84E2946109}" type="datetimeFigureOut">
              <a:rPr lang="en-US"/>
              <a:pPr>
                <a:defRPr/>
              </a:pPr>
              <a:t>3/28/2014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E2FC5CDC-4573-44A1-B42B-85CEB27368CF}"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53E381C-DBC9-4938-B413-0D25078D4408}" type="datetimeFigureOut">
              <a:rPr lang="en-US"/>
              <a:pPr>
                <a:defRPr/>
              </a:pPr>
              <a:t>3/28/2014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75A4883E-E395-459F-95A0-E531C0FD157F}"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3 Marcador de fecha"/>
          <p:cNvSpPr>
            <a:spLocks noGrp="1"/>
          </p:cNvSpPr>
          <p:nvPr>
            <p:ph type="dt" sz="half" idx="10"/>
          </p:nvPr>
        </p:nvSpPr>
        <p:spPr/>
        <p:txBody>
          <a:bodyPr/>
          <a:lstStyle>
            <a:lvl1pPr>
              <a:defRPr/>
            </a:lvl1pPr>
          </a:lstStyle>
          <a:p>
            <a:pPr>
              <a:defRPr/>
            </a:pPr>
            <a:fld id="{EBA0E933-1E8A-471E-A3F9-4DFEB115EFA4}" type="datetimeFigureOut">
              <a:rPr lang="en-US"/>
              <a:pPr>
                <a:defRPr/>
              </a:pPr>
              <a:t>3/28/2014</a:t>
            </a:fld>
            <a:endParaRPr lang="en-US"/>
          </a:p>
        </p:txBody>
      </p:sp>
      <p:sp>
        <p:nvSpPr>
          <p:cNvPr id="6" name="4 Marcador de pie de página"/>
          <p:cNvSpPr>
            <a:spLocks noGrp="1"/>
          </p:cNvSpPr>
          <p:nvPr>
            <p:ph type="ftr" sz="quarter" idx="11"/>
          </p:nvPr>
        </p:nvSpPr>
        <p:spPr/>
        <p:txBody>
          <a:bodyPr/>
          <a:lstStyle>
            <a:lvl1pPr>
              <a:defRPr/>
            </a:lvl1pPr>
          </a:lstStyle>
          <a:p>
            <a:pPr>
              <a:defRPr/>
            </a:pPr>
            <a:endParaRPr lang="en-US"/>
          </a:p>
        </p:txBody>
      </p:sp>
      <p:sp>
        <p:nvSpPr>
          <p:cNvPr id="7" name="5 Marcador de número de diapositiva"/>
          <p:cNvSpPr>
            <a:spLocks noGrp="1"/>
          </p:cNvSpPr>
          <p:nvPr>
            <p:ph type="sldNum" sz="quarter" idx="12"/>
          </p:nvPr>
        </p:nvSpPr>
        <p:spPr/>
        <p:txBody>
          <a:bodyPr/>
          <a:lstStyle>
            <a:lvl1pPr>
              <a:defRPr/>
            </a:lvl1pPr>
          </a:lstStyle>
          <a:p>
            <a:pPr>
              <a:defRPr/>
            </a:pPr>
            <a:fld id="{D2897A78-EF02-4204-89DB-C0C764C4BE57}"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3 Marcador de fecha"/>
          <p:cNvSpPr>
            <a:spLocks noGrp="1"/>
          </p:cNvSpPr>
          <p:nvPr>
            <p:ph type="dt" sz="half" idx="10"/>
          </p:nvPr>
        </p:nvSpPr>
        <p:spPr/>
        <p:txBody>
          <a:bodyPr/>
          <a:lstStyle>
            <a:lvl1pPr>
              <a:defRPr/>
            </a:lvl1pPr>
          </a:lstStyle>
          <a:p>
            <a:pPr>
              <a:defRPr/>
            </a:pPr>
            <a:fld id="{0CF88327-F285-41C3-8237-960FA1C2A572}" type="datetimeFigureOut">
              <a:rPr lang="en-US"/>
              <a:pPr>
                <a:defRPr/>
              </a:pPr>
              <a:t>3/28/2014</a:t>
            </a:fld>
            <a:endParaRPr lang="en-US"/>
          </a:p>
        </p:txBody>
      </p:sp>
      <p:sp>
        <p:nvSpPr>
          <p:cNvPr id="8" name="4 Marcador de pie de página"/>
          <p:cNvSpPr>
            <a:spLocks noGrp="1"/>
          </p:cNvSpPr>
          <p:nvPr>
            <p:ph type="ftr" sz="quarter" idx="11"/>
          </p:nvPr>
        </p:nvSpPr>
        <p:spPr/>
        <p:txBody>
          <a:bodyPr/>
          <a:lstStyle>
            <a:lvl1pPr>
              <a:defRPr/>
            </a:lvl1pPr>
          </a:lstStyle>
          <a:p>
            <a:pPr>
              <a:defRPr/>
            </a:pPr>
            <a:endParaRPr lang="en-US"/>
          </a:p>
        </p:txBody>
      </p:sp>
      <p:sp>
        <p:nvSpPr>
          <p:cNvPr id="9" name="5 Marcador de número de diapositiva"/>
          <p:cNvSpPr>
            <a:spLocks noGrp="1"/>
          </p:cNvSpPr>
          <p:nvPr>
            <p:ph type="sldNum" sz="quarter" idx="12"/>
          </p:nvPr>
        </p:nvSpPr>
        <p:spPr/>
        <p:txBody>
          <a:bodyPr/>
          <a:lstStyle>
            <a:lvl1pPr>
              <a:defRPr/>
            </a:lvl1pPr>
          </a:lstStyle>
          <a:p>
            <a:pPr>
              <a:defRPr/>
            </a:pPr>
            <a:fld id="{5E9C7039-F2BA-4DBC-BED6-81E3C4467231}"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3 Marcador de fecha"/>
          <p:cNvSpPr>
            <a:spLocks noGrp="1"/>
          </p:cNvSpPr>
          <p:nvPr>
            <p:ph type="dt" sz="half" idx="10"/>
          </p:nvPr>
        </p:nvSpPr>
        <p:spPr/>
        <p:txBody>
          <a:bodyPr/>
          <a:lstStyle>
            <a:lvl1pPr>
              <a:defRPr/>
            </a:lvl1pPr>
          </a:lstStyle>
          <a:p>
            <a:pPr>
              <a:defRPr/>
            </a:pPr>
            <a:fld id="{7E3BB8B0-1EB7-4C7C-AA9E-A8E6EE1F53DD}" type="datetimeFigureOut">
              <a:rPr lang="en-US"/>
              <a:pPr>
                <a:defRPr/>
              </a:pPr>
              <a:t>3/28/2014</a:t>
            </a:fld>
            <a:endParaRPr lang="en-US"/>
          </a:p>
        </p:txBody>
      </p:sp>
      <p:sp>
        <p:nvSpPr>
          <p:cNvPr id="4" name="4 Marcador de pie de página"/>
          <p:cNvSpPr>
            <a:spLocks noGrp="1"/>
          </p:cNvSpPr>
          <p:nvPr>
            <p:ph type="ftr" sz="quarter" idx="11"/>
          </p:nvPr>
        </p:nvSpPr>
        <p:spPr/>
        <p:txBody>
          <a:bodyPr/>
          <a:lstStyle>
            <a:lvl1pPr>
              <a:defRPr/>
            </a:lvl1pPr>
          </a:lstStyle>
          <a:p>
            <a:pPr>
              <a:defRPr/>
            </a:pPr>
            <a:endParaRPr lang="en-US"/>
          </a:p>
        </p:txBody>
      </p:sp>
      <p:sp>
        <p:nvSpPr>
          <p:cNvPr id="5" name="5 Marcador de número de diapositiva"/>
          <p:cNvSpPr>
            <a:spLocks noGrp="1"/>
          </p:cNvSpPr>
          <p:nvPr>
            <p:ph type="sldNum" sz="quarter" idx="12"/>
          </p:nvPr>
        </p:nvSpPr>
        <p:spPr/>
        <p:txBody>
          <a:bodyPr/>
          <a:lstStyle>
            <a:lvl1pPr>
              <a:defRPr/>
            </a:lvl1pPr>
          </a:lstStyle>
          <a:p>
            <a:pPr>
              <a:defRPr/>
            </a:pPr>
            <a:fld id="{2BB95E28-7217-4FCB-A7F5-0217484998B7}" type="slidenum">
              <a:rPr lang="en-US"/>
              <a:pPr>
                <a:defRPr/>
              </a:pPr>
              <a:t>‹Nº›</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7E90D0A-14DC-47D7-968C-718C56DD943B}" type="datetimeFigureOut">
              <a:rPr lang="en-US"/>
              <a:pPr>
                <a:defRPr/>
              </a:pPr>
              <a:t>3/28/2014</a:t>
            </a:fld>
            <a:endParaRPr lang="en-US"/>
          </a:p>
        </p:txBody>
      </p:sp>
      <p:sp>
        <p:nvSpPr>
          <p:cNvPr id="3" name="4 Marcador de pie de página"/>
          <p:cNvSpPr>
            <a:spLocks noGrp="1"/>
          </p:cNvSpPr>
          <p:nvPr>
            <p:ph type="ftr" sz="quarter" idx="11"/>
          </p:nvPr>
        </p:nvSpPr>
        <p:spPr/>
        <p:txBody>
          <a:bodyPr/>
          <a:lstStyle>
            <a:lvl1pPr>
              <a:defRPr/>
            </a:lvl1pPr>
          </a:lstStyle>
          <a:p>
            <a:pPr>
              <a:defRPr/>
            </a:pPr>
            <a:endParaRPr lang="en-US"/>
          </a:p>
        </p:txBody>
      </p:sp>
      <p:sp>
        <p:nvSpPr>
          <p:cNvPr id="4" name="5 Marcador de número de diapositiva"/>
          <p:cNvSpPr>
            <a:spLocks noGrp="1"/>
          </p:cNvSpPr>
          <p:nvPr>
            <p:ph type="sldNum" sz="quarter" idx="12"/>
          </p:nvPr>
        </p:nvSpPr>
        <p:spPr/>
        <p:txBody>
          <a:bodyPr/>
          <a:lstStyle>
            <a:lvl1pPr>
              <a:defRPr/>
            </a:lvl1pPr>
          </a:lstStyle>
          <a:p>
            <a:pPr>
              <a:defRPr/>
            </a:pPr>
            <a:fld id="{59D460AB-16FA-4A8B-B03A-BC08A4ED6DCE}" type="slidenum">
              <a:rPr lang="en-US"/>
              <a:pPr>
                <a:defRPr/>
              </a:pPr>
              <a:t>‹Nº›</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0AD33FB-523D-452E-8010-C4979333D029}" type="datetimeFigureOut">
              <a:rPr lang="en-US"/>
              <a:pPr>
                <a:defRPr/>
              </a:pPr>
              <a:t>3/28/2014</a:t>
            </a:fld>
            <a:endParaRPr lang="en-US"/>
          </a:p>
        </p:txBody>
      </p:sp>
      <p:sp>
        <p:nvSpPr>
          <p:cNvPr id="6" name="4 Marcador de pie de página"/>
          <p:cNvSpPr>
            <a:spLocks noGrp="1"/>
          </p:cNvSpPr>
          <p:nvPr>
            <p:ph type="ftr" sz="quarter" idx="11"/>
          </p:nvPr>
        </p:nvSpPr>
        <p:spPr/>
        <p:txBody>
          <a:bodyPr/>
          <a:lstStyle>
            <a:lvl1pPr>
              <a:defRPr/>
            </a:lvl1pPr>
          </a:lstStyle>
          <a:p>
            <a:pPr>
              <a:defRPr/>
            </a:pPr>
            <a:endParaRPr lang="en-US"/>
          </a:p>
        </p:txBody>
      </p:sp>
      <p:sp>
        <p:nvSpPr>
          <p:cNvPr id="7" name="5 Marcador de número de diapositiva"/>
          <p:cNvSpPr>
            <a:spLocks noGrp="1"/>
          </p:cNvSpPr>
          <p:nvPr>
            <p:ph type="sldNum" sz="quarter" idx="12"/>
          </p:nvPr>
        </p:nvSpPr>
        <p:spPr/>
        <p:txBody>
          <a:bodyPr/>
          <a:lstStyle>
            <a:lvl1pPr>
              <a:defRPr/>
            </a:lvl1pPr>
          </a:lstStyle>
          <a:p>
            <a:pPr>
              <a:defRPr/>
            </a:pPr>
            <a:fld id="{48150D7F-207E-4F16-B5E8-5E0FB7887441}" type="slidenum">
              <a:rPr lang="en-US"/>
              <a:pPr>
                <a:defRPr/>
              </a:pPr>
              <a:t>‹Nº›</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F33DB25-98D0-4195-8245-8FC1382AE6D3}" type="datetimeFigureOut">
              <a:rPr lang="en-US"/>
              <a:pPr>
                <a:defRPr/>
              </a:pPr>
              <a:t>3/28/2014</a:t>
            </a:fld>
            <a:endParaRPr lang="en-US"/>
          </a:p>
        </p:txBody>
      </p:sp>
      <p:sp>
        <p:nvSpPr>
          <p:cNvPr id="6" name="4 Marcador de pie de página"/>
          <p:cNvSpPr>
            <a:spLocks noGrp="1"/>
          </p:cNvSpPr>
          <p:nvPr>
            <p:ph type="ftr" sz="quarter" idx="11"/>
          </p:nvPr>
        </p:nvSpPr>
        <p:spPr/>
        <p:txBody>
          <a:bodyPr/>
          <a:lstStyle>
            <a:lvl1pPr>
              <a:defRPr/>
            </a:lvl1pPr>
          </a:lstStyle>
          <a:p>
            <a:pPr>
              <a:defRPr/>
            </a:pPr>
            <a:endParaRPr lang="en-US"/>
          </a:p>
        </p:txBody>
      </p:sp>
      <p:sp>
        <p:nvSpPr>
          <p:cNvPr id="7" name="5 Marcador de número de diapositiva"/>
          <p:cNvSpPr>
            <a:spLocks noGrp="1"/>
          </p:cNvSpPr>
          <p:nvPr>
            <p:ph type="sldNum" sz="quarter" idx="12"/>
          </p:nvPr>
        </p:nvSpPr>
        <p:spPr/>
        <p:txBody>
          <a:bodyPr/>
          <a:lstStyle>
            <a:lvl1pPr>
              <a:defRPr/>
            </a:lvl1pPr>
          </a:lstStyle>
          <a:p>
            <a:pPr>
              <a:defRPr/>
            </a:pPr>
            <a:fld id="{FF7C753A-9FCF-4B26-9539-37FE76351699}" type="slidenum">
              <a:rPr lang="en-US"/>
              <a:pPr>
                <a:defRPr/>
              </a:pPr>
              <a:t>‹Nº›</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42F3CC9B-173F-464B-A0BA-E98052508781}" type="datetimeFigureOut">
              <a:rPr lang="en-US"/>
              <a:pPr>
                <a:defRPr/>
              </a:pPr>
              <a:t>3/28/2014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9230EAFB-2859-4608-801E-16DAC8A21FC9}" type="slidenum">
              <a:rPr lang="en-US"/>
              <a:pPr>
                <a:defRPr/>
              </a:pPr>
              <a:t>‹Nº›</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D68469B3-1675-4968-A595-C0D0F55A7D63}" type="datetimeFigureOut">
              <a:rPr lang="en-US"/>
              <a:pPr>
                <a:defRPr/>
              </a:pPr>
              <a:t>3/28/2014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60D5FD74-9230-4D19-80FB-4C16D4A49EBB}" type="slidenum">
              <a:rPr lang="en-US"/>
              <a:pPr>
                <a:defRPr/>
              </a:pPr>
              <a:t>‹Nº›</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8088C7E-389E-4682-9005-E75F8065D2F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DCDAC-CA15-431F-BB66-487B95A60F9D}" type="datetimeFigureOut">
              <a:rPr lang="es-ES" smtClean="0"/>
              <a:pPr/>
              <a:t>28/03/2014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84613-3E2C-485B-907F-DF5FD59480C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3075"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9B8601D9-109C-44BC-A3B1-26E9B9A718B0}" type="datetimeFigureOut">
              <a:rPr lang="en-US"/>
              <a:pPr>
                <a:defRPr/>
              </a:pPr>
              <a:t>3/28/2014</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6675F2B2-17E6-4261-AED4-DE01689DEC7D}"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44DE8EC-CF42-4218-A27B-6DC2BA7CCC0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hyperlink" Target="http://www.noticiacristiana.com/sociedad/persecuciones/2012/08/100-millones-de-cristianos-en-todo-el-mundo-sufren-persecucion.html" TargetMode="External"/><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hyperlink" Target="http://www.abc.es/sociedad/20131202/abci-persecucion-cristianos-sigloxxi-201311291925.html" TargetMode="External"/><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www.olimon.org/uan/panorama.htm" TargetMode="External"/><Relationship Id="rId2" Type="http://schemas.openxmlformats.org/officeDocument/2006/relationships/image" Target="../media/image28.gif"/><Relationship Id="rId1" Type="http://schemas.openxmlformats.org/officeDocument/2006/relationships/slideLayout" Target="../slideLayouts/slideLayout1.xml"/><Relationship Id="rId5" Type="http://schemas.openxmlformats.org/officeDocument/2006/relationships/image" Target="../media/image30.gif"/><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3" Type="http://schemas.openxmlformats.org/officeDocument/2006/relationships/hyperlink" Target="http://cronicasenposdelosupremo.blogspot.mx/2012/05/los-25-paises-no-alcanzados-por-el.html" TargetMode="External"/><Relationship Id="rId2" Type="http://schemas.openxmlformats.org/officeDocument/2006/relationships/image" Target="../media/image31.png"/><Relationship Id="rId1" Type="http://schemas.openxmlformats.org/officeDocument/2006/relationships/slideLayout" Target="../slideLayouts/slideLayout1.xml"/><Relationship Id="rId5" Type="http://schemas.openxmlformats.org/officeDocument/2006/relationships/image" Target="../media/image33.gif"/><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hyperlink" Target="https://www.youtube.com/watch?v=ghKmSGYet_8" TargetMode="External"/><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2" Type="http://schemas.openxmlformats.org/officeDocument/2006/relationships/image" Target="../media/image44.jpeg"/><Relationship Id="rId1" Type="http://schemas.openxmlformats.org/officeDocument/2006/relationships/slideLayout" Target="../slideLayouts/slideLayout13.xml"/><Relationship Id="rId6" Type="http://schemas.openxmlformats.org/officeDocument/2006/relationships/hyperlink" Target="http://www.mispps.com/reflexion/cuando-el-hombre-confronta-a-dios-(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2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3 CuadroTexto"/>
          <p:cNvSpPr txBox="1"/>
          <p:nvPr/>
        </p:nvSpPr>
        <p:spPr>
          <a:xfrm>
            <a:off x="1571604" y="357166"/>
            <a:ext cx="5857875" cy="1569660"/>
          </a:xfrm>
          <a:prstGeom prst="rect">
            <a:avLst/>
          </a:prstGeom>
          <a:noFill/>
        </p:spPr>
        <p:txBody>
          <a:bodyPr>
            <a:spAutoFit/>
          </a:bodyPr>
          <a:lstStyle/>
          <a:p>
            <a:pPr algn="ctr">
              <a:defRPr/>
            </a:pPr>
            <a:r>
              <a:rPr lang="es-ES" sz="3200" b="1" dirty="0" smtClean="0">
                <a:solidFill>
                  <a:srgbClr val="00FFFF"/>
                </a:solidFill>
                <a:effectLst>
                  <a:glow rad="139700">
                    <a:schemeClr val="accent1">
                      <a:satMod val="175000"/>
                      <a:alpha val="40000"/>
                    </a:schemeClr>
                  </a:glow>
                  <a:outerShdw blurRad="38100" dist="38100" dir="2700000" algn="tl">
                    <a:srgbClr val="000000">
                      <a:alpha val="43137"/>
                    </a:srgbClr>
                  </a:outerShdw>
                </a:effectLst>
                <a:latin typeface="Lucida Calligraphy" pitchFamily="66" charset="0"/>
              </a:rPr>
              <a:t>Parte 2                                 Señales </a:t>
            </a:r>
            <a:r>
              <a:rPr lang="es-ES" sz="3200" b="1" dirty="0">
                <a:solidFill>
                  <a:srgbClr val="00FFFF"/>
                </a:solidFill>
                <a:effectLst>
                  <a:glow rad="139700">
                    <a:schemeClr val="accent1">
                      <a:satMod val="175000"/>
                      <a:alpha val="40000"/>
                    </a:schemeClr>
                  </a:glow>
                  <a:outerShdw blurRad="38100" dist="38100" dir="2700000" algn="tl">
                    <a:srgbClr val="000000">
                      <a:alpha val="43137"/>
                    </a:srgbClr>
                  </a:outerShdw>
                </a:effectLst>
                <a:latin typeface="Lucida Calligraphy" pitchFamily="66" charset="0"/>
              </a:rPr>
              <a:t>de la Segunda            Venida de </a:t>
            </a:r>
            <a:r>
              <a:rPr lang="es-ES" sz="3200" b="1" dirty="0" smtClean="0">
                <a:solidFill>
                  <a:srgbClr val="00FFFF"/>
                </a:solidFill>
                <a:effectLst>
                  <a:glow rad="139700">
                    <a:schemeClr val="accent1">
                      <a:satMod val="175000"/>
                      <a:alpha val="40000"/>
                    </a:schemeClr>
                  </a:glow>
                  <a:outerShdw blurRad="38100" dist="38100" dir="2700000" algn="tl">
                    <a:srgbClr val="000000">
                      <a:alpha val="43137"/>
                    </a:srgbClr>
                  </a:outerShdw>
                </a:effectLst>
                <a:latin typeface="Lucida Calligraphy" pitchFamily="66" charset="0"/>
              </a:rPr>
              <a:t>Cristo</a:t>
            </a:r>
            <a:endParaRPr lang="es-ES" sz="3200" b="1" dirty="0">
              <a:solidFill>
                <a:srgbClr val="00FFFF"/>
              </a:solidFill>
              <a:effectLst>
                <a:glow rad="139700">
                  <a:schemeClr val="accent1">
                    <a:satMod val="175000"/>
                    <a:alpha val="40000"/>
                  </a:schemeClr>
                </a:glow>
                <a:outerShdw blurRad="38100" dist="38100" dir="2700000" algn="tl">
                  <a:srgbClr val="000000">
                    <a:alpha val="43137"/>
                  </a:srgbClr>
                </a:outerShdw>
              </a:effectLst>
              <a:latin typeface="Lucida Calligraphy" pitchFamily="66" charset="0"/>
            </a:endParaRPr>
          </a:p>
        </p:txBody>
      </p:sp>
      <p:sp>
        <p:nvSpPr>
          <p:cNvPr id="5" name="4 CuadroTexto"/>
          <p:cNvSpPr txBox="1"/>
          <p:nvPr/>
        </p:nvSpPr>
        <p:spPr>
          <a:xfrm>
            <a:off x="8143875" y="6072188"/>
            <a:ext cx="857250" cy="292100"/>
          </a:xfrm>
          <a:prstGeom prst="rect">
            <a:avLst/>
          </a:prstGeom>
          <a:noFill/>
        </p:spPr>
        <p:txBody>
          <a:bodyPr>
            <a:spAutoFit/>
          </a:bodyPr>
          <a:lstStyle/>
          <a:p>
            <a:pPr algn="ctr">
              <a:defRPr/>
            </a:pPr>
            <a:r>
              <a:rPr lang="es-E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6" name="5 CuadroTexto"/>
          <p:cNvSpPr txBox="1"/>
          <p:nvPr/>
        </p:nvSpPr>
        <p:spPr>
          <a:xfrm>
            <a:off x="8001000" y="6286500"/>
            <a:ext cx="1143000" cy="292100"/>
          </a:xfrm>
          <a:prstGeom prst="rect">
            <a:avLst/>
          </a:prstGeom>
          <a:noFill/>
        </p:spPr>
        <p:txBody>
          <a:bodyPr>
            <a:spAutoFit/>
          </a:bodyPr>
          <a:lstStyle/>
          <a:p>
            <a:pPr algn="ctr">
              <a:defRPr/>
            </a:pPr>
            <a:r>
              <a:rPr lang="es-E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7" name="Picture 8" descr="PkRU.gif (9741 bytes)"/>
          <p:cNvPicPr>
            <a:picLocks noChangeAspect="1" noChangeArrowheads="1" noCrop="1"/>
          </p:cNvPicPr>
          <p:nvPr/>
        </p:nvPicPr>
        <p:blipFill>
          <a:blip r:embed="rId4"/>
          <a:srcRect/>
          <a:stretch>
            <a:fillRect/>
          </a:stretch>
        </p:blipFill>
        <p:spPr bwMode="auto">
          <a:xfrm>
            <a:off x="7643813" y="6269038"/>
            <a:ext cx="460375" cy="287337"/>
          </a:xfrm>
          <a:prstGeom prst="rect">
            <a:avLst/>
          </a:prstGeom>
          <a:noFill/>
          <a:ln w="9525">
            <a:noFill/>
            <a:miter lim="800000"/>
            <a:headEnd/>
            <a:tailEnd/>
          </a:ln>
        </p:spPr>
      </p:pic>
      <p:sp>
        <p:nvSpPr>
          <p:cNvPr id="8" name="7 CuadroTexto"/>
          <p:cNvSpPr txBox="1"/>
          <p:nvPr/>
        </p:nvSpPr>
        <p:spPr>
          <a:xfrm>
            <a:off x="3786188" y="6215063"/>
            <a:ext cx="1571625" cy="276225"/>
          </a:xfrm>
          <a:prstGeom prst="rect">
            <a:avLst/>
          </a:prstGeom>
          <a:solidFill>
            <a:schemeClr val="tx2">
              <a:lumMod val="50000"/>
              <a:alpha val="25000"/>
            </a:schemeClr>
          </a:solidFill>
          <a:ln w="19050">
            <a:solidFill>
              <a:srgbClr val="FFFFFF"/>
            </a:solidFill>
          </a:ln>
        </p:spPr>
        <p:txBody>
          <a:bodyPr>
            <a:spAutoFit/>
          </a:bodyPr>
          <a:lstStyle/>
          <a:p>
            <a:pPr algn="ctr">
              <a:defRPr/>
            </a:pPr>
            <a:r>
              <a:rPr lang="es-ES" sz="12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2" name="1 CuadroTexto"/>
          <p:cNvSpPr txBox="1"/>
          <p:nvPr/>
        </p:nvSpPr>
        <p:spPr>
          <a:xfrm>
            <a:off x="571472" y="714356"/>
            <a:ext cx="8001056" cy="1477328"/>
          </a:xfrm>
          <a:prstGeom prst="rect">
            <a:avLst/>
          </a:prstGeom>
          <a:solidFill>
            <a:schemeClr val="bg2">
              <a:lumMod val="25000"/>
              <a:alpha val="25000"/>
            </a:schemeClr>
          </a:solidFill>
        </p:spPr>
        <p:txBody>
          <a:bodyPr wrap="square" rtlCol="0">
            <a:spAutoFit/>
          </a:bodyPr>
          <a:lstStyle/>
          <a:p>
            <a:r>
              <a:rPr lang="es-ES" dirty="0" smtClean="0">
                <a:solidFill>
                  <a:schemeClr val="bg1"/>
                </a:solidFill>
                <a:effectLst>
                  <a:glow rad="139700">
                    <a:schemeClr val="accent3">
                      <a:satMod val="175000"/>
                      <a:alpha val="40000"/>
                    </a:schemeClr>
                  </a:glow>
                </a:effectLst>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  </a:t>
            </a:r>
            <a:r>
              <a:rPr lang="es-ES" b="1" dirty="0" smtClean="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 la Primera parte vimos que serían señales de la Segunda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V</a:t>
            </a:r>
            <a:r>
              <a:rPr lang="es-ES" b="1" dirty="0" smtClean="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enida de Cristo a la Tierra eventos tales como: la aparición de falsos </a:t>
            </a:r>
            <a:r>
              <a:rPr lang="es-ES" b="1" dirty="0" err="1" smtClean="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Cristos</a:t>
            </a:r>
            <a:r>
              <a:rPr lang="es-ES" b="1" dirty="0" smtClean="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guerras  y rumores de guerras; pestes, hambres y terremotos; todo lo cual en su conjunto la Biblia lo denomina “Principio de dolores” (Mateo 24:8).</a:t>
            </a:r>
            <a:endParaRPr lang="es-ES" dirty="0">
              <a:solidFill>
                <a:srgbClr val="FFFFFF"/>
              </a:solidFill>
              <a:effectLst>
                <a:glow rad="139700">
                  <a:schemeClr val="accent6">
                    <a:satMod val="175000"/>
                    <a:alpha val="40000"/>
                  </a:schemeClr>
                </a:glow>
                <a:outerShdw blurRad="38100" dist="38100" dir="2700000" algn="tl">
                  <a:srgbClr val="000000">
                    <a:alpha val="43137"/>
                  </a:srgbClr>
                </a:outerShdw>
              </a:effectLst>
            </a:endParaRPr>
          </a:p>
        </p:txBody>
      </p:sp>
      <p:sp>
        <p:nvSpPr>
          <p:cNvPr id="3" name="2 Rectángulo"/>
          <p:cNvSpPr/>
          <p:nvPr/>
        </p:nvSpPr>
        <p:spPr>
          <a:xfrm>
            <a:off x="571472" y="4786322"/>
            <a:ext cx="8001056" cy="1200329"/>
          </a:xfrm>
          <a:prstGeom prst="rect">
            <a:avLst/>
          </a:prstGeom>
          <a:solidFill>
            <a:schemeClr val="bg2">
              <a:lumMod val="25000"/>
              <a:alpha val="25000"/>
            </a:schemeClr>
          </a:solidFill>
        </p:spPr>
        <p:txBody>
          <a:bodyPr wrap="square">
            <a:spAutoFit/>
          </a:bodyPr>
          <a:lstStyle/>
          <a:p>
            <a:r>
              <a:rPr lang="es-ES" b="1" dirty="0" smtClean="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Es decir, son eventos que anteceden al período de la Gran Tribulación que no es otra cosa que el Gran Juicio de Dios por el pecado de la humanidad no arrepentida, descrito en Apocalipsis y el profeta Daniel.</a:t>
            </a:r>
            <a:endParaRPr lang="es-ES" dirty="0">
              <a:solidFill>
                <a:srgbClr val="FFFFFF"/>
              </a:solidFill>
              <a:effectLst>
                <a:glow rad="139700">
                  <a:schemeClr val="accent6">
                    <a:satMod val="175000"/>
                    <a:alpha val="40000"/>
                  </a:schemeClr>
                </a:glow>
                <a:outerShdw blurRad="38100" dist="38100" dir="2700000" algn="tl">
                  <a:srgbClr val="000000">
                    <a:alpha val="43137"/>
                  </a:srgbClr>
                </a:outerShdw>
              </a:effectLst>
            </a:endParaRPr>
          </a:p>
        </p:txBody>
      </p:sp>
      <p:pic>
        <p:nvPicPr>
          <p:cNvPr id="5" name="4 Imagen" descr="Diapositiva2.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edge/>
    <p:sndAc>
      <p:stSnd loop="1">
        <p:snd r:embed="rId2" name="Extract from CD 1 - Track 8.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CuadroTexto"/>
          <p:cNvSpPr txBox="1"/>
          <p:nvPr/>
        </p:nvSpPr>
        <p:spPr>
          <a:xfrm>
            <a:off x="571472" y="714356"/>
            <a:ext cx="8001056" cy="2031325"/>
          </a:xfrm>
          <a:prstGeom prst="rect">
            <a:avLst/>
          </a:prstGeom>
          <a:solidFill>
            <a:schemeClr val="accent1">
              <a:lumMod val="75000"/>
              <a:alpha val="25000"/>
            </a:schemeClr>
          </a:solidFill>
        </p:spPr>
        <p:txBody>
          <a:bodyPr wrap="square" rtlCol="0">
            <a:spAutoFit/>
          </a:bodyPr>
          <a:lstStyle/>
          <a:p>
            <a:r>
              <a:rPr lang="es-ES" dirty="0" smtClean="0">
                <a:solidFill>
                  <a:srgbClr val="FFFFFF"/>
                </a:solidFill>
                <a:effectLst>
                  <a:glow rad="139700">
                    <a:schemeClr val="accent1">
                      <a:satMod val="175000"/>
                      <a:alpha val="40000"/>
                    </a:schemeClr>
                  </a:glow>
                </a:effectLst>
              </a:rPr>
              <a:t>      </a:t>
            </a:r>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La Biblia en Mateo 24:9-10 dice que en este período pre-tribulación o “principio de dolores” se desatará una persecución contra los cristianos:</a:t>
            </a:r>
          </a:p>
          <a:p>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Entonces os entregarán a tribulación, y os matarán, y seréis aborrecidos de todas las gentes por causa de mi nombre.</a:t>
            </a:r>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r>
            <a:b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br>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Muchos </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tropezarán entonces, y se entregarán unos a otros, y unos a otros se </a:t>
            </a:r>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aborrecerán”. </a:t>
            </a:r>
            <a:endPar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endParaRPr>
          </a:p>
        </p:txBody>
      </p:sp>
      <p:sp>
        <p:nvSpPr>
          <p:cNvPr id="3" name="2 CuadroTexto"/>
          <p:cNvSpPr txBox="1"/>
          <p:nvPr/>
        </p:nvSpPr>
        <p:spPr>
          <a:xfrm>
            <a:off x="571472" y="4143380"/>
            <a:ext cx="8001056" cy="1200329"/>
          </a:xfrm>
          <a:prstGeom prst="rect">
            <a:avLst/>
          </a:prstGeom>
          <a:solidFill>
            <a:schemeClr val="accent1">
              <a:lumMod val="75000"/>
              <a:alpha val="25000"/>
            </a:schemeClr>
          </a:solidFill>
        </p:spPr>
        <p:txBody>
          <a:bodyPr wrap="square" rtlCol="0">
            <a:spAutoFit/>
          </a:bodyPr>
          <a:lstStyle/>
          <a:p>
            <a:r>
              <a:rPr lang="es-ES" dirty="0" smtClean="0"/>
              <a:t>      </a:t>
            </a:r>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De </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acuerdo con el estudio realizado por el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Pew</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Research</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Forum</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on</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Religion</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&amp;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Public</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Life</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hay 100 millones de cristianos que sufren persecución en más de 60 países de todo el mundo, simplemente a causa de su fe en Jesucristo.</a:t>
            </a:r>
          </a:p>
        </p:txBody>
      </p:sp>
      <p:sp>
        <p:nvSpPr>
          <p:cNvPr id="4" name="3 Rectángulo">
            <a:hlinkClick r:id="rId3"/>
          </p:cNvPr>
          <p:cNvSpPr/>
          <p:nvPr/>
        </p:nvSpPr>
        <p:spPr>
          <a:xfrm>
            <a:off x="1357290" y="5643578"/>
            <a:ext cx="6929486" cy="523220"/>
          </a:xfrm>
          <a:prstGeom prst="rect">
            <a:avLst/>
          </a:prstGeom>
        </p:spPr>
        <p:txBody>
          <a:bodyPr wrap="square">
            <a:spAutoFit/>
          </a:bodyPr>
          <a:lstStyle/>
          <a:p>
            <a:r>
              <a:rPr lang="es-ES" sz="1400" b="1" dirty="0" smtClean="0">
                <a:solidFill>
                  <a:srgbClr val="FF0000"/>
                </a:solidFill>
                <a:effectLst>
                  <a:outerShdw blurRad="38100" dist="38100" dir="2700000" algn="tl">
                    <a:srgbClr val="000000">
                      <a:alpha val="43137"/>
                    </a:srgbClr>
                  </a:outerShdw>
                </a:effectLst>
              </a:rPr>
              <a:t>http://www.noticiacristiana.com/sociedad/persecuciones/2012/08/100-millones-de-cristianos-en-todo-el-mundo-sufren-persecucion.html</a:t>
            </a:r>
            <a:endParaRPr lang="es-ES" sz="1400" b="1" dirty="0">
              <a:solidFill>
                <a:srgbClr val="FF0000"/>
              </a:solidFill>
              <a:effectLst>
                <a:outerShdw blurRad="38100" dist="38100" dir="2700000" algn="tl">
                  <a:srgbClr val="000000">
                    <a:alpha val="43137"/>
                  </a:srgbClr>
                </a:outerShdw>
              </a:effectLst>
            </a:endParaRPr>
          </a:p>
        </p:txBody>
      </p:sp>
      <p:sp>
        <p:nvSpPr>
          <p:cNvPr id="5" name="4 CuadroTexto"/>
          <p:cNvSpPr txBox="1"/>
          <p:nvPr/>
        </p:nvSpPr>
        <p:spPr>
          <a:xfrm>
            <a:off x="642910" y="5643578"/>
            <a:ext cx="785818" cy="307777"/>
          </a:xfrm>
          <a:prstGeom prst="rect">
            <a:avLst/>
          </a:prstGeom>
          <a:noFill/>
        </p:spPr>
        <p:txBody>
          <a:bodyPr wrap="square" rtlCol="0">
            <a:spAutoFit/>
          </a:bodyPr>
          <a:lstStyle/>
          <a:p>
            <a:pPr algn="ctr"/>
            <a:r>
              <a:rPr lang="es-ES" sz="1400" b="1" dirty="0" smtClean="0">
                <a:solidFill>
                  <a:srgbClr val="FF0000"/>
                </a:solidFill>
                <a:effectLst>
                  <a:outerShdw blurRad="38100" dist="38100" dir="2700000" algn="tl">
                    <a:srgbClr val="000000">
                      <a:alpha val="43137"/>
                    </a:srgbClr>
                  </a:outerShdw>
                </a:effectLst>
              </a:rPr>
              <a:t>Fuente:</a:t>
            </a:r>
            <a:endParaRPr lang="es-ES" sz="1400" b="1" dirty="0">
              <a:solidFill>
                <a:srgbClr val="FF0000"/>
              </a:solidFill>
              <a:effectLst>
                <a:outerShdw blurRad="38100" dist="38100" dir="2700000" algn="tl">
                  <a:srgbClr val="000000">
                    <a:alpha val="43137"/>
                  </a:srgbClr>
                </a:outerShdw>
              </a:effectLst>
            </a:endParaRPr>
          </a:p>
        </p:txBody>
      </p:sp>
      <p:pic>
        <p:nvPicPr>
          <p:cNvPr id="7" name="6 Imagen" descr="Diapositiva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571472" y="571480"/>
            <a:ext cx="8001056" cy="3693319"/>
          </a:xfrm>
          <a:prstGeom prst="rect">
            <a:avLst/>
          </a:prstGeom>
          <a:solidFill>
            <a:schemeClr val="accent6">
              <a:lumMod val="50000"/>
              <a:alpha val="25000"/>
            </a:schemeClr>
          </a:solidFill>
        </p:spPr>
        <p:txBody>
          <a:bodyPr wrap="square" rtlCol="0">
            <a:spAutoFit/>
          </a:bodyPr>
          <a:lstStyle/>
          <a:p>
            <a:r>
              <a:rPr lang="es-ES" dirty="0" smtClean="0">
                <a:solidFill>
                  <a:schemeClr val="bg1"/>
                </a:solidFill>
                <a:effectLst>
                  <a:glow rad="139700">
                    <a:schemeClr val="accent6">
                      <a:satMod val="175000"/>
                      <a:alpha val="40000"/>
                    </a:schemeClr>
                  </a:glow>
                </a:effectLst>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Según el portal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hlinkClick r:id="rId3"/>
              </a:rPr>
              <a:t>http://www.abc.es/sociedad/20131202/abci-persecucion-cristianos-sigloxxi-201311291925.html</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en el párrafo 10, se da cuenta que la organización americana Open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Doors</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dedicada a cubrir el acoso a la fe cristiana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n todo el mundo, incluyó  a 50 países donde se persigue a los cristianos , de los cuales en 39 de ellos son mayoritariamente musulmanes y se rigen por la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sharia</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como ley estatal.</a:t>
            </a:r>
          </a:p>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Corea del Norte, Afganistán,  Arabia Saudita, Somalia, Irán, Islas Maldivas, Uzbekistán, Yemen, Irak, Pakistán figuran entre los 10 países con más persecución a los cristianos según Open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Doors</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t>
            </a:r>
          </a:p>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Al final de la presentación se incluye un vídeo muy revelador de 4 minutos que  muestra crudamente como son las persecuciones a los cristianos.</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sp>
        <p:nvSpPr>
          <p:cNvPr id="4" name="3 CuadroTexto"/>
          <p:cNvSpPr txBox="1"/>
          <p:nvPr/>
        </p:nvSpPr>
        <p:spPr>
          <a:xfrm>
            <a:off x="571472" y="4500570"/>
            <a:ext cx="8001056" cy="1754326"/>
          </a:xfrm>
          <a:prstGeom prst="rect">
            <a:avLst/>
          </a:prstGeom>
          <a:solidFill>
            <a:schemeClr val="accent6">
              <a:lumMod val="50000"/>
              <a:alpha val="25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Del mismo modo, el mismo portal anterior</a:t>
            </a:r>
          </a:p>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hlinkClick r:id="rId3"/>
              </a:rPr>
              <a:t>http://www.abc.es/sociedad/20131202/abci-persecucion-cristianos-sigloxxi-201311291925.html</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en el párrafo 11, línea 4, se da cuenta que la </a:t>
            </a:r>
            <a:r>
              <a:rPr lang="es-ES" dirty="0">
                <a:solidFill>
                  <a:schemeClr val="bg1"/>
                </a:solidFill>
                <a:effectLst>
                  <a:glow rad="139700">
                    <a:schemeClr val="accent6">
                      <a:satMod val="175000"/>
                      <a:alpha val="40000"/>
                    </a:schemeClr>
                  </a:glow>
                </a:effectLst>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ONG </a:t>
            </a:r>
            <a:r>
              <a:rPr lang="es-ES" b="1" dirty="0" err="1">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Society</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for</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Human</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Rights</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de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Frankfurt,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calcula que el 80% de la discriminación religiosa en pleno siglo XXI se enfoca contra los cristianos.</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pic>
        <p:nvPicPr>
          <p:cNvPr id="6" name="5 Imagen" descr="Diapositiva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CuadroTexto"/>
          <p:cNvSpPr txBox="1"/>
          <p:nvPr/>
        </p:nvSpPr>
        <p:spPr>
          <a:xfrm>
            <a:off x="571472" y="1714488"/>
            <a:ext cx="8001056" cy="646331"/>
          </a:xfrm>
          <a:prstGeom prst="rect">
            <a:avLst/>
          </a:prstGeom>
          <a:solidFill>
            <a:schemeClr val="bg2">
              <a:lumMod val="25000"/>
              <a:alpha val="35000"/>
            </a:schemeClr>
          </a:solidFill>
        </p:spPr>
        <p:txBody>
          <a:bodyPr wrap="square" rtlCol="0">
            <a:spAutoFit/>
          </a:bodyPr>
          <a:lstStyle/>
          <a:p>
            <a:r>
              <a:rPr lang="es-ES" dirty="0" smtClean="0">
                <a:solidFill>
                  <a:schemeClr val="bg1"/>
                </a:solidFill>
                <a:effectLst>
                  <a:glow rad="139700">
                    <a:schemeClr val="accent6">
                      <a:satMod val="175000"/>
                      <a:alpha val="40000"/>
                    </a:schemeClr>
                  </a:glow>
                </a:effectLst>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Mateo 24:11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 muchos falsos profetas se levantarán, y engañarán a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muchos”</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sp>
        <p:nvSpPr>
          <p:cNvPr id="3" name="2 CuadroTexto"/>
          <p:cNvSpPr txBox="1"/>
          <p:nvPr/>
        </p:nvSpPr>
        <p:spPr>
          <a:xfrm>
            <a:off x="571472" y="2786058"/>
            <a:ext cx="8001056" cy="646331"/>
          </a:xfrm>
          <a:prstGeom prst="rect">
            <a:avLst/>
          </a:prstGeom>
          <a:solidFill>
            <a:schemeClr val="bg2">
              <a:lumMod val="25000"/>
              <a:alpha val="35000"/>
            </a:schemeClr>
          </a:solidFill>
        </p:spPr>
        <p:txBody>
          <a:bodyPr wrap="square" rtlCol="0">
            <a:spAutoFit/>
          </a:bodyPr>
          <a:lstStyle/>
          <a:p>
            <a:r>
              <a:rPr lang="es-ES" dirty="0" smtClean="0"/>
              <a:t>      </a:t>
            </a:r>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Los falsos profetas están a la orden del día por todo el mundo pero ¿Cómo reconocerlos? …..A continuación algunas características:</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sp>
        <p:nvSpPr>
          <p:cNvPr id="4" name="3 Rectángulo"/>
          <p:cNvSpPr/>
          <p:nvPr/>
        </p:nvSpPr>
        <p:spPr>
          <a:xfrm>
            <a:off x="571472" y="4000504"/>
            <a:ext cx="8001056" cy="2031325"/>
          </a:xfrm>
          <a:prstGeom prst="rect">
            <a:avLst/>
          </a:prstGeom>
          <a:solidFill>
            <a:schemeClr val="bg2">
              <a:lumMod val="25000"/>
              <a:alpha val="35000"/>
            </a:schemeClr>
          </a:solidFill>
        </p:spPr>
        <p:txBody>
          <a:bodyPr wrap="square">
            <a:spAutoFit/>
          </a:bodyPr>
          <a:lstStyle/>
          <a:p>
            <a:r>
              <a:rPr lang="es-PE"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1.- Los </a:t>
            </a:r>
            <a:r>
              <a:rPr lang="es-PE"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profetas falsos </a:t>
            </a:r>
            <a:r>
              <a:rPr lang="es-PE"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no </a:t>
            </a:r>
            <a:r>
              <a:rPr lang="es-PE"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aciertan lo que pasará en hechos </a:t>
            </a:r>
            <a:r>
              <a:rPr lang="es-PE"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futuros a pesar que, según ellos,  fue Dios quién se los reveló.</a:t>
            </a:r>
          </a:p>
          <a:p>
            <a:r>
              <a:rPr lang="es-PE"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r>
              <a:rPr lang="es-PE"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Deuteronomio 18:21-22 nos dice: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si dijeres en tu corazón: ¿Cómo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conoceremos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la palabra que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no ha hablado?;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r>
            <a:b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b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Si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el profeta hablare en nombre de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Y NO SE CUMPLIERE LO QUE DIJO, NI ACONTECIERE, ES PALABRA QUE YAHVEH NO HA HABLADO;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con presunción la habló el tal profeta;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NO TENGAS TEMOR DE ÉL”.</a:t>
            </a:r>
            <a:r>
              <a:rPr lang="es-PE"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pic>
        <p:nvPicPr>
          <p:cNvPr id="6" name="5 Imagen" descr="Diapositiva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571472" y="2071678"/>
            <a:ext cx="8001056" cy="1200329"/>
          </a:xfrm>
          <a:prstGeom prst="rect">
            <a:avLst/>
          </a:prstGeom>
          <a:solidFill>
            <a:schemeClr val="bg2">
              <a:lumMod val="25000"/>
              <a:alpha val="25000"/>
            </a:schemeClr>
          </a:solidFill>
        </p:spPr>
        <p:txBody>
          <a:bodyPr wrap="square" rtlCol="0">
            <a:spAutoFit/>
          </a:bodyPr>
          <a:lstStyle/>
          <a:p>
            <a: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2.- </a:t>
            </a:r>
            <a:r>
              <a:rPr lang="es-PE"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Los profetas falsos evaden la profecía bíblica dándole a la misma una interpretación subjetiva y </a:t>
            </a:r>
            <a:r>
              <a:rPr lang="es-PE"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arbitraria. Estos falsos profetas </a:t>
            </a:r>
            <a:r>
              <a:rPr lang="es-PE"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casi siempre </a:t>
            </a:r>
            <a:r>
              <a:rPr lang="es-PE"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hablan </a:t>
            </a:r>
            <a:r>
              <a:rPr lang="es-PE"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de un futuro radiante a pesar de la inminencia del juicio de Dios sobre el pecado</a:t>
            </a:r>
            <a:r>
              <a:rPr lang="es-PE"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 Un ejemplo de ello lo vemos en la cita bíblica siguiente</a:t>
            </a:r>
            <a:endPar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endParaRPr>
          </a:p>
        </p:txBody>
      </p:sp>
      <p:sp>
        <p:nvSpPr>
          <p:cNvPr id="5" name="4 CuadroTexto"/>
          <p:cNvSpPr txBox="1"/>
          <p:nvPr/>
        </p:nvSpPr>
        <p:spPr>
          <a:xfrm>
            <a:off x="571472" y="4429132"/>
            <a:ext cx="8001056" cy="1754326"/>
          </a:xfrm>
          <a:prstGeom prst="rect">
            <a:avLst/>
          </a:prstGeom>
          <a:solidFill>
            <a:schemeClr val="bg2">
              <a:lumMod val="25000"/>
              <a:alpha val="25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Jeremías 14:13-14 nos dice “</a:t>
            </a: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Y yo dije: ¡Ah! ¡ah, Señor </a:t>
            </a:r>
            <a:r>
              <a:rPr lang="es-ES" b="1" dirty="0" err="1"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He aquí que los profetas les dicen: No veréis espada, ni habrá hambre entre vosotros, sino que en este lugar os daré paz verdadera. </a:t>
            </a:r>
            <a: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
            </a:r>
            <a:b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br>
            <a: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Me </a:t>
            </a: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dijo entonces </a:t>
            </a:r>
            <a:r>
              <a:rPr lang="es-ES" b="1" dirty="0" err="1"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Falsamente profetizan los profetas en mi nombre; no los envié, ni les mandé, ni les hablé; visión mentirosa, adivinación, vanidad y engaño de su corazón os profetizan. </a:t>
            </a:r>
          </a:p>
        </p:txBody>
      </p:sp>
      <p:pic>
        <p:nvPicPr>
          <p:cNvPr id="6" name="5 Imagen" descr="Diapositiva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CuadroTexto"/>
          <p:cNvSpPr txBox="1"/>
          <p:nvPr/>
        </p:nvSpPr>
        <p:spPr>
          <a:xfrm>
            <a:off x="571472" y="1000108"/>
            <a:ext cx="8001056" cy="1754326"/>
          </a:xfrm>
          <a:prstGeom prst="rect">
            <a:avLst/>
          </a:prstGeom>
          <a:solidFill>
            <a:schemeClr val="accent3">
              <a:lumMod val="50000"/>
              <a:alpha val="25000"/>
            </a:schemeClr>
          </a:solidFill>
        </p:spPr>
        <p:txBody>
          <a:bodyPr wrap="square" rtlCol="0">
            <a:spAutoFit/>
          </a:bodyPr>
          <a:lstStyle/>
          <a:p>
            <a:r>
              <a:rPr lang="es-ES" b="1" dirty="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rPr>
              <a:t>3</a:t>
            </a:r>
            <a:r>
              <a:rPr lang="es-ES" b="1" dirty="0" smtClean="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rPr>
              <a:t>.- </a:t>
            </a:r>
            <a:r>
              <a:rPr lang="es-PE" b="1" dirty="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rPr>
              <a:t>Los profetas falsos </a:t>
            </a:r>
            <a:r>
              <a:rPr lang="es-PE" b="1" dirty="0" smtClean="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rPr>
              <a:t>pueden hacer caso omiso de la profecía bíblica y sacar sus propias profecías particulares y suelen tomar vocablos que son propios del Evangelio, como para darle un mejor disfraz que sea aceptado ; anuncian cataclismos y todo tipo de catástrofes como paso necesario para llegar a un mundo de paz, tranquilidad y de transformación.</a:t>
            </a:r>
            <a:endParaRPr lang="es-ES" b="1" dirty="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endParaRPr>
          </a:p>
        </p:txBody>
      </p:sp>
      <p:sp>
        <p:nvSpPr>
          <p:cNvPr id="3" name="2 CuadroTexto"/>
          <p:cNvSpPr txBox="1"/>
          <p:nvPr/>
        </p:nvSpPr>
        <p:spPr>
          <a:xfrm>
            <a:off x="571472" y="3571876"/>
            <a:ext cx="8001056" cy="2862322"/>
          </a:xfrm>
          <a:prstGeom prst="rect">
            <a:avLst/>
          </a:prstGeom>
          <a:solidFill>
            <a:schemeClr val="accent3">
              <a:lumMod val="50000"/>
              <a:alpha val="25000"/>
            </a:schemeClr>
          </a:solidFill>
        </p:spPr>
        <p:txBody>
          <a:bodyPr wrap="square" rtlCol="0">
            <a:spAutoFit/>
          </a:bodyPr>
          <a:lstStyle/>
          <a:p>
            <a:r>
              <a:rPr lang="es-ES" dirty="0" smtClean="0">
                <a:solidFill>
                  <a:schemeClr val="bg1"/>
                </a:solidFill>
                <a:effectLst>
                  <a:glow rad="228600">
                    <a:schemeClr val="accent3">
                      <a:satMod val="175000"/>
                      <a:alpha val="40000"/>
                    </a:schemeClr>
                  </a:glow>
                </a:effectLst>
              </a:rPr>
              <a:t>      </a:t>
            </a:r>
            <a:r>
              <a:rPr lang="es-ES" b="1" dirty="0" smtClean="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rPr>
              <a:t>  Un claro ejemplo de ello constituye los grupos espirituales ocultistas vinculados al grupo de La Nueva  Era (aquéllos que hablan que toda persona tiene la “chispa divina”) quienes  publicitaron las Falsas Profecías Mayas, las cuales profetizaba eventos catastróficos, que ellos llamaron indebidamente Apocalipsis, a partir del 21 de Diciembre del 2012 y los posteriores a dicha fecha, los cuales jamás se cumplieron y mantuvo asustada a mucha gente, ya que supuestamente después de esos eventos vendría años después, un período de paz (Era de Acuario) y por el cual muchas personas entrarían a la 5º dimensión ayudados por extraterrestres.</a:t>
            </a:r>
            <a:endParaRPr lang="es-ES" b="1" dirty="0">
              <a:solidFill>
                <a:schemeClr val="bg1"/>
              </a:solidFill>
              <a:effectLst>
                <a:glow rad="228600">
                  <a:schemeClr val="accent3">
                    <a:satMod val="175000"/>
                    <a:alpha val="40000"/>
                  </a:schemeClr>
                </a:glow>
                <a:outerShdw blurRad="38100" dist="38100" dir="2700000" algn="tl">
                  <a:srgbClr val="000000">
                    <a:alpha val="43137"/>
                  </a:srgbClr>
                </a:outerShdw>
              </a:effectLst>
              <a:latin typeface="Trebuchet MS" pitchFamily="34" charset="0"/>
            </a:endParaRPr>
          </a:p>
        </p:txBody>
      </p:sp>
      <p:pic>
        <p:nvPicPr>
          <p:cNvPr id="5" name="4 Imagen" descr="Diapositiva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71472" y="714356"/>
            <a:ext cx="8001056" cy="1477328"/>
          </a:xfrm>
          <a:prstGeom prst="rect">
            <a:avLst/>
          </a:prstGeom>
          <a:solidFill>
            <a:schemeClr val="bg2">
              <a:lumMod val="25000"/>
              <a:alpha val="25000"/>
            </a:schemeClr>
          </a:solidFill>
        </p:spPr>
        <p:txBody>
          <a:bodyPr wrap="square" rtlCol="0">
            <a:spAutoFit/>
          </a:bodyPr>
          <a:lstStyle/>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4.- Los falsos profetas introducen herejías, tienen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deseos en su corazón de ser muy populares, aman el dinero, son arrogantes, orgullosos, y aman los deseos de este mundo y lo que les puede ofrecer, para tener una vida muy cómoda y ostentosa</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p>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Citaré un pasaje del Evangelio para graficar esto.</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sp>
        <p:nvSpPr>
          <p:cNvPr id="6" name="5 Rectángulo"/>
          <p:cNvSpPr/>
          <p:nvPr/>
        </p:nvSpPr>
        <p:spPr>
          <a:xfrm>
            <a:off x="571472" y="3857628"/>
            <a:ext cx="8001056" cy="2308324"/>
          </a:xfrm>
          <a:prstGeom prst="rect">
            <a:avLst/>
          </a:prstGeom>
          <a:solidFill>
            <a:schemeClr val="bg2">
              <a:lumMod val="25000"/>
              <a:alpha val="25000"/>
            </a:schemeClr>
          </a:solidFill>
        </p:spPr>
        <p:txBody>
          <a:bodyPr wrap="square">
            <a:spAutoFit/>
          </a:bodyPr>
          <a:lstStyle/>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2º Pedro 2:1-3 “Pero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hubo también falsos profetas entre el pueblo, como habrá entre vosotros falsos maestros, que introducirán encubiertamente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HEREJÍAS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destructoras, y aun negarán al Señor que los rescató, atrayendo sobre sí mismos destrucción repentina.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r>
            <a:b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b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muchos seguirán sus disoluciones, por causa de los cuales el camino de la verdad será blasfemado,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por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AVARICIA HARÁN MERCADERÍA de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vosotros con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PALABRAS FINGIDAS.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Sobre los tales ya de largo tiempo la condenación no se tarda, y su perdición no se duerme</a:t>
            </a:r>
            <a:r>
              <a:rPr lang="es-ES" dirty="0">
                <a:solidFill>
                  <a:schemeClr val="bg1"/>
                </a:solidFill>
                <a:effectLst>
                  <a:glow rad="139700">
                    <a:schemeClr val="accent6">
                      <a:satMod val="175000"/>
                      <a:alpha val="40000"/>
                    </a:schemeClr>
                  </a:glow>
                </a:effectLst>
              </a:rPr>
              <a:t>. </a:t>
            </a:r>
          </a:p>
        </p:txBody>
      </p:sp>
      <p:pic>
        <p:nvPicPr>
          <p:cNvPr id="7" name="6 Imagen" descr="Diapositiva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571472" y="714356"/>
            <a:ext cx="8001056" cy="2031325"/>
          </a:xfrm>
          <a:prstGeom prst="rect">
            <a:avLst/>
          </a:prstGeom>
          <a:solidFill>
            <a:schemeClr val="accent3">
              <a:lumMod val="50000"/>
              <a:alpha val="25000"/>
            </a:schemeClr>
          </a:solidFill>
        </p:spPr>
        <p:txBody>
          <a:bodyPr wrap="square" rtlCol="0">
            <a:spAutoFit/>
          </a:bodyPr>
          <a:lstStyle/>
          <a:p>
            <a:r>
              <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5</a:t>
            </a:r>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Los </a:t>
            </a:r>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falsos profetas </a:t>
            </a:r>
            <a:r>
              <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no recurren a </a:t>
            </a:r>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Dios por lo que son personas muy carnales. </a:t>
            </a:r>
            <a:r>
              <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Comunican al pueblo lo que ellos quieren escuchar, sirven a los deseos de la gente y no obedecen a la palabra </a:t>
            </a:r>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de Dios</a:t>
            </a:r>
            <a:r>
              <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 tergiversándola </a:t>
            </a:r>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para su provecho</a:t>
            </a:r>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 No amonestan acerca del pecado del pueblo a fin de que se corrijan; en ese sentido NO INSTAN AL ARREPENTIMIENTO.</a:t>
            </a:r>
          </a:p>
          <a:p>
            <a:r>
              <a:rPr lang="es-ES" b="1" dirty="0" smtClean="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rPr>
              <a:t>Para ello citaremos los siguientes pasajes de la Biblia.</a:t>
            </a:r>
            <a:endParaRPr lang="es-ES" b="1" dirty="0">
              <a:solidFill>
                <a:schemeClr val="bg1"/>
              </a:solidFill>
              <a:effectLst>
                <a:glow rad="101600">
                  <a:schemeClr val="accent3">
                    <a:lumMod val="50000"/>
                    <a:alpha val="60000"/>
                  </a:schemeClr>
                </a:glow>
                <a:outerShdw blurRad="38100" dist="38100" dir="2700000" algn="tl">
                  <a:srgbClr val="000000">
                    <a:alpha val="43137"/>
                  </a:srgbClr>
                </a:outerShdw>
              </a:effectLst>
              <a:latin typeface="Trebuchet MS" pitchFamily="34" charset="0"/>
            </a:endParaRPr>
          </a:p>
        </p:txBody>
      </p:sp>
      <p:sp>
        <p:nvSpPr>
          <p:cNvPr id="4" name="3 CuadroTexto"/>
          <p:cNvSpPr txBox="1"/>
          <p:nvPr/>
        </p:nvSpPr>
        <p:spPr>
          <a:xfrm>
            <a:off x="571472" y="4214818"/>
            <a:ext cx="8001056" cy="1200329"/>
          </a:xfrm>
          <a:prstGeom prst="rect">
            <a:avLst/>
          </a:prstGeom>
          <a:solidFill>
            <a:schemeClr val="accent3">
              <a:lumMod val="50000"/>
              <a:alpha val="25000"/>
            </a:schemeClr>
          </a:solidFill>
        </p:spPr>
        <p:txBody>
          <a:bodyPr wrap="square" rtlCol="0">
            <a:spAutoFit/>
          </a:bodyPr>
          <a:lstStyle/>
          <a:p>
            <a:r>
              <a:rPr lang="es-ES" dirty="0" smtClean="0">
                <a:solidFill>
                  <a:schemeClr val="bg1"/>
                </a:solidFill>
                <a:effectLst>
                  <a:glow rad="101600">
                    <a:schemeClr val="accent3">
                      <a:lumMod val="75000"/>
                      <a:alpha val="60000"/>
                    </a:schemeClr>
                  </a:glow>
                </a:effectLst>
              </a:rPr>
              <a:t>      </a:t>
            </a:r>
            <a:r>
              <a:rPr lang="es-ES" b="1" dirty="0" smtClean="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  Isaías 30:9-10 dice: “Porque </a:t>
            </a:r>
            <a:r>
              <a:rPr lang="es-ES" b="1" dirty="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este pueblo es rebelde, hijos mentirosos, hijos que no quisieron oír la ley de </a:t>
            </a:r>
            <a:r>
              <a:rPr lang="es-ES" b="1" dirty="0" err="1" smtClean="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a:t>
            </a:r>
            <a:r>
              <a:rPr lang="es-ES" b="1" dirty="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que </a:t>
            </a:r>
            <a:r>
              <a:rPr lang="es-ES" b="1" dirty="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dicen a los videntes: No veáis; </a:t>
            </a:r>
            <a:r>
              <a:rPr lang="es-ES" b="1" dirty="0" smtClean="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Y A LOS PROFETAS: </a:t>
            </a:r>
            <a:r>
              <a:rPr lang="es-ES" b="1" dirty="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No nos profeticéis lo recto, decidnos cosas </a:t>
            </a:r>
            <a:r>
              <a:rPr lang="es-ES" b="1" dirty="0" smtClean="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HALAGÜEÑAS, </a:t>
            </a:r>
            <a:r>
              <a:rPr lang="es-ES" b="1" dirty="0">
                <a:solidFill>
                  <a:schemeClr val="bg1"/>
                </a:solidFill>
                <a:effectLst>
                  <a:glow rad="101600">
                    <a:schemeClr val="accent3">
                      <a:lumMod val="75000"/>
                      <a:alpha val="60000"/>
                    </a:schemeClr>
                  </a:glow>
                  <a:outerShdw blurRad="38100" dist="38100" dir="2700000" algn="tl">
                    <a:srgbClr val="000000">
                      <a:alpha val="43137"/>
                    </a:srgbClr>
                  </a:outerShdw>
                </a:effectLst>
                <a:latin typeface="Trebuchet MS" pitchFamily="34" charset="0"/>
              </a:rPr>
              <a:t>profetizad mentiras; </a:t>
            </a:r>
          </a:p>
        </p:txBody>
      </p:sp>
      <p:pic>
        <p:nvPicPr>
          <p:cNvPr id="6" name="5 Imagen" descr="Diapositiva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Rectángulo"/>
          <p:cNvSpPr/>
          <p:nvPr/>
        </p:nvSpPr>
        <p:spPr>
          <a:xfrm>
            <a:off x="571472" y="714356"/>
            <a:ext cx="8001056" cy="1200329"/>
          </a:xfrm>
          <a:prstGeom prst="rect">
            <a:avLst/>
          </a:prstGeom>
          <a:solidFill>
            <a:schemeClr val="accent6">
              <a:lumMod val="50000"/>
              <a:alpha val="25000"/>
            </a:scheme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Jeremías 23:32 nos dice: “He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aquí, dice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yo estoy contra los que profetizan sueños mentirosos, y los cuentan, y hacen errar a mi pueblo con sus mentiras y con sus lisonjas, y yo no los envié ni les mandé; y ningún provecho hicieron a este pueblo, dice </a:t>
            </a:r>
            <a:r>
              <a:rPr lang="es-ES" b="1" dirty="0" err="1"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Yahveh</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a:t>
            </a:r>
          </a:p>
        </p:txBody>
      </p:sp>
      <p:sp>
        <p:nvSpPr>
          <p:cNvPr id="3" name="2 Rectángulo"/>
          <p:cNvSpPr/>
          <p:nvPr/>
        </p:nvSpPr>
        <p:spPr>
          <a:xfrm>
            <a:off x="571472" y="4643446"/>
            <a:ext cx="8001056" cy="923330"/>
          </a:xfrm>
          <a:prstGeom prst="rect">
            <a:avLst/>
          </a:prstGeom>
          <a:solidFill>
            <a:schemeClr val="accent6">
              <a:lumMod val="50000"/>
              <a:alpha val="25000"/>
            </a:schemeClr>
          </a:solidFill>
        </p:spPr>
        <p:txBody>
          <a:bodyPr wrap="square">
            <a:spAutoFit/>
          </a:bodyPr>
          <a:lstStyle/>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2º Pedro 2:18 “Pues </a:t>
            </a:r>
            <a:r>
              <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hablando palabras infladas y vanas, seducen con concupiscencias de la carne y disoluciones a los que verdaderamente habían huido de los que viven en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error”.</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pic>
        <p:nvPicPr>
          <p:cNvPr id="5" name="4 Imagen" descr="Diapositiva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571472" y="714356"/>
            <a:ext cx="8001056" cy="1477328"/>
          </a:xfrm>
          <a:prstGeom prst="rect">
            <a:avLst/>
          </a:prstGeom>
          <a:solidFill>
            <a:srgbClr val="C00000">
              <a:alpha val="25000"/>
            </a:srgbClr>
          </a:solidFill>
        </p:spPr>
        <p:txBody>
          <a:bodyPr wrap="square" rtlCol="0">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6.- </a:t>
            </a:r>
            <a:r>
              <a:rPr lang="es-PE"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Los </a:t>
            </a:r>
            <a:r>
              <a:rPr lang="es-PE"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falsos profetas </a:t>
            </a:r>
            <a:r>
              <a:rPr lang="es-PE"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suelen hacer </a:t>
            </a:r>
            <a:r>
              <a:rPr lang="es-PE"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milagros falsos bajo el poder de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Satanás.</a:t>
            </a:r>
          </a:p>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Marcos 13:22 advierte: “Porque se levantarán falsos </a:t>
            </a:r>
            <a:r>
              <a:rPr lang="es-ES"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Cristos</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 y FALSOS PROFETAS, Y HARÁN SEÑALES Y PRODIGIOS, PARA ENGAÑAR, si fuese posible, aún a los escogidos.”</a:t>
            </a:r>
            <a:endParaRPr lang="es-E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endParaRPr>
          </a:p>
        </p:txBody>
      </p:sp>
      <p:sp>
        <p:nvSpPr>
          <p:cNvPr id="4" name="3 Rectángulo"/>
          <p:cNvSpPr/>
          <p:nvPr/>
        </p:nvSpPr>
        <p:spPr>
          <a:xfrm>
            <a:off x="571472" y="2643182"/>
            <a:ext cx="8001056" cy="1200329"/>
          </a:xfrm>
          <a:prstGeom prst="rect">
            <a:avLst/>
          </a:prstGeom>
          <a:solidFill>
            <a:srgbClr val="C00000">
              <a:alpha val="25000"/>
            </a:srgb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Por ello 2º Corintios 11:14-15 nos dice: “Y no es maravilla, porque el mismo Satanás se disfraza como ángel de luz. </a:t>
            </a:r>
            <a:b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b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Así que, no es extraño si también sus ministros se disfrazan como ministros de justicia; cuyo fin será conforme a sus obras.”</a:t>
            </a:r>
            <a:endParaRPr lang="es-E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endParaRPr>
          </a:p>
        </p:txBody>
      </p:sp>
      <p:sp>
        <p:nvSpPr>
          <p:cNvPr id="5" name="4 CuadroTexto"/>
          <p:cNvSpPr txBox="1"/>
          <p:nvPr/>
        </p:nvSpPr>
        <p:spPr>
          <a:xfrm>
            <a:off x="571472" y="4214818"/>
            <a:ext cx="8001056" cy="2031325"/>
          </a:xfrm>
          <a:prstGeom prst="rect">
            <a:avLst/>
          </a:prstGeom>
          <a:solidFill>
            <a:srgbClr val="C00000">
              <a:alpha val="25000"/>
            </a:srgbClr>
          </a:solidFill>
        </p:spPr>
        <p:txBody>
          <a:bodyPr wrap="square" rtlCol="0">
            <a:spAutoFit/>
          </a:bodyPr>
          <a:lstStyle/>
          <a:p>
            <a:r>
              <a:rPr lang="es-ES" dirty="0" smtClean="0">
                <a:solidFill>
                  <a:schemeClr val="bg1"/>
                </a:solidFill>
                <a:effectLst>
                  <a:glow rad="139700">
                    <a:schemeClr val="accent2">
                      <a:satMod val="175000"/>
                      <a:alpha val="40000"/>
                    </a:schemeClr>
                  </a:glow>
                </a:effectLst>
              </a:rPr>
              <a:t>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  Apocalipsis 19:20 nos habla de un Falso Profeta que actuará haciendo señales y de común acuerdo con el Anticristo en la Gran Tribulación: </a:t>
            </a:r>
          </a:p>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“Y la bestia fue apresada, y con ella el FALSO PROFETA QUE HABÍA HECHO DELANTE DE ELLA LAS SEÑALES con las cuales había engañado a los que recibieron la marca de la bestia, y habían adorado su imagen”.</a:t>
            </a:r>
            <a:r>
              <a:rPr lang="es-ES" b="1" dirty="0" smtClean="0">
                <a:effectLst>
                  <a:outerShdw blurRad="38100" dist="38100" dir="2700000" algn="tl">
                    <a:srgbClr val="000000">
                      <a:alpha val="43137"/>
                    </a:srgbClr>
                  </a:outerShdw>
                </a:effectLst>
                <a:latin typeface="Trebuchet MS" pitchFamily="34" charset="0"/>
              </a:rPr>
              <a:t>….” </a:t>
            </a:r>
            <a:endParaRPr lang="es-ES" b="1" dirty="0">
              <a:effectLst>
                <a:outerShdw blurRad="38100" dist="38100" dir="2700000" algn="tl">
                  <a:srgbClr val="000000">
                    <a:alpha val="43137"/>
                  </a:srgbClr>
                </a:outerShdw>
              </a:effectLst>
              <a:latin typeface="Trebuchet MS" pitchFamily="34" charset="0"/>
            </a:endParaRPr>
          </a:p>
        </p:txBody>
      </p:sp>
      <p:pic>
        <p:nvPicPr>
          <p:cNvPr id="7" name="6 Imagen" descr="Diapositiva11.JPG"/>
          <p:cNvPicPr>
            <a:picLocks noGrp="1" noChangeAspect="1"/>
          </p:cNvPicPr>
          <p:nvPr isPhoto="1"/>
        </p:nvPicPr>
        <p:blipFill>
          <a:blip r:embed="rId2">
            <a:lum/>
          </a:blip>
          <a:stretch>
            <a:fillRect/>
          </a:stretch>
        </p:blipFill>
        <p:spPr>
          <a:xfrm>
            <a:off x="-1" y="0"/>
            <a:ext cx="9143999" cy="6858000"/>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CuadroTexto"/>
          <p:cNvSpPr txBox="1"/>
          <p:nvPr/>
        </p:nvSpPr>
        <p:spPr>
          <a:xfrm>
            <a:off x="571472" y="714356"/>
            <a:ext cx="8001056" cy="646331"/>
          </a:xfrm>
          <a:prstGeom prst="rect">
            <a:avLst/>
          </a:prstGeom>
          <a:solidFill>
            <a:schemeClr val="bg2">
              <a:lumMod val="50000"/>
              <a:alpha val="25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accent3">
                    <a:lumMod val="40000"/>
                    <a:lumOff val="60000"/>
                  </a:schemeClr>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Prosiguiendo con Mateo 24:12 que sentencia: “y por haberse multiplicado la maldad, el amor de muchos se enfriará”. </a:t>
            </a:r>
            <a:endParaRPr lang="es-ES" b="1" dirty="0">
              <a:solidFill>
                <a:schemeClr val="accent3">
                  <a:lumMod val="40000"/>
                  <a:lumOff val="60000"/>
                </a:schemeClr>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endParaRPr>
          </a:p>
        </p:txBody>
      </p:sp>
      <p:sp>
        <p:nvSpPr>
          <p:cNvPr id="3" name="2 Rectángulo"/>
          <p:cNvSpPr/>
          <p:nvPr/>
        </p:nvSpPr>
        <p:spPr>
          <a:xfrm>
            <a:off x="571472" y="2786058"/>
            <a:ext cx="8001056" cy="3139321"/>
          </a:xfrm>
          <a:prstGeom prst="rect">
            <a:avLst/>
          </a:prstGeom>
          <a:solidFill>
            <a:schemeClr val="bg2">
              <a:lumMod val="50000"/>
              <a:alpha val="25000"/>
            </a:scheme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accent3">
                    <a:lumMod val="40000"/>
                    <a:lumOff val="60000"/>
                  </a:schemeClr>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La multiplicación de la maldad ha aumentado en forma exponencial y precisamente 2º de Timoteo 3:1-5 nos refiere acerca del carácter de los hombres en los postreros tiempos y lo cito textualmente:</a:t>
            </a:r>
          </a:p>
          <a:p>
            <a:r>
              <a:rPr lang="es-ES" b="1" dirty="0" smtClean="0">
                <a:solidFill>
                  <a:schemeClr val="accent3">
                    <a:lumMod val="40000"/>
                    <a:lumOff val="60000"/>
                  </a:schemeClr>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“También debes saber esto: que en los postreros días vendrán tiempos peligrosos. </a:t>
            </a:r>
            <a:br>
              <a:rPr lang="es-ES" b="1" dirty="0" smtClean="0">
                <a:solidFill>
                  <a:schemeClr val="accent3">
                    <a:lumMod val="40000"/>
                    <a:lumOff val="60000"/>
                  </a:schemeClr>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br>
            <a:r>
              <a:rPr lang="es-ES" b="1" dirty="0" smtClean="0">
                <a:solidFill>
                  <a:schemeClr val="accent3">
                    <a:lumMod val="40000"/>
                    <a:lumOff val="60000"/>
                  </a:schemeClr>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Porque habrá hombres amadores de sí mismos, avaros, vanagloriosos, soberbios, blasfemos, desobedientes a los padres, ingratos, impíos, sin afecto natural, implacables, calumniadores, intemperantes, crueles, aborrecedores de lo bueno, traidores, impetuosos, infatuados, amadores de los deleites más que de Dios, que tendrán apariencia de piedad, pero negarán la eficacia de ella; a éstos evita”. </a:t>
            </a:r>
          </a:p>
        </p:txBody>
      </p:sp>
      <p:pic>
        <p:nvPicPr>
          <p:cNvPr id="5" name="4 Imagen" descr="Diapositiva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CuadroTexto"/>
          <p:cNvSpPr txBox="1"/>
          <p:nvPr/>
        </p:nvSpPr>
        <p:spPr>
          <a:xfrm>
            <a:off x="571472" y="714356"/>
            <a:ext cx="8001056" cy="923330"/>
          </a:xfrm>
          <a:prstGeom prst="rect">
            <a:avLst/>
          </a:prstGeom>
          <a:solidFill>
            <a:schemeClr val="tx2">
              <a:lumMod val="75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Mateo 24:13 nos dice “Mas el que persevere hasta el fin, éste será salvo”, es decir que el hombre para salvar su alma debe perseverar de su fe en Cristo hasta el final de sus días.</a:t>
            </a:r>
            <a:endParaRPr lang="es-ES" b="1" dirty="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endParaRPr>
          </a:p>
        </p:txBody>
      </p:sp>
      <p:sp>
        <p:nvSpPr>
          <p:cNvPr id="3" name="2 Rectángulo"/>
          <p:cNvSpPr/>
          <p:nvPr/>
        </p:nvSpPr>
        <p:spPr>
          <a:xfrm>
            <a:off x="571472" y="2714620"/>
            <a:ext cx="8001056" cy="923330"/>
          </a:xfrm>
          <a:prstGeom prst="rect">
            <a:avLst/>
          </a:prstGeom>
          <a:solidFill>
            <a:schemeClr val="tx2">
              <a:lumMod val="75000"/>
              <a:alpha val="30000"/>
            </a:scheme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Muy amado lector, la Biblia enseña que solamente en Jesucristo hay salvación y vida eterna y no existe otra persona por el cual podamos invocar para obtenerla gratuitamente.</a:t>
            </a:r>
            <a:endParaRPr lang="es-ES" b="1" dirty="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endParaRPr>
          </a:p>
        </p:txBody>
      </p:sp>
      <p:sp>
        <p:nvSpPr>
          <p:cNvPr id="4" name="3 Rectángulo"/>
          <p:cNvSpPr/>
          <p:nvPr/>
        </p:nvSpPr>
        <p:spPr>
          <a:xfrm>
            <a:off x="571472" y="4643446"/>
            <a:ext cx="8001056" cy="1200329"/>
          </a:xfrm>
          <a:prstGeom prst="rect">
            <a:avLst/>
          </a:prstGeom>
          <a:solidFill>
            <a:schemeClr val="tx2">
              <a:lumMod val="75000"/>
              <a:alpha val="30000"/>
            </a:schemeClr>
          </a:solidFill>
        </p:spPr>
        <p:txBody>
          <a:bodyPr wrap="square">
            <a:spAutoFit/>
          </a:bodyPr>
          <a:lstStyle/>
          <a:p>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       Para sustentar el párrafo anterior cito Hechos 4:11-12 “Este JESÚS es la piedra reprobada………Y EN NINGÚN OTRO HAY SALVACIÓN; PORQUE NO HAY OTRO NOMBRE BAJO EL CIELO, DADO A LOS HOMBRES, EN QUE PODAMOS SER SALVOS.  </a:t>
            </a:r>
            <a:endParaRPr lang="es-ES" b="1" dirty="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endParaRPr>
          </a:p>
        </p:txBody>
      </p:sp>
      <p:pic>
        <p:nvPicPr>
          <p:cNvPr id="6" name="5 Imagen" descr="Diapositiva1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Rectángulo"/>
          <p:cNvSpPr/>
          <p:nvPr/>
        </p:nvSpPr>
        <p:spPr>
          <a:xfrm>
            <a:off x="571472" y="714356"/>
            <a:ext cx="8001056" cy="3139321"/>
          </a:xfrm>
          <a:prstGeom prst="rect">
            <a:avLst/>
          </a:prstGeom>
          <a:solidFill>
            <a:srgbClr val="669900">
              <a:alpha val="35000"/>
            </a:srgb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Mateo 24:14 señala “Y será predicado este evangelio del reino en todo el mundo, para testimonio a todas las naciones; y entonces vendrá el fin”. </a:t>
            </a:r>
          </a:p>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Ya vimos detenidamente en la primera parte de esta presentación que  “el fin” no  se refiere al fin del mundo sino al fin del siglo o fin de la era de la Gracia de Dios.</a:t>
            </a:r>
          </a:p>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Entonces la Escritura sostiene  que cuando este evangelio se haya predicado en todo el mundo acontece el fin de la era de la Gracia de Dios y viene Jesucristo por segunda vez a la Tierra a instaurar un reinado  de 1,000 años, con vara de hierro (Apocalipsis 20:1-6 y Apocalipsis 19:15).</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sp>
        <p:nvSpPr>
          <p:cNvPr id="3" name="2 Rectángulo"/>
          <p:cNvSpPr/>
          <p:nvPr/>
        </p:nvSpPr>
        <p:spPr>
          <a:xfrm>
            <a:off x="571472" y="4643446"/>
            <a:ext cx="8001056" cy="1200329"/>
          </a:xfrm>
          <a:prstGeom prst="rect">
            <a:avLst/>
          </a:prstGeom>
          <a:solidFill>
            <a:srgbClr val="669900">
              <a:alpha val="35000"/>
            </a:srgbClr>
          </a:solidFill>
        </p:spPr>
        <p:txBody>
          <a:bodyPr wrap="square">
            <a:spAutoFit/>
          </a:bodyPr>
          <a:lstStyle/>
          <a:p>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En las siguientes diapositivas se muestra un cuadro  estadístico en términos porcentuales de las principales  religiones del mundo y luego otro cuadro de los 25 países no alcanzados por el Evangelio, por grupos étnicos.</a:t>
            </a:r>
            <a:endParaRPr lang="es-E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endParaRPr>
          </a:p>
        </p:txBody>
      </p:sp>
      <p:pic>
        <p:nvPicPr>
          <p:cNvPr id="5" name="4 Imagen" descr="Diapositiva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4929190" y="3714752"/>
            <a:ext cx="4214810" cy="3143248"/>
          </a:xfrm>
          <a:prstGeom prst="rect">
            <a:avLst/>
          </a:prstGeom>
          <a:gradFill flip="none" rotWithShape="1">
            <a:gsLst>
              <a:gs pos="0">
                <a:srgbClr val="03D4A8"/>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22" name="Picture 2" descr="http://www.olimon.org/uan/religiones.gif"/>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3" name="2 CuadroTexto"/>
          <p:cNvSpPr txBox="1"/>
          <p:nvPr/>
        </p:nvSpPr>
        <p:spPr>
          <a:xfrm>
            <a:off x="7072330" y="5214950"/>
            <a:ext cx="1785950" cy="923330"/>
          </a:xfrm>
          <a:prstGeom prst="rect">
            <a:avLst/>
          </a:prstGeom>
          <a:noFill/>
        </p:spPr>
        <p:txBody>
          <a:bodyPr wrap="square" rtlCol="0">
            <a:spAutoFit/>
          </a:bodyPr>
          <a:lstStyle/>
          <a:p>
            <a:r>
              <a:rPr lang="es-ES" dirty="0" smtClean="0">
                <a:hlinkClick r:id="rId3"/>
              </a:rPr>
              <a:t>http://www.olimon.org/uan/panorama.htm</a:t>
            </a:r>
            <a:endParaRPr lang="es-ES" dirty="0"/>
          </a:p>
        </p:txBody>
      </p:sp>
      <p:sp>
        <p:nvSpPr>
          <p:cNvPr id="4" name="3 CuadroTexto"/>
          <p:cNvSpPr txBox="1"/>
          <p:nvPr/>
        </p:nvSpPr>
        <p:spPr>
          <a:xfrm>
            <a:off x="7072330" y="4929198"/>
            <a:ext cx="928694" cy="338554"/>
          </a:xfrm>
          <a:prstGeom prst="rect">
            <a:avLst/>
          </a:prstGeom>
          <a:noFill/>
        </p:spPr>
        <p:txBody>
          <a:bodyPr wrap="square" rtlCol="0">
            <a:spAutoFit/>
          </a:bodyPr>
          <a:lstStyle/>
          <a:p>
            <a:r>
              <a:rPr lang="es-ES" sz="1600" b="1" u="sng" dirty="0" smtClean="0">
                <a:solidFill>
                  <a:srgbClr val="0000FF"/>
                </a:solidFill>
                <a:effectLst>
                  <a:outerShdw blurRad="38100" dist="38100" dir="2700000" algn="tl">
                    <a:srgbClr val="000000">
                      <a:alpha val="43137"/>
                    </a:srgbClr>
                  </a:outerShdw>
                </a:effectLst>
                <a:latin typeface="Trebuchet MS" pitchFamily="34" charset="0"/>
              </a:rPr>
              <a:t>Fuente</a:t>
            </a:r>
            <a:endParaRPr lang="es-ES" sz="1600" b="1" u="sng" dirty="0">
              <a:solidFill>
                <a:srgbClr val="0000FF"/>
              </a:solidFill>
              <a:effectLst>
                <a:outerShdw blurRad="38100" dist="38100" dir="2700000" algn="tl">
                  <a:srgbClr val="000000">
                    <a:alpha val="43137"/>
                  </a:srgbClr>
                </a:outerShdw>
              </a:effectLst>
              <a:latin typeface="Trebuchet MS" pitchFamily="34" charset="0"/>
            </a:endParaRPr>
          </a:p>
        </p:txBody>
      </p:sp>
      <p:pic>
        <p:nvPicPr>
          <p:cNvPr id="6" name="5 Imagen" descr="Diapositiva15.JPG"/>
          <p:cNvPicPr>
            <a:picLocks noGrp="1" noChangeAspect="1"/>
          </p:cNvPicPr>
          <p:nvPr isPhoto="1"/>
        </p:nvPicPr>
        <p:blipFill>
          <a:blip r:embed="rId4">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path path="circle">
              <a:fillToRect l="100000" t="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146" name="Picture 2" descr="http://2.bp.blogspot.com/-LX2qyDxQBYQ/T6HE74JTOHI/AAAAAAAAAFg/8n9Ccxo9Pj0/s1600/Captura+de+pantalla+2012-05-02+a+la(s)+18.31.36.png"/>
          <p:cNvPicPr>
            <a:picLocks noChangeAspect="1" noChangeArrowheads="1"/>
          </p:cNvPicPr>
          <p:nvPr/>
        </p:nvPicPr>
        <p:blipFill>
          <a:blip r:embed="rId2"/>
          <a:srcRect/>
          <a:stretch>
            <a:fillRect/>
          </a:stretch>
        </p:blipFill>
        <p:spPr bwMode="auto">
          <a:xfrm>
            <a:off x="571472" y="357166"/>
            <a:ext cx="5143536" cy="6199495"/>
          </a:xfrm>
          <a:prstGeom prst="rect">
            <a:avLst/>
          </a:prstGeom>
          <a:noFill/>
        </p:spPr>
      </p:pic>
      <p:sp>
        <p:nvSpPr>
          <p:cNvPr id="3" name="2 CuadroTexto"/>
          <p:cNvSpPr txBox="1"/>
          <p:nvPr/>
        </p:nvSpPr>
        <p:spPr>
          <a:xfrm>
            <a:off x="5786446" y="5214950"/>
            <a:ext cx="3000396" cy="1200329"/>
          </a:xfrm>
          <a:prstGeom prst="rect">
            <a:avLst/>
          </a:prstGeom>
          <a:noFill/>
        </p:spPr>
        <p:txBody>
          <a:bodyPr wrap="square" rtlCol="0">
            <a:spAutoFit/>
          </a:bodyPr>
          <a:lstStyle/>
          <a:p>
            <a:r>
              <a:rPr lang="es-ES" dirty="0" smtClean="0">
                <a:hlinkClick r:id="rId3"/>
              </a:rPr>
              <a:t>http://cronicasenposdelosupremo.blogspot.mx/2012/05/los-25-paises-no-alcanzados-por-el.html</a:t>
            </a:r>
            <a:endParaRPr lang="es-ES" dirty="0"/>
          </a:p>
        </p:txBody>
      </p:sp>
      <p:sp>
        <p:nvSpPr>
          <p:cNvPr id="4" name="3 Rectángulo"/>
          <p:cNvSpPr/>
          <p:nvPr/>
        </p:nvSpPr>
        <p:spPr>
          <a:xfrm>
            <a:off x="2500298" y="1142984"/>
            <a:ext cx="857256" cy="4357718"/>
          </a:xfrm>
          <a:prstGeom prst="rect">
            <a:avLst/>
          </a:prstGeom>
          <a:solidFill>
            <a:schemeClr val="accent1">
              <a:alpha val="0"/>
            </a:scheme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5857884" y="1214422"/>
            <a:ext cx="3000396" cy="1477328"/>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Trebuchet MS" pitchFamily="34" charset="0"/>
              </a:rPr>
              <a:t>Aquí observe la columna de los grupos étnicos     NO ALCANZADOS por el Evangelio, distribuidos por países</a:t>
            </a:r>
            <a:endParaRPr lang="es-ES" b="1" dirty="0">
              <a:solidFill>
                <a:srgbClr val="FF0000"/>
              </a:solidFill>
              <a:effectLst>
                <a:outerShdw blurRad="38100" dist="38100" dir="2700000" algn="tl">
                  <a:srgbClr val="000000">
                    <a:alpha val="43137"/>
                  </a:srgbClr>
                </a:outerShdw>
              </a:effectLst>
              <a:latin typeface="Trebuchet MS" pitchFamily="34" charset="0"/>
            </a:endParaRPr>
          </a:p>
        </p:txBody>
      </p:sp>
      <p:sp>
        <p:nvSpPr>
          <p:cNvPr id="6" name="5 CuadroTexto"/>
          <p:cNvSpPr txBox="1"/>
          <p:nvPr/>
        </p:nvSpPr>
        <p:spPr>
          <a:xfrm>
            <a:off x="5786446" y="4929198"/>
            <a:ext cx="928694" cy="338554"/>
          </a:xfrm>
          <a:prstGeom prst="rect">
            <a:avLst/>
          </a:prstGeom>
          <a:noFill/>
        </p:spPr>
        <p:txBody>
          <a:bodyPr wrap="square" rtlCol="0">
            <a:spAutoFit/>
          </a:bodyPr>
          <a:lstStyle/>
          <a:p>
            <a:r>
              <a:rPr lang="es-ES" sz="1600" b="1" u="sng" dirty="0" smtClean="0">
                <a:solidFill>
                  <a:srgbClr val="0000FF"/>
                </a:solidFill>
                <a:effectLst>
                  <a:outerShdw blurRad="38100" dist="38100" dir="2700000" algn="tl">
                    <a:srgbClr val="000000">
                      <a:alpha val="43137"/>
                    </a:srgbClr>
                  </a:outerShdw>
                </a:effectLst>
                <a:latin typeface="Trebuchet MS" pitchFamily="34" charset="0"/>
              </a:rPr>
              <a:t>Fuente</a:t>
            </a:r>
            <a:endParaRPr lang="es-ES" sz="1600" b="1" u="sng" dirty="0">
              <a:solidFill>
                <a:srgbClr val="0000FF"/>
              </a:solidFill>
              <a:effectLst>
                <a:outerShdw blurRad="38100" dist="38100" dir="2700000" algn="tl">
                  <a:srgbClr val="000000">
                    <a:alpha val="43137"/>
                  </a:srgbClr>
                </a:outerShdw>
              </a:effectLst>
              <a:latin typeface="Trebuchet MS" pitchFamily="34" charset="0"/>
            </a:endParaRPr>
          </a:p>
        </p:txBody>
      </p:sp>
      <p:cxnSp>
        <p:nvCxnSpPr>
          <p:cNvPr id="8" name="7 Conector recto"/>
          <p:cNvCxnSpPr/>
          <p:nvPr/>
        </p:nvCxnSpPr>
        <p:spPr>
          <a:xfrm rot="5400000" flipH="1" flipV="1">
            <a:off x="6607983" y="964389"/>
            <a:ext cx="500066" cy="158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rot="10800000">
            <a:off x="3143240" y="714356"/>
            <a:ext cx="3714776" cy="158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3" name="12 Conector recto de flecha"/>
          <p:cNvCxnSpPr/>
          <p:nvPr/>
        </p:nvCxnSpPr>
        <p:spPr>
          <a:xfrm rot="5400000">
            <a:off x="3000364" y="857232"/>
            <a:ext cx="285752" cy="1588"/>
          </a:xfrm>
          <a:prstGeom prst="straightConnector1">
            <a:avLst/>
          </a:prstGeom>
          <a:ln w="38100">
            <a:solidFill>
              <a:srgbClr val="0000FF"/>
            </a:solidFill>
            <a:tailEnd type="arrow"/>
          </a:ln>
        </p:spPr>
        <p:style>
          <a:lnRef idx="1">
            <a:schemeClr val="accent1"/>
          </a:lnRef>
          <a:fillRef idx="0">
            <a:schemeClr val="accent1"/>
          </a:fillRef>
          <a:effectRef idx="0">
            <a:schemeClr val="accent1"/>
          </a:effectRef>
          <a:fontRef idx="minor">
            <a:schemeClr val="tx1"/>
          </a:fontRef>
        </p:style>
      </p:cxnSp>
      <p:pic>
        <p:nvPicPr>
          <p:cNvPr id="12" name="11 Imagen" descr="Diapositiva16.JPG"/>
          <p:cNvPicPr>
            <a:picLocks noGrp="1" noChangeAspect="1"/>
          </p:cNvPicPr>
          <p:nvPr isPhoto="1"/>
        </p:nvPicPr>
        <p:blipFill>
          <a:blip r:embed="rId4">
            <a:lum/>
          </a:blip>
          <a:stretch>
            <a:fillRect/>
          </a:stretch>
        </p:blipFill>
        <p:spPr>
          <a:xfrm>
            <a:off x="0" y="0"/>
            <a:ext cx="9144000" cy="6858000"/>
          </a:xfrm>
          <a:prstGeom prst="rect">
            <a:avLst/>
          </a:prstGeom>
          <a:noFill/>
          <a:ln>
            <a:noFill/>
          </a:ln>
        </p:spPr>
      </p:pic>
      <p:sp>
        <p:nvSpPr>
          <p:cNvPr id="14" name="13 Marco"/>
          <p:cNvSpPr/>
          <p:nvPr/>
        </p:nvSpPr>
        <p:spPr>
          <a:xfrm>
            <a:off x="0" y="0"/>
            <a:ext cx="9144000" cy="6858000"/>
          </a:xfrm>
          <a:prstGeom prst="frame">
            <a:avLst>
              <a:gd name="adj1" fmla="val 985"/>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2" name="1 CuadroTexto"/>
          <p:cNvSpPr txBox="1"/>
          <p:nvPr/>
        </p:nvSpPr>
        <p:spPr>
          <a:xfrm>
            <a:off x="571472" y="714356"/>
            <a:ext cx="8001056" cy="646331"/>
          </a:xfrm>
          <a:prstGeom prst="rect">
            <a:avLst/>
          </a:prstGeom>
          <a:solidFill>
            <a:srgbClr val="669900">
              <a:alpha val="35000"/>
            </a:srgbClr>
          </a:solidFill>
        </p:spPr>
        <p:txBody>
          <a:bodyPr wrap="square" rtlCol="0">
            <a:spAutoFit/>
          </a:bodyPr>
          <a:lstStyle/>
          <a:p>
            <a:r>
              <a:rPr lang="es-ES" b="1" dirty="0" smtClean="0">
                <a:effectLst>
                  <a:glow rad="139700">
                    <a:schemeClr val="accent3">
                      <a:satMod val="175000"/>
                      <a:alpha val="40000"/>
                    </a:schemeClr>
                  </a:glow>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Como se dará cuenta el Evangelio seguirá siendo predicado en los lugares que falta aunque sea de manera clandestina.</a:t>
            </a:r>
          </a:p>
        </p:txBody>
      </p:sp>
      <p:sp>
        <p:nvSpPr>
          <p:cNvPr id="3" name="2 Rectángulo"/>
          <p:cNvSpPr/>
          <p:nvPr/>
        </p:nvSpPr>
        <p:spPr>
          <a:xfrm>
            <a:off x="571472" y="2071678"/>
            <a:ext cx="8001056" cy="2031325"/>
          </a:xfrm>
          <a:prstGeom prst="rect">
            <a:avLst/>
          </a:prstGeom>
          <a:solidFill>
            <a:srgbClr val="669900">
              <a:alpha val="35000"/>
            </a:srgb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En el libro del profeta Daniel 9:27 y Apocalipsis 13:5, nos hablan que la Gran Tribulación durará 7 años, de los cuales 3 años y medio (1,260 días) serán de paz, donde el Anticristo , quien ejercerá un gobierno mundial en aquél entonces, pactará con los judíos por 7 años; pero él rompe el pacto  a los 3 años y medio, para luego iniciar una persecución sin cuartel contra los judíos y contra los cristianos, ejerciendo una dictadura mundial. </a:t>
            </a:r>
            <a:endParaRPr lang="es-E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endParaRPr>
          </a:p>
        </p:txBody>
      </p:sp>
      <p:sp>
        <p:nvSpPr>
          <p:cNvPr id="4" name="3 Rectángulo"/>
          <p:cNvSpPr/>
          <p:nvPr/>
        </p:nvSpPr>
        <p:spPr>
          <a:xfrm>
            <a:off x="571472" y="4643446"/>
            <a:ext cx="8001056" cy="1477328"/>
          </a:xfrm>
          <a:prstGeom prst="rect">
            <a:avLst/>
          </a:prstGeom>
          <a:solidFill>
            <a:srgbClr val="669900">
              <a:alpha val="35000"/>
            </a:srgbClr>
          </a:solidFill>
        </p:spPr>
        <p:txBody>
          <a:bodyPr wrap="square">
            <a:spAutoFit/>
          </a:bodyPr>
          <a:lstStyle/>
          <a:p>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       Amado lector, Ud. quizás se pregunte porque en el párrafo anterior hago toda esa referencia. Por la sencilla razón de que en los primeros 3 años y medio de la Gran Tribulación el Anticristo ejercerá un gobierno de paz (solo habrán desastres naturales, hambrunas , pestes, </a:t>
            </a:r>
            <a:r>
              <a:rPr lang="es-ES" b="1" dirty="0" err="1"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etc</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 y la predicación del Evangelio se hará con libertad.</a:t>
            </a:r>
            <a:endParaRPr lang="es-E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endParaRPr>
          </a:p>
        </p:txBody>
      </p:sp>
      <p:pic>
        <p:nvPicPr>
          <p:cNvPr id="6" name="5 Imagen" descr="Diapositiva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571472" y="714356"/>
            <a:ext cx="8001056" cy="1200329"/>
          </a:xfrm>
          <a:prstGeom prst="rect">
            <a:avLst/>
          </a:prstGeom>
          <a:solidFill>
            <a:schemeClr val="tx2">
              <a:lumMod val="75000"/>
              <a:alpha val="25000"/>
            </a:schemeClr>
          </a:solidFill>
        </p:spPr>
        <p:txBody>
          <a:bodyPr wrap="square" rtlCol="0">
            <a:spAutoFit/>
          </a:bodyPr>
          <a:lstStyle/>
          <a:p>
            <a:r>
              <a:rPr lang="es-ES" b="1" dirty="0" smtClean="0">
                <a:effectLst>
                  <a:glow rad="139700">
                    <a:schemeClr val="accent5">
                      <a:satMod val="175000"/>
                      <a:alpha val="40000"/>
                    </a:schemeClr>
                  </a:glow>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Pero en la segunda mitad de la Gran Tribulación, o sea, los 3 años y medio restantes, será la etapa donde la Gran Tribulación será extrema ya que el Anticristo se sacará la careta y al perseguir a los cristianos se impedirá la predicación del Evangelio.</a:t>
            </a:r>
          </a:p>
        </p:txBody>
      </p:sp>
      <p:sp>
        <p:nvSpPr>
          <p:cNvPr id="4" name="3 Rectángulo"/>
          <p:cNvSpPr/>
          <p:nvPr/>
        </p:nvSpPr>
        <p:spPr>
          <a:xfrm>
            <a:off x="571472" y="2714620"/>
            <a:ext cx="8001056" cy="923330"/>
          </a:xfrm>
          <a:prstGeom prst="rect">
            <a:avLst/>
          </a:prstGeom>
          <a:solidFill>
            <a:schemeClr val="tx2">
              <a:lumMod val="75000"/>
              <a:alpha val="25000"/>
            </a:schemeClr>
          </a:solidFill>
        </p:spPr>
        <p:txBody>
          <a:bodyPr wrap="square">
            <a:spAutoFit/>
          </a:bodyPr>
          <a:lstStyle/>
          <a:p>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       Nuevamente Ud. se puede preguntar ¿Cómo es que se cumplirá que el Evangelio tenga que ser predicado a todas las naciones y venga el fin del siglo o era de la Gracia de Dios?</a:t>
            </a:r>
            <a:endParaRPr lang="es-ES" b="1" dirty="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endParaRPr>
          </a:p>
        </p:txBody>
      </p:sp>
      <p:sp>
        <p:nvSpPr>
          <p:cNvPr id="5" name="4 Rectángulo"/>
          <p:cNvSpPr/>
          <p:nvPr/>
        </p:nvSpPr>
        <p:spPr>
          <a:xfrm>
            <a:off x="571472" y="4643446"/>
            <a:ext cx="8001056" cy="1200329"/>
          </a:xfrm>
          <a:prstGeom prst="rect">
            <a:avLst/>
          </a:prstGeom>
          <a:solidFill>
            <a:schemeClr val="tx2">
              <a:lumMod val="75000"/>
              <a:alpha val="25000"/>
            </a:schemeClr>
          </a:solidFill>
        </p:spPr>
        <p:txBody>
          <a:bodyPr wrap="square">
            <a:spAutoFit/>
          </a:bodyPr>
          <a:lstStyle/>
          <a:p>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       Dios ya lo tiene todo resuelto y es que será un ángel quien predique el Evangelio a todos los pueblos de la Tierra, acerca de la salvación en Cristo  Jesús e instar al arrepentimiento. </a:t>
            </a:r>
          </a:p>
          <a:p>
            <a:r>
              <a:rPr lang="es-ES"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rPr>
              <a:t>Y esto lo sostiene Apocalipsis 14:6-7 cuyo  texto cito a continuación:</a:t>
            </a:r>
            <a:endParaRPr lang="es-ES" b="1" dirty="0">
              <a:solidFill>
                <a:schemeClr val="bg1"/>
              </a:solidFill>
              <a:effectLst>
                <a:glow rad="139700">
                  <a:schemeClr val="accent5">
                    <a:satMod val="175000"/>
                    <a:alpha val="40000"/>
                  </a:schemeClr>
                </a:glow>
                <a:outerShdw blurRad="38100" dist="38100" dir="2700000" algn="tl">
                  <a:srgbClr val="000000">
                    <a:alpha val="43137"/>
                  </a:srgbClr>
                </a:outerShdw>
              </a:effectLst>
              <a:latin typeface="Trebuchet MS" pitchFamily="34" charset="0"/>
            </a:endParaRPr>
          </a:p>
        </p:txBody>
      </p:sp>
      <p:pic>
        <p:nvPicPr>
          <p:cNvPr id="7" name="6 Imagen" descr="Diapositiva1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571472" y="714356"/>
            <a:ext cx="8001056" cy="1477328"/>
          </a:xfrm>
          <a:prstGeom prst="rect">
            <a:avLst/>
          </a:prstGeom>
          <a:solidFill>
            <a:schemeClr val="accent3">
              <a:lumMod val="50000"/>
              <a:alpha val="25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accent6">
                    <a:lumMod val="60000"/>
                    <a:lumOff val="40000"/>
                  </a:schemeClr>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“Vi volar por en medio del cielo a OTRO ÁNGEL, QUE TENÍA EL EVANGELIO ETERNO PARA PREDICARLO A LOS MORADORES DE LA TIERRA, A TODA NACIÓN, TRIBU, LENGUA Y PUEBLO, diciendo a gran voz: Temed a Dios, y dadle gloria, porque la hora de su juicio ha llegado; y adorad a aquel que hizo el cielo y la tierra, el mar y las fuentes de las aguas”. </a:t>
            </a:r>
          </a:p>
        </p:txBody>
      </p:sp>
      <p:sp>
        <p:nvSpPr>
          <p:cNvPr id="4" name="3 Rectángulo"/>
          <p:cNvSpPr/>
          <p:nvPr/>
        </p:nvSpPr>
        <p:spPr>
          <a:xfrm>
            <a:off x="571472" y="2714620"/>
            <a:ext cx="8001056" cy="1477328"/>
          </a:xfrm>
          <a:prstGeom prst="rect">
            <a:avLst/>
          </a:prstGeom>
          <a:solidFill>
            <a:schemeClr val="accent3">
              <a:lumMod val="50000"/>
              <a:alpha val="25000"/>
            </a:schemeClr>
          </a:solidFill>
        </p:spPr>
        <p:txBody>
          <a:bodyPr wrap="square">
            <a:spAutoFit/>
          </a:bodyPr>
          <a:lstStyle/>
          <a:p>
            <a:r>
              <a:rPr lang="es-ES" b="1" dirty="0" smtClean="0">
                <a:effectLst>
                  <a:outerShdw blurRad="38100" dist="38100" dir="2700000" algn="tl">
                    <a:srgbClr val="000000">
                      <a:alpha val="43137"/>
                    </a:srgbClr>
                  </a:outerShdw>
                </a:effectLst>
                <a:latin typeface="Trebuchet MS" pitchFamily="34" charset="0"/>
              </a:rPr>
              <a:t>       </a:t>
            </a:r>
            <a:r>
              <a:rPr lang="es-ES" b="1" dirty="0" smtClean="0">
                <a:solidFill>
                  <a:schemeClr val="accent6">
                    <a:lumMod val="60000"/>
                    <a:lumOff val="40000"/>
                  </a:schemeClr>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Amado lector, para terminar quiero compartir lo que dijo Jesús cuando anunciaba su muerte, según el relato de Lucas 22:37 “Porque os digo que ES NECESARIO QUE SE CUMPLA TODAVÍA EN MÍ AQUELLO QUE ESTÁ ESCRITO: Y fue contado con los inicuos; PORQUE LO QUE ESTÁ ESCRITO DE MÍ, TIENE </a:t>
            </a:r>
            <a:r>
              <a:rPr lang="es-ES" b="1" dirty="0" smtClean="0">
                <a:solidFill>
                  <a:schemeClr val="accent6">
                    <a:lumMod val="60000"/>
                    <a:lumOff val="40000"/>
                  </a:schemeClr>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CUMPLIMIENTO”.</a:t>
            </a:r>
            <a:endParaRPr lang="es-ES" b="1" dirty="0">
              <a:solidFill>
                <a:schemeClr val="accent6">
                  <a:lumMod val="60000"/>
                  <a:lumOff val="40000"/>
                </a:schemeClr>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endParaRPr>
          </a:p>
        </p:txBody>
      </p:sp>
      <p:sp>
        <p:nvSpPr>
          <p:cNvPr id="5" name="4 Rectángulo"/>
          <p:cNvSpPr/>
          <p:nvPr/>
        </p:nvSpPr>
        <p:spPr>
          <a:xfrm>
            <a:off x="571472" y="5429264"/>
            <a:ext cx="2286016" cy="369332"/>
          </a:xfrm>
          <a:prstGeom prst="rect">
            <a:avLst/>
          </a:prstGeom>
          <a:solidFill>
            <a:schemeClr val="accent3">
              <a:lumMod val="50000"/>
              <a:alpha val="25000"/>
            </a:schemeClr>
          </a:solidFill>
        </p:spPr>
        <p:txBody>
          <a:bodyPr wrap="square">
            <a:spAutoFit/>
          </a:bodyPr>
          <a:lstStyle/>
          <a:p>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       </a:t>
            </a:r>
            <a:r>
              <a:rPr lang="es-ES" b="1" dirty="0" smtClean="0">
                <a:solidFill>
                  <a:schemeClr val="accent6">
                    <a:lumMod val="60000"/>
                    <a:lumOff val="40000"/>
                  </a:schemeClr>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Dios le bendiga</a:t>
            </a:r>
            <a:endParaRPr lang="es-ES" b="1" dirty="0">
              <a:solidFill>
                <a:schemeClr val="accent6">
                  <a:lumMod val="60000"/>
                  <a:lumOff val="40000"/>
                </a:schemeClr>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endParaRPr>
          </a:p>
        </p:txBody>
      </p:sp>
      <p:pic>
        <p:nvPicPr>
          <p:cNvPr id="7" name="6 Imagen" descr="Diapositiva19.JPG"/>
          <p:cNvPicPr>
            <a:picLocks noGrp="1" noChangeAspect="1"/>
          </p:cNvPicPr>
          <p:nvPr isPhoto="1"/>
        </p:nvPicPr>
        <p:blipFill>
          <a:blip r:embed="rId2">
            <a:lum/>
          </a:blip>
          <a:stretch>
            <a:fillRect/>
          </a:stretch>
        </p:blipFill>
        <p:spPr>
          <a:xfrm>
            <a:off x="0" y="0"/>
            <a:ext cx="9143999" cy="6858000"/>
          </a:xfrm>
          <a:prstGeom prst="rect">
            <a:avLst/>
          </a:prstGeom>
          <a:noFill/>
          <a:ln>
            <a:noFill/>
          </a:ln>
        </p:spPr>
      </p:pic>
      <p:sp>
        <p:nvSpPr>
          <p:cNvPr id="8" name="7 Marco"/>
          <p:cNvSpPr/>
          <p:nvPr/>
        </p:nvSpPr>
        <p:spPr>
          <a:xfrm>
            <a:off x="0" y="0"/>
            <a:ext cx="9144000" cy="6858000"/>
          </a:xfrm>
          <a:prstGeom prst="frame">
            <a:avLst>
              <a:gd name="adj1" fmla="val 985"/>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1285875" y="285750"/>
            <a:ext cx="6429375" cy="400050"/>
          </a:xfrm>
          <a:prstGeom prst="rect">
            <a:avLst/>
          </a:prstGeom>
          <a:noFill/>
        </p:spPr>
        <p:txBody>
          <a:bodyPr>
            <a:spAutoFit/>
          </a:bodyPr>
          <a:lstStyle/>
          <a:p>
            <a:pPr algn="ctr">
              <a:defRPr/>
            </a:pPr>
            <a:r>
              <a:rPr lang="es-ES" sz="2000" b="1" u="sng" dirty="0">
                <a:solidFill>
                  <a:schemeClr val="bg1"/>
                </a:solidFill>
                <a:effectLst>
                  <a:outerShdw blurRad="38100" dist="38100" dir="2700000" algn="tl">
                    <a:srgbClr val="000000">
                      <a:alpha val="43137"/>
                    </a:srgbClr>
                  </a:outerShdw>
                </a:effectLst>
              </a:rPr>
              <a:t>INSTRUCCIONES PARA VISUALIZAR UN VÍDEO</a:t>
            </a:r>
            <a:endParaRPr lang="en-US" sz="2000" b="1" u="sng"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642938" y="1000125"/>
            <a:ext cx="7500937" cy="1477963"/>
          </a:xfrm>
          <a:prstGeom prst="rect">
            <a:avLst/>
          </a:prstGeom>
          <a:noFill/>
        </p:spPr>
        <p:txBody>
          <a:bodyPr>
            <a:spAutoFit/>
          </a:bodyPr>
          <a:lstStyle/>
          <a:p>
            <a:pPr>
              <a:defRPr/>
            </a:pPr>
            <a:r>
              <a:rPr lang="es-ES" b="1" dirty="0">
                <a:solidFill>
                  <a:srgbClr val="FF0000"/>
                </a:solidFill>
                <a:effectLst>
                  <a:outerShdw blurRad="38100" dist="38100" dir="2700000" algn="tl">
                    <a:srgbClr val="000000">
                      <a:alpha val="43137"/>
                    </a:srgbClr>
                  </a:outerShdw>
                </a:effectLst>
                <a:latin typeface="+mn-lt"/>
              </a:rPr>
              <a:t>Cuando haces clic para ver un vídeo, primeramente aparecerá una ventana , la cual se muestra a continuación.</a:t>
            </a:r>
          </a:p>
          <a:p>
            <a:pPr>
              <a:defRPr/>
            </a:pPr>
            <a:r>
              <a:rPr lang="es-ES" b="1" dirty="0">
                <a:solidFill>
                  <a:srgbClr val="FF0000"/>
                </a:solidFill>
                <a:effectLst>
                  <a:outerShdw blurRad="38100" dist="38100" dir="2700000" algn="tl">
                    <a:srgbClr val="000000">
                      <a:alpha val="43137"/>
                    </a:srgbClr>
                  </a:outerShdw>
                </a:effectLst>
                <a:latin typeface="+mn-lt"/>
              </a:rPr>
              <a:t>Pero para poder visualizar el vídeo tienes que escoger la opción “Reconozco este contenido. Permitir que se reproduzca” tal como aparece en la siguiente ventana.</a:t>
            </a:r>
            <a:endParaRPr lang="en-US" b="1" dirty="0">
              <a:solidFill>
                <a:srgbClr val="FF0000"/>
              </a:solidFill>
              <a:effectLst>
                <a:outerShdw blurRad="38100" dist="38100" dir="2700000" algn="tl">
                  <a:srgbClr val="000000">
                    <a:alpha val="43137"/>
                  </a:srgbClr>
                </a:outerShdw>
              </a:effectLst>
              <a:latin typeface="+mn-lt"/>
            </a:endParaRPr>
          </a:p>
        </p:txBody>
      </p:sp>
    </p:spTree>
  </p:cSld>
  <p:clrMapOvr>
    <a:masterClrMapping/>
  </p:clrMapOvr>
  <p:transition spd="slow">
    <p:comb dir="vert"/>
    <p:sndAc>
      <p:end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714375" y="1143000"/>
            <a:ext cx="7500938" cy="646113"/>
          </a:xfrm>
          <a:prstGeom prst="rect">
            <a:avLst/>
          </a:prstGeom>
          <a:noFill/>
        </p:spPr>
        <p:txBody>
          <a:bodyPr>
            <a:spAutoFit/>
          </a:bodyPr>
          <a:lstStyle/>
          <a:p>
            <a:pPr>
              <a:defRPr/>
            </a:pPr>
            <a:r>
              <a:rPr lang="es-ES" b="1" dirty="0">
                <a:solidFill>
                  <a:srgbClr val="FF0000"/>
                </a:solidFill>
                <a:effectLst>
                  <a:outerShdw blurRad="38100" dist="38100" dir="2700000" algn="tl">
                    <a:srgbClr val="000000">
                      <a:alpha val="43137"/>
                    </a:srgbClr>
                  </a:outerShdw>
                </a:effectLst>
                <a:latin typeface="+mj-lt"/>
              </a:rPr>
              <a:t>A continuación das clic en Continuar y automáticamente irás a una ventana de </a:t>
            </a:r>
            <a:r>
              <a:rPr lang="es-ES" b="1" dirty="0" err="1">
                <a:solidFill>
                  <a:srgbClr val="FF0000"/>
                </a:solidFill>
                <a:effectLst>
                  <a:outerShdw blurRad="38100" dist="38100" dir="2700000" algn="tl">
                    <a:srgbClr val="000000">
                      <a:alpha val="43137"/>
                    </a:srgbClr>
                  </a:outerShdw>
                </a:effectLst>
                <a:latin typeface="+mj-lt"/>
              </a:rPr>
              <a:t>You</a:t>
            </a:r>
            <a:r>
              <a:rPr lang="es-ES" b="1" dirty="0">
                <a:solidFill>
                  <a:srgbClr val="FF0000"/>
                </a:solidFill>
                <a:effectLst>
                  <a:outerShdw blurRad="38100" dist="38100" dir="2700000" algn="tl">
                    <a:srgbClr val="000000">
                      <a:alpha val="43137"/>
                    </a:srgbClr>
                  </a:outerShdw>
                </a:effectLst>
                <a:latin typeface="+mj-lt"/>
              </a:rPr>
              <a:t> </a:t>
            </a:r>
            <a:r>
              <a:rPr lang="es-ES" b="1" dirty="0" err="1">
                <a:solidFill>
                  <a:srgbClr val="FF0000"/>
                </a:solidFill>
                <a:effectLst>
                  <a:outerShdw blurRad="38100" dist="38100" dir="2700000" algn="tl">
                    <a:srgbClr val="000000">
                      <a:alpha val="43137"/>
                    </a:srgbClr>
                  </a:outerShdw>
                </a:effectLst>
                <a:latin typeface="+mj-lt"/>
              </a:rPr>
              <a:t>Tube</a:t>
            </a:r>
            <a:r>
              <a:rPr lang="es-ES" b="1" dirty="0">
                <a:solidFill>
                  <a:srgbClr val="FF0000"/>
                </a:solidFill>
                <a:effectLst>
                  <a:outerShdw blurRad="38100" dist="38100" dir="2700000" algn="tl">
                    <a:srgbClr val="000000">
                      <a:alpha val="43137"/>
                    </a:srgbClr>
                  </a:outerShdw>
                </a:effectLst>
                <a:latin typeface="+mj-lt"/>
              </a:rPr>
              <a:t> para poder visionar el vídeo</a:t>
            </a:r>
            <a:endParaRPr lang="en-US" b="1" dirty="0">
              <a:solidFill>
                <a:srgbClr val="FF0000"/>
              </a:solidFill>
              <a:effectLst>
                <a:outerShdw blurRad="38100" dist="38100" dir="2700000" algn="tl">
                  <a:srgbClr val="000000">
                    <a:alpha val="43137"/>
                  </a:srgbClr>
                </a:outerShdw>
              </a:effectLst>
              <a:latin typeface="+mj-lt"/>
            </a:endParaRPr>
          </a:p>
        </p:txBody>
      </p:sp>
      <p:cxnSp>
        <p:nvCxnSpPr>
          <p:cNvPr id="3" name="2 Conector recto de flecha"/>
          <p:cNvCxnSpPr/>
          <p:nvPr/>
        </p:nvCxnSpPr>
        <p:spPr>
          <a:xfrm rot="16200000" flipH="1">
            <a:off x="3571875" y="1857375"/>
            <a:ext cx="2571750" cy="17145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4" name="3 CuadroTexto"/>
          <p:cNvSpPr txBox="1"/>
          <p:nvPr/>
        </p:nvSpPr>
        <p:spPr>
          <a:xfrm>
            <a:off x="1285875" y="285750"/>
            <a:ext cx="6429375" cy="400050"/>
          </a:xfrm>
          <a:prstGeom prst="rect">
            <a:avLst/>
          </a:prstGeom>
          <a:noFill/>
        </p:spPr>
        <p:txBody>
          <a:bodyPr>
            <a:spAutoFit/>
          </a:bodyPr>
          <a:lstStyle/>
          <a:p>
            <a:pPr algn="ctr">
              <a:defRPr/>
            </a:pPr>
            <a:r>
              <a:rPr lang="es-ES" sz="2000" b="1" u="sng" dirty="0">
                <a:solidFill>
                  <a:srgbClr val="00FF00"/>
                </a:solidFill>
                <a:effectLst>
                  <a:outerShdw blurRad="38100" dist="38100" dir="2700000" algn="tl">
                    <a:srgbClr val="000000">
                      <a:alpha val="43137"/>
                    </a:srgbClr>
                  </a:outerShdw>
                </a:effectLst>
              </a:rPr>
              <a:t>INSTRUCCIONES PARA VISUALIZAR UN VÍDEO</a:t>
            </a:r>
            <a:endParaRPr lang="en-US" sz="2000" b="1" u="sng" dirty="0">
              <a:solidFill>
                <a:srgbClr val="00FF00"/>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esentación10.jpg"/>
          <p:cNvPicPr>
            <a:picLocks noGrp="1" noChangeAspect="1"/>
          </p:cNvPicPr>
          <p:nvPr isPhoto="1"/>
        </p:nvPicPr>
        <p:blipFill>
          <a:blip r:embed="rId4">
            <a:lum/>
          </a:blip>
          <a:stretch>
            <a:fillRect/>
          </a:stretch>
        </p:blipFill>
        <p:spPr>
          <a:xfrm>
            <a:off x="0" y="0"/>
            <a:ext cx="9144000" cy="6858000"/>
          </a:xfrm>
          <a:prstGeom prst="rect">
            <a:avLst/>
          </a:prstGeom>
          <a:noFill/>
          <a:ln>
            <a:noFill/>
          </a:ln>
        </p:spPr>
      </p:pic>
      <p:sp>
        <p:nvSpPr>
          <p:cNvPr id="4" name="3 CuadroTexto"/>
          <p:cNvSpPr txBox="1"/>
          <p:nvPr/>
        </p:nvSpPr>
        <p:spPr>
          <a:xfrm>
            <a:off x="1500166" y="285728"/>
            <a:ext cx="6715172" cy="369332"/>
          </a:xfrm>
          <a:prstGeom prst="rect">
            <a:avLst/>
          </a:prstGeom>
          <a:solidFill>
            <a:schemeClr val="bg1">
              <a:alpha val="50000"/>
            </a:schemeClr>
          </a:solidFill>
        </p:spPr>
        <p:txBody>
          <a:bodyPr wrap="square" rtlCol="0">
            <a:spAutoFit/>
          </a:bodyPr>
          <a:lstStyle/>
          <a:p>
            <a:r>
              <a:rPr lang="es-ES" b="1" dirty="0" smtClean="0">
                <a:solidFill>
                  <a:srgbClr val="0000FF"/>
                </a:solidFill>
                <a:effectLst>
                  <a:outerShdw blurRad="38100" dist="38100" dir="2700000" algn="tl">
                    <a:srgbClr val="000000">
                      <a:alpha val="43137"/>
                    </a:srgbClr>
                  </a:outerShdw>
                </a:effectLst>
                <a:latin typeface="Trebuchet MS" pitchFamily="34" charset="0"/>
              </a:rPr>
              <a:t>VÍDEO IMPACTANTE DE 4 MINUTOS: PERSECUCIÓN CRISTIANA</a:t>
            </a:r>
            <a:endParaRPr lang="es-ES" b="1" dirty="0">
              <a:solidFill>
                <a:srgbClr val="0000FF"/>
              </a:solidFill>
              <a:effectLst>
                <a:outerShdw blurRad="38100" dist="38100" dir="2700000" algn="tl">
                  <a:srgbClr val="000000">
                    <a:alpha val="43137"/>
                  </a:srgbClr>
                </a:outerShdw>
              </a:effectLst>
              <a:latin typeface="Trebuchet MS" pitchFamily="34" charset="0"/>
            </a:endParaRPr>
          </a:p>
        </p:txBody>
      </p:sp>
      <p:sp>
        <p:nvSpPr>
          <p:cNvPr id="5" name="4 CuadroTexto">
            <a:hlinkClick r:id="rId5"/>
          </p:cNvPr>
          <p:cNvSpPr txBox="1"/>
          <p:nvPr/>
        </p:nvSpPr>
        <p:spPr>
          <a:xfrm>
            <a:off x="642910" y="6215082"/>
            <a:ext cx="5143536" cy="369332"/>
          </a:xfrm>
          <a:prstGeom prst="rect">
            <a:avLst/>
          </a:prstGeom>
          <a:solidFill>
            <a:srgbClr val="FF0000"/>
          </a:solid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Trebuchet MS" pitchFamily="34" charset="0"/>
              </a:rPr>
              <a:t>SI NO PUEDE VER VÍDEO DAR CLIC AQUÍ</a:t>
            </a:r>
            <a:endParaRPr lang="es-ES" b="1" dirty="0">
              <a:solidFill>
                <a:schemeClr val="bg1"/>
              </a:solidFill>
              <a:effectLst>
                <a:outerShdw blurRad="38100" dist="38100" dir="2700000" algn="tl">
                  <a:srgbClr val="000000">
                    <a:alpha val="43137"/>
                  </a:srgbClr>
                </a:outerShdw>
              </a:effectLst>
              <a:latin typeface="Trebuchet MS" pitchFamily="34" charset="0"/>
            </a:endParaRPr>
          </a:p>
        </p:txBody>
      </p:sp>
      <p:sp>
        <p:nvSpPr>
          <p:cNvPr id="6" name="5 CuadroTexto"/>
          <p:cNvSpPr txBox="1"/>
          <p:nvPr/>
        </p:nvSpPr>
        <p:spPr>
          <a:xfrm>
            <a:off x="6286500" y="6286500"/>
            <a:ext cx="2428875" cy="277813"/>
          </a:xfrm>
          <a:prstGeom prst="rect">
            <a:avLst/>
          </a:prstGeom>
          <a:solidFill>
            <a:srgbClr val="FF0000"/>
          </a:solidFill>
        </p:spPr>
        <p:txBody>
          <a:bodyPr>
            <a:spAutoFit/>
          </a:bodyPr>
          <a:lstStyle/>
          <a:p>
            <a:pPr algn="ctr">
              <a:defRPr/>
            </a:pPr>
            <a:r>
              <a:rPr lang="es-ES" sz="1200" b="1" i="1" dirty="0">
                <a:solidFill>
                  <a:srgbClr val="FFFFFF"/>
                </a:solidFill>
                <a:effectLst>
                  <a:outerShdw blurRad="38100" dist="38100" dir="2700000" algn="tl">
                    <a:srgbClr val="000000">
                      <a:alpha val="43137"/>
                    </a:srgbClr>
                  </a:outerShdw>
                </a:effectLst>
              </a:rPr>
              <a:t>Clic para siguiente diapositiva</a:t>
            </a:r>
            <a:endParaRPr lang="en-US" sz="1200" b="1" i="1" dirty="0">
              <a:solidFill>
                <a:srgbClr val="FFFFFF"/>
              </a:solidFill>
              <a:effectLst>
                <a:outerShdw blurRad="38100" dist="38100" dir="2700000" algn="tl">
                  <a:srgbClr val="000000">
                    <a:alpha val="43137"/>
                  </a:srgbClr>
                </a:outerShdw>
              </a:effectLst>
            </a:endParaRPr>
          </a:p>
        </p:txBody>
      </p:sp>
    </p:spTree>
    <p:controls>
      <p:control spid="1026" name="ShockwaveFlash1" r:id="rId2" imgW="8352381" imgH="5185068"/>
    </p:controls>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928688" y="357188"/>
            <a:ext cx="7072312" cy="369887"/>
          </a:xfrm>
          <a:prstGeom prst="rect">
            <a:avLst/>
          </a:prstGeom>
          <a:solidFill>
            <a:srgbClr val="FF0000"/>
          </a:solid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MENSAJES CRISTIANOS PUBLICADOS EN “MIS PPS”, POR MI</a:t>
            </a:r>
            <a:endParaRPr lang="en-US" b="1"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428625" y="1000125"/>
            <a:ext cx="8358188" cy="1016000"/>
          </a:xfrm>
          <a:prstGeom prst="rect">
            <a:avLst/>
          </a:prstGeom>
          <a:noFill/>
        </p:spPr>
        <p:txBody>
          <a:bodyPr>
            <a:spAutoFit/>
          </a:bodyPr>
          <a:lstStyle/>
          <a:p>
            <a:pPr>
              <a:defRPr/>
            </a:pPr>
            <a:r>
              <a:rPr lang="es-E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Nota.- Una vez que Ud. ha hecho CLICK en el enlace a fin de poder descargar el </a:t>
            </a:r>
            <a:r>
              <a:rPr lang="es-ES" sz="2000" b="1" dirty="0" err="1">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deseado, tiene que salir de esta presentación si desea visualizar dicha presentación. </a:t>
            </a:r>
            <a:endParaRPr lang="en-U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4" name="3 CuadroTexto">
            <a:hlinkClick r:id="rId3"/>
          </p:cNvPr>
          <p:cNvSpPr txBox="1"/>
          <p:nvPr/>
        </p:nvSpPr>
        <p:spPr>
          <a:xfrm>
            <a:off x="714375" y="2286000"/>
            <a:ext cx="7572375"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1.- Evidencias Científicas de la Biblia – Parte 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5" name="4 CuadroTexto">
            <a:hlinkClick r:id="rId4"/>
          </p:cNvPr>
          <p:cNvSpPr txBox="1"/>
          <p:nvPr/>
        </p:nvSpPr>
        <p:spPr>
          <a:xfrm>
            <a:off x="571500" y="2714625"/>
            <a:ext cx="7858125" cy="369888"/>
          </a:xfrm>
          <a:prstGeom prst="rect">
            <a:avLst/>
          </a:prstGeom>
          <a:noFill/>
        </p:spPr>
        <p:txBody>
          <a:bodyPr>
            <a:spAutoFit/>
          </a:bodyPr>
          <a:lstStyle/>
          <a:p>
            <a:pPr>
              <a:defRPr/>
            </a:pPr>
            <a:r>
              <a:rPr lang="es-ES" dirty="0">
                <a:solidFill>
                  <a:schemeClr val="bg1"/>
                </a:solidFill>
              </a:rPr>
              <a:t>   </a:t>
            </a: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2.- Evidencias Científicas de la Biblia – Parte II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6" name="5 CuadroTexto"/>
          <p:cNvSpPr txBox="1"/>
          <p:nvPr/>
        </p:nvSpPr>
        <p:spPr>
          <a:xfrm>
            <a:off x="5857875" y="6286500"/>
            <a:ext cx="2928938" cy="277813"/>
          </a:xfrm>
          <a:prstGeom prst="rect">
            <a:avLst/>
          </a:prstGeom>
          <a:solidFill>
            <a:srgbClr val="FF0000"/>
          </a:solidFill>
        </p:spPr>
        <p:txBody>
          <a:bodyPr>
            <a:spAutoFit/>
          </a:bodyPr>
          <a:lstStyle/>
          <a:p>
            <a:pPr algn="ctr">
              <a:defRPr/>
            </a:pPr>
            <a:r>
              <a:rPr lang="es-ES" sz="1200" b="1" i="1" dirty="0">
                <a:solidFill>
                  <a:schemeClr val="bg1"/>
                </a:solidFill>
                <a:effectLst>
                  <a:outerShdw blurRad="38100" dist="38100" dir="2700000" algn="tl">
                    <a:srgbClr val="000000">
                      <a:alpha val="43137"/>
                    </a:srgbClr>
                  </a:outerShdw>
                </a:effectLst>
              </a:rPr>
              <a:t>Hacer clic para siguiente diapositiva</a:t>
            </a:r>
            <a:endParaRPr lang="en-US" sz="1200" b="1" i="1" dirty="0">
              <a:solidFill>
                <a:schemeClr val="bg1"/>
              </a:solidFill>
              <a:effectLst>
                <a:outerShdw blurRad="38100" dist="38100" dir="2700000" algn="tl">
                  <a:srgbClr val="000000">
                    <a:alpha val="43137"/>
                  </a:srgbClr>
                </a:outerShdw>
              </a:effectLst>
            </a:endParaRPr>
          </a:p>
        </p:txBody>
      </p:sp>
      <p:sp>
        <p:nvSpPr>
          <p:cNvPr id="7" name="6 CuadroTexto">
            <a:hlinkClick r:id="rId5"/>
          </p:cNvPr>
          <p:cNvSpPr txBox="1"/>
          <p:nvPr/>
        </p:nvSpPr>
        <p:spPr>
          <a:xfrm>
            <a:off x="714375" y="3143250"/>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3.- Jesucristo no es Religión, Él es Vida – DAR CLIC AQUÍ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a:hlinkClick r:id="rId6"/>
          </p:cNvPr>
          <p:cNvSpPr txBox="1"/>
          <p:nvPr/>
        </p:nvSpPr>
        <p:spPr>
          <a:xfrm>
            <a:off x="714375" y="3571875"/>
            <a:ext cx="7286625"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4.- Cuando el Hombre Confronta a Dios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9" name="8 CuadroTexto">
            <a:hlinkClick r:id="rId7"/>
          </p:cNvPr>
          <p:cNvSpPr txBox="1"/>
          <p:nvPr/>
        </p:nvSpPr>
        <p:spPr>
          <a:xfrm>
            <a:off x="714375" y="4000500"/>
            <a:ext cx="7215188"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5.- ¿Celebras </a:t>
            </a:r>
            <a:r>
              <a:rPr lang="es-ES" b="1" dirty="0" err="1">
                <a:solidFill>
                  <a:srgbClr val="FFFF00"/>
                </a:solidFill>
                <a:effectLst>
                  <a:glow rad="139700">
                    <a:schemeClr val="accent2">
                      <a:satMod val="175000"/>
                      <a:alpha val="40000"/>
                    </a:schemeClr>
                  </a:glow>
                  <a:outerShdw blurRad="38100" dist="38100" dir="2700000" algn="tl">
                    <a:srgbClr val="000000">
                      <a:alpha val="43137"/>
                    </a:srgbClr>
                  </a:outerShdw>
                </a:effectLst>
              </a:rPr>
              <a:t>Halloween</a:t>
            </a: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 – DAR CLIC AQUÍ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0" name="9 CuadroTexto">
            <a:hlinkClick r:id="rId8"/>
          </p:cNvPr>
          <p:cNvSpPr txBox="1"/>
          <p:nvPr/>
        </p:nvSpPr>
        <p:spPr>
          <a:xfrm>
            <a:off x="714375" y="4429125"/>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6.- Dios, el Taxi y el Instrumento–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11" name="10 CuadroTexto">
            <a:hlinkClick r:id="rId9"/>
          </p:cNvPr>
          <p:cNvSpPr txBox="1"/>
          <p:nvPr/>
        </p:nvSpPr>
        <p:spPr>
          <a:xfrm>
            <a:off x="714375" y="4857750"/>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7.- Un Mundo Invisible pero Real – PARTE 1–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12" name="11 CuadroTexto">
            <a:hlinkClick r:id="rId10"/>
          </p:cNvPr>
          <p:cNvSpPr txBox="1"/>
          <p:nvPr/>
        </p:nvSpPr>
        <p:spPr>
          <a:xfrm>
            <a:off x="714348" y="5357826"/>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8</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 Señales de la Segunda Venida de Cristo – Parte I</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1881</TotalTime>
  <Words>2184</Words>
  <Application>Microsoft Office PowerPoint</Application>
  <PresentationFormat>Presentación en pantalla (4:3)</PresentationFormat>
  <Paragraphs>109</Paragraphs>
  <Slides>24</Slides>
  <Notes>0</Notes>
  <HiddenSlides>0</HiddenSlides>
  <MMClips>0</MMClips>
  <ScaleCrop>false</ScaleCrop>
  <HeadingPairs>
    <vt:vector size="4" baseType="variant">
      <vt:variant>
        <vt:lpstr>Tema</vt:lpstr>
      </vt:variant>
      <vt:variant>
        <vt:i4>3</vt:i4>
      </vt:variant>
      <vt:variant>
        <vt:lpstr>Títulos de diapositiva</vt:lpstr>
      </vt:variant>
      <vt:variant>
        <vt:i4>24</vt:i4>
      </vt:variant>
    </vt:vector>
  </HeadingPairs>
  <TitlesOfParts>
    <vt:vector size="27" baseType="lpstr">
      <vt:lpstr>Tema de Office</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Luffi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Roby</dc:creator>
  <cp:lastModifiedBy>Pc</cp:lastModifiedBy>
  <cp:revision>155</cp:revision>
  <dcterms:created xsi:type="dcterms:W3CDTF">2014-03-26T22:04:23Z</dcterms:created>
  <dcterms:modified xsi:type="dcterms:W3CDTF">2014-03-29T00:08:38Z</dcterms:modified>
</cp:coreProperties>
</file>