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notesMasterIdLst>
    <p:notesMasterId r:id="rId34"/>
  </p:notesMasterIdLst>
  <p:sldIdLst>
    <p:sldId id="278" r:id="rId5"/>
    <p:sldId id="304" r:id="rId6"/>
    <p:sldId id="279" r:id="rId7"/>
    <p:sldId id="281" r:id="rId8"/>
    <p:sldId id="284" r:id="rId9"/>
    <p:sldId id="328" r:id="rId10"/>
    <p:sldId id="288" r:id="rId11"/>
    <p:sldId id="292" r:id="rId12"/>
    <p:sldId id="330" r:id="rId13"/>
    <p:sldId id="327" r:id="rId14"/>
    <p:sldId id="329" r:id="rId15"/>
    <p:sldId id="308" r:id="rId16"/>
    <p:sldId id="309" r:id="rId17"/>
    <p:sldId id="318" r:id="rId18"/>
    <p:sldId id="319" r:id="rId19"/>
    <p:sldId id="320" r:id="rId20"/>
    <p:sldId id="321" r:id="rId21"/>
    <p:sldId id="322" r:id="rId22"/>
    <p:sldId id="332" r:id="rId23"/>
    <p:sldId id="324" r:id="rId24"/>
    <p:sldId id="310" r:id="rId25"/>
    <p:sldId id="311" r:id="rId26"/>
    <p:sldId id="312" r:id="rId27"/>
    <p:sldId id="326" r:id="rId28"/>
    <p:sldId id="325" r:id="rId29"/>
    <p:sldId id="317" r:id="rId30"/>
    <p:sldId id="331" r:id="rId31"/>
    <p:sldId id="299" r:id="rId32"/>
    <p:sldId id="30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Vdrn4td33HmbIhVy4icPw==" hashData="JXvt1yyvzpVy/UhmTr2rbiIRO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ADCE"/>
    <a:srgbClr val="6CB8C0"/>
    <a:srgbClr val="19194B"/>
    <a:srgbClr val="333399"/>
    <a:srgbClr val="000000"/>
    <a:srgbClr val="4B9AC1"/>
    <a:srgbClr val="69BCD9"/>
    <a:srgbClr val="94BCBE"/>
    <a:srgbClr val="0089E6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AC8A9FC-E899-4F38-9640-19AAD81864BC}" type="datetimeFigureOut">
              <a:rPr lang="es-MX"/>
              <a:pPr>
                <a:defRPr/>
              </a:pPr>
              <a:t>11/04/2015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B53DF9B-D5CB-4271-BDB3-8111187D1A6E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26501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MX" dirty="0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652EFF-8621-4FC8-87C5-066EC3128ADB}" type="slidenum">
              <a:rPr lang="es-MX" altLang="es-MX" smtClean="0"/>
              <a:pPr eaLnBrk="1" hangingPunct="1"/>
              <a:t>3</a:t>
            </a:fld>
            <a:endParaRPr lang="es-MX" altLang="es-MX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4DB0D8A-02A9-43C8-A005-85DF67F53F86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C13E03-0F20-4108-9AF7-37E3FD4BBFB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341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AEA4FC20-2B46-4F02-B3CB-96B26B541C8A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E2F89C-5197-4834-AD55-1C040A2A6AC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224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85B4E53-5C63-4AA3-94AC-F3109D0697E7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25DE2DE-AADF-4C39-A2FB-BC94577AAA0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788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334AA24-3D9D-42D3-B029-D1BAD3355425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C1C83D2-AA51-484A-883A-83D12800E74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991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8FD14E4-31DC-400E-8FA7-BB96789507A1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E267BDB-477B-4A24-A108-D08D536358E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802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0ECC139-09F6-460C-BCF9-E48BD07FE68F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367F532-6CD3-4469-8F4E-E7F1B2E43B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389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68F3389-E526-4BCD-964D-50ABA38E293A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85DB00D-183E-430F-95C8-29AA26FC2DD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059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7B4D5D2-8B91-48C1-B839-07852F74C975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6F0B239-AF67-46AB-BD26-F8FDB14F6E6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823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7BDFB43-14D3-4350-8182-D1DEF9226D07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A9D4AEB-A3B9-4934-942E-F3FC40173FB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369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57EEC85-E7F9-41C2-A493-AE095A11FBD2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BF2C2D2-9D2A-492A-B34B-51CA22126FF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421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6E7243A-77F8-43BD-89CC-3C38BFE8C72C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AE67E97-12F4-4CFC-8DD2-C19E409F505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121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679E3-07A5-4489-8F5A-D64A47556496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264760745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3FACA-08F7-42CF-A385-25491A7E1B29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866809173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63467-247C-43E8-B047-9AB0A1CA1DAD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583780261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3D28D-64AF-4257-B69B-3607CBB00EB9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3781513659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797C7-54BB-4FAE-85B3-44722D1532E0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1932990004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31D3D-2B8E-4B21-835D-A32F6CEA2E11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135469867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C5FA8-2ABF-45B6-AD4B-3F1137689E3B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558402964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896E1-FAEE-4EB4-AB8C-4B0906E51EFA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4241599768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13916-5343-4BA5-8642-E2A829FD0FC1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1187549132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D10CD-E6A8-400B-8B0C-BD623B504A03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581888387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DCA3F-89D8-4CDD-8C76-D71C9F749A0B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  <p:extLst>
      <p:ext uri="{BB962C8B-B14F-4D97-AF65-F5344CB8AC3E}">
        <p14:creationId xmlns:p14="http://schemas.microsoft.com/office/powerpoint/2010/main" val="1482038016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38418-1489-4E0D-8CD4-360EDD244FC6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5F1AC-9326-4ABB-B924-CFC95FFB895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89184189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7974A-9AEB-4E45-B0DC-C900EF803261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4D978-BDED-4559-BDD5-E04E33EF394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19720518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4CDB-88AD-444A-B409-B605237E8F80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7DADD-DB2E-4A8C-B372-F5663CFD1D4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28983378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0929D-D0E4-4923-8A9A-094A6758F9DD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91026-3E0D-4E78-B19D-9D5E3872A0B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84505129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FCCBD-6BA5-4397-A53D-F66653EE2EFE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2645D-EE2E-421C-A1B0-40347F543D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03172619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70E34-1952-4C4C-9D9C-D9D0B34285F9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5A7BC-35BA-4230-BFDB-5E481D81DA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6182801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7C1CC-BDE5-4360-8979-C6FB9C66BBBC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E55DD-23D9-4DB5-86F8-9BCF321337A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4975219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83483-ECA9-4FCF-8C9B-4EC2D56D739B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AD547-D53C-47B5-B886-14B8D098CC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4865164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5ED17-098A-439D-9D40-2D80E004CA47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C15B3-8C51-48B4-B4D7-5269B15A2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54058034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E2D7F-A8F3-4BDF-B21E-340D9BA1F016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B8329-7569-40CC-A660-0FF8F290A4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75508554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58B43-54D8-4C60-8E81-D8329100BE47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B3C78-AE80-428A-B340-E5DDEAAB639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36596111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5694044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40437085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35045974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239963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0552436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39061969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9830220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22818900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13341509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8831804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71185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A75F778-E408-4774-849F-713A4F7748EF}" type="datetimeFigureOut">
              <a:rPr lang="en-US"/>
              <a:pPr>
                <a:defRPr/>
              </a:pPr>
              <a:t>4/11/2015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E4458B2-BB4F-4037-9206-418276D1461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F5A9D1F-A9BE-4807-9412-385250BAC1C7}" type="slidenum">
              <a:rPr lang="en-US" altLang="es-MX"/>
              <a:pPr>
                <a:defRPr/>
              </a:pPr>
              <a:t>‹Nº›</a:t>
            </a:fld>
            <a:endParaRPr lang="en-US" alt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7" r:id="rId1"/>
    <p:sldLayoutId id="2147484338" r:id="rId2"/>
    <p:sldLayoutId id="2147484339" r:id="rId3"/>
    <p:sldLayoutId id="2147484340" r:id="rId4"/>
    <p:sldLayoutId id="2147484341" r:id="rId5"/>
    <p:sldLayoutId id="2147484342" r:id="rId6"/>
    <p:sldLayoutId id="2147484343" r:id="rId7"/>
    <p:sldLayoutId id="2147484344" r:id="rId8"/>
    <p:sldLayoutId id="2147484345" r:id="rId9"/>
    <p:sldLayoutId id="2147484346" r:id="rId10"/>
    <p:sldLayoutId id="2147484347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746CBC-476A-499B-AFA0-BD4C040FE080}" type="datetimeFigureOut">
              <a:rPr lang="es-ES"/>
              <a:pPr>
                <a:defRPr/>
              </a:pPr>
              <a:t>11/04/2015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198228-8BFC-485C-8A9D-C52EEA7982A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8" r:id="rId1"/>
    <p:sldLayoutId id="2147484349" r:id="rId2"/>
    <p:sldLayoutId id="2147484350" r:id="rId3"/>
    <p:sldLayoutId id="2147484351" r:id="rId4"/>
    <p:sldLayoutId id="2147484352" r:id="rId5"/>
    <p:sldLayoutId id="2147484353" r:id="rId6"/>
    <p:sldLayoutId id="2147484354" r:id="rId7"/>
    <p:sldLayoutId id="2147484355" r:id="rId8"/>
    <p:sldLayoutId id="2147484356" r:id="rId9"/>
    <p:sldLayoutId id="2147484357" r:id="rId10"/>
    <p:sldLayoutId id="2147484358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0" r:id="rId1"/>
    <p:sldLayoutId id="2147484371" r:id="rId2"/>
    <p:sldLayoutId id="2147484372" r:id="rId3"/>
    <p:sldLayoutId id="2147484373" r:id="rId4"/>
    <p:sldLayoutId id="2147484374" r:id="rId5"/>
    <p:sldLayoutId id="2147484375" r:id="rId6"/>
    <p:sldLayoutId id="2147484376" r:id="rId7"/>
    <p:sldLayoutId id="2147484377" r:id="rId8"/>
    <p:sldLayoutId id="2147484378" r:id="rId9"/>
    <p:sldLayoutId id="2147484379" r:id="rId10"/>
    <p:sldLayoutId id="21474843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6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3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E:\En turno\Comprimidas\3d_abstract_sound_of_green-1440x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04664"/>
            <a:ext cx="9095747" cy="5400600"/>
          </a:xfrm>
          <a:prstGeom prst="rect">
            <a:avLst/>
          </a:prstGeom>
          <a:noFill/>
          <a:effectLst>
            <a:softEdge rad="825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8364" y="44624"/>
            <a:ext cx="8693624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kern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Primero </a:t>
            </a: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que todo </a:t>
            </a:r>
            <a:r>
              <a:rPr lang="es-ES" sz="4000" b="1" kern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, Sé </a:t>
            </a: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verdadero ante ti </a:t>
            </a:r>
            <a:r>
              <a:rPr lang="es-ES" sz="4000" b="1" kern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mismo. </a:t>
            </a:r>
            <a:endParaRPr lang="es-MX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98856" y="5642349"/>
            <a:ext cx="8693624" cy="10990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No puedes nutrir y ayudar a otros </a:t>
            </a:r>
          </a:p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si no puedes nutrirte y ayudarte a ti mismo primero</a:t>
            </a:r>
            <a:endParaRPr lang="es-MX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comb dir="vert"/>
        <p:sndAc>
          <p:stSnd loop="1">
            <p:snd r:embed="rId2" name="Invocado -1 Eaglenest.wav"/>
          </p:stSnd>
        </p:sndAc>
      </p:transition>
    </mc:Choice>
    <mc:Fallback xmlns="">
      <p:transition spd="slow" advClick="0" advTm="0">
        <p:comb dir="vert"/>
        <p:sndAc>
          <p:stSnd loop="1">
            <p:snd r:embed="rId4" name="Invocado 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36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ortar rectángulo de esquina del mismo lado"/>
          <p:cNvSpPr/>
          <p:nvPr/>
        </p:nvSpPr>
        <p:spPr>
          <a:xfrm>
            <a:off x="2915816" y="332656"/>
            <a:ext cx="6120680" cy="4824536"/>
          </a:xfrm>
          <a:prstGeom prst="snip2SameRect">
            <a:avLst/>
          </a:prstGeom>
          <a:blipFill>
            <a:blip r:embed="rId2"/>
            <a:stretch>
              <a:fillRect/>
            </a:stretch>
          </a:blipFill>
          <a:ln w="63500" cap="rnd" cmpd="sng">
            <a:noFill/>
            <a:bevel/>
          </a:ln>
          <a:effectLst>
            <a:glow rad="127000">
              <a:schemeClr val="tx1">
                <a:alpha val="50000"/>
              </a:schemeClr>
            </a:glow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perspectiveHeroicExtremeLeftFacing"/>
              <a:lightRig rig="threePt" dir="t"/>
            </a:scene3d>
          </a:bodyPr>
          <a:lstStyle/>
          <a:p>
            <a:pPr algn="ctr">
              <a:defRPr/>
            </a:pP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683568" y="2420888"/>
            <a:ext cx="3888432" cy="2232248"/>
          </a:xfrm>
          <a:prstGeom prst="rect">
            <a:avLst/>
          </a:prstGeom>
          <a:noFill/>
        </p:spPr>
        <p:txBody>
          <a:bodyPr spcFirstLastPara="1" wrap="none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1620"/>
              </a:spcAft>
              <a:defRPr/>
            </a:pPr>
            <a:r>
              <a:rPr lang="es-ES" sz="9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21 </a:t>
            </a:r>
            <a:r>
              <a:rPr lang="es-ES" sz="9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Consejos sabios </a:t>
            </a:r>
          </a:p>
          <a:p>
            <a:pPr algn="ctr">
              <a:spcAft>
                <a:spcPts val="1620"/>
              </a:spcAft>
              <a:defRPr/>
            </a:pPr>
            <a:r>
              <a:rPr lang="es-ES" sz="9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de los indígenas </a:t>
            </a:r>
          </a:p>
          <a:p>
            <a:pPr algn="ctr">
              <a:spcAft>
                <a:spcPts val="1620"/>
              </a:spcAft>
              <a:defRPr/>
            </a:pPr>
            <a:r>
              <a:rPr lang="es-ES" sz="9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de la sierra </a:t>
            </a:r>
          </a:p>
          <a:p>
            <a:pPr algn="ctr">
              <a:spcAft>
                <a:spcPts val="1620"/>
              </a:spcAft>
              <a:defRPr/>
            </a:pPr>
            <a:r>
              <a:rPr lang="es-ES" sz="9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</a:rPr>
              <a:t>tarahumara</a:t>
            </a:r>
            <a:endParaRPr lang="es-MX" sz="9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ea typeface="Times New Roman"/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>
                <a:latin typeface="Arial" charset="0"/>
              </a:rPr>
              <a:t> </a:t>
            </a:r>
            <a:endParaRPr lang="es-MX" altLang="es-MX" sz="1800" dirty="0"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circle/>
      </p:transition>
    </mc:Choice>
    <mc:Fallback xmlns="">
      <p:transition spd="slow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E:\En turno\Comprimidas\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6463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051720" y="452788"/>
            <a:ext cx="5760640" cy="3264244"/>
          </a:xfrm>
          <a:prstGeom prst="rect">
            <a:avLst/>
          </a:prstGeom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 Si ya los conoces… </a:t>
            </a:r>
            <a:endParaRPr lang="es-MX" sz="66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678098" y="2833192"/>
            <a:ext cx="5808085" cy="3692152"/>
          </a:xfrm>
          <a:prstGeom prst="rect">
            <a:avLst/>
          </a:prstGeom>
        </p:spPr>
        <p:txBody>
          <a:bodyPr spcFirstLastPara="1">
            <a:prstTxWarp prst="textArchDow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es bueno recordarlos</a:t>
            </a:r>
            <a:endParaRPr lang="es-MX" sz="80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E:\En turno\Comprimidas\fondo-verde-abstracto_1000x600_14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79" y="0"/>
            <a:ext cx="9183136" cy="68579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057811"/>
            <a:ext cx="8640960" cy="470898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1. </a:t>
            </a:r>
          </a:p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Levántate con el sol para orar. </a:t>
            </a:r>
          </a:p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Ora solo. </a:t>
            </a:r>
          </a:p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Ora frecuentemente. </a:t>
            </a:r>
          </a:p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El Gran Espíritu oirá, </a:t>
            </a:r>
            <a:endParaRPr lang="es-ES" sz="6000" b="1" kern="0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algn="ctr" fontAlgn="auto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kern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ciertamente, </a:t>
            </a:r>
            <a:r>
              <a:rPr lang="es-ES" sz="60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si le hablas.</a:t>
            </a:r>
            <a:endParaRPr lang="es-MX" sz="6000" b="1" kern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E:\En turno\Comprimidas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75656" y="920909"/>
            <a:ext cx="6480720" cy="3444195"/>
          </a:xfrm>
          <a:prstGeom prst="rect">
            <a:avLst/>
          </a:prstGeom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2.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Sé  tolerante  con  aquellos  que  han  perdido  el  camino.</a:t>
            </a:r>
            <a:endParaRPr lang="es-MX" sz="48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475656" y="2832611"/>
            <a:ext cx="6435365" cy="3188677"/>
          </a:xfrm>
          <a:prstGeom prst="rect">
            <a:avLst/>
          </a:prstGeom>
        </p:spPr>
        <p:txBody>
          <a:bodyPr spcFirstLastPara="1">
            <a:prstTxWarp prst="textArchDow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Ora  para  que  ellos  encuentren  guía.</a:t>
            </a:r>
            <a:endParaRPr lang="es-MX" sz="48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695560"/>
            <a:ext cx="9144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La  ignorancia, la  presunción, la  ira, los  celos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2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y  la  avaricia (codicia), provienen  de  un  alma  perdida. </a:t>
            </a:r>
            <a:endParaRPr lang="es-MX" sz="42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dissolve/>
      </p:transition>
    </mc:Choice>
    <mc:Fallback xmlns="">
      <p:transition spd="slow" advClick="0" advTm="1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En turno\Comprimidas\barco_azul-800x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549275"/>
            <a:ext cx="9156701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16632"/>
            <a:ext cx="6696744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3.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Búscate a ti mismo, por tus propios medios.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permitas que otros hagan tu camino por ti.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 tu senda, y sólo tuya. </a:t>
            </a: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5229200"/>
            <a:ext cx="8640960" cy="1586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Otros pueden caminar contigo, </a:t>
            </a:r>
          </a:p>
          <a:p>
            <a:pPr marL="0" marR="0" lvl="0" indent="0" algn="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pero nadie puede hacer tu camino </a:t>
            </a:r>
          </a:p>
          <a:p>
            <a:pPr marL="0" marR="0" lvl="0" indent="0" algn="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(o caminar tu senda) por ti.</a:t>
            </a: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newsflash/>
      </p:transition>
    </mc:Choice>
    <mc:Fallback xmlns="">
      <p:transition spd="slow" advClick="0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1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8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uiExpand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100000">
              <a:srgbClr val="00006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E:\En turno\Comprimidas\barcos_en_alta_mar__wallpaper_48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396"/>
            <a:ext cx="918051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207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4. </a:t>
            </a:r>
          </a:p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Trata a los huéspedes en tu casa con mucha consideración. </a:t>
            </a:r>
            <a:endParaRPr lang="es-ES" sz="4000" b="1" kern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4000" b="1" kern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Sírveles </a:t>
            </a: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la mejor comida, dales la mejor cama </a:t>
            </a:r>
          </a:p>
          <a:p>
            <a:pPr algn="ctr" fontAlgn="auto">
              <a:lnSpc>
                <a:spcPts val="38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4000" b="1" kern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y trátalos con respeto y honor.</a:t>
            </a:r>
            <a:endParaRPr lang="es-MX" sz="40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randomBar/>
      </p:transition>
    </mc:Choice>
    <mc:Fallback xmlns="">
      <p:transition spd="slow" advClick="0" advTm="1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6" descr="E:\En turno\Comprimidas\D4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73063"/>
            <a:ext cx="9110662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5.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tomes lo que no es tuyo, sea de una persona,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una comunidad, de la selva o de una cultura. </a:t>
            </a: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60094" y="5674409"/>
            <a:ext cx="4332386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fue dado ni ganado…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es tuyo.</a:t>
            </a: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wedge/>
      </p:transition>
    </mc:Choice>
    <mc:Fallback xmlns="">
      <p:transition spd="slow" advClick="0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00" decel="100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0" decel="100000"/>
                                        <p:tgtEl>
                                          <p:spTgt spid="3584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12300" accel="100000" fill="hold">
                                          <p:stCondLst>
                                            <p:cond delay="77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77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12300" accel="100000" fill="hold">
                                          <p:stCondLst>
                                            <p:cond delay="77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77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12300" accel="100000" fill="hold">
                                          <p:stCondLst>
                                            <p:cond delay="77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2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uiExpand="1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E:\En turno\Comprimidas\fondos-background-hd-no2-envio-gratis-14835-MLM20091717322_052014-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852936"/>
            <a:ext cx="86409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6.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Respeta todas las cosas que están sobre esta tierra,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sean personas, animales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o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plantas.</a:t>
            </a: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  <p:extLst>
      <p:ext uri="{BB962C8B-B14F-4D97-AF65-F5344CB8AC3E}">
        <p14:creationId xmlns:p14="http://schemas.microsoft.com/office/powerpoint/2010/main" val="2420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pull/>
      </p:transition>
    </mc:Choice>
    <mc:Fallback xmlns="">
      <p:transition spd="slow" advClick="0" advTm="15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:\En turno\Comprimidas\descargar-3d-fondo-pantallas-gratis-imagenes-hd-wallpaper2-124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412875"/>
            <a:ext cx="8089900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2536" y="2816438"/>
            <a:ext cx="8639944" cy="4500994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7.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Honra los pensamientos, deseos y palabras de todas las personas.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Nunca los irrumpas, ni te burles de ellos,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ni los imites de manera grosera.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Permite a cada persona el derecho a su expresión personal.</a:t>
            </a:r>
            <a:b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</a:br>
            <a:endParaRPr kumimoji="0" lang="es-MX" sz="18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7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2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E:\En turno\Comprimidas\FondoVerdeFuert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288"/>
            <a:ext cx="6875288" cy="687528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96136" y="1151039"/>
            <a:ext cx="3312368" cy="4510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8.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Nunca hables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los demás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mala manera.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4000" b="1" kern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La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energía negativa que pones en el universo se multiplicará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cuando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retorne a ti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4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E:\En turno\Comprimidas\wall_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23875"/>
            <a:ext cx="7200900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42468"/>
            <a:ext cx="8660468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9.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Todas las personas comenten errores. 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2012" y="6161722"/>
            <a:ext cx="8660468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todos los errores pueden ser perdonados.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diamond/>
      </p:transition>
    </mc:Choice>
    <mc:Fallback xmlns="">
      <p:transition spd="slow" advTm="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2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40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:\En turno\Comprimidas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3999" cy="5112567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10.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Malos pensamientos causan enfermedad a la mente,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al cuerpo y al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espíritu.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6017706"/>
            <a:ext cx="864096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Practica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el optimismo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wipe dir="d"/>
      </p:transition>
    </mc:Choice>
    <mc:Fallback xmlns="">
      <p:transition spd="slow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9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1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E:\En turno\Comprimidas\images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996953"/>
            <a:ext cx="5569243" cy="3816423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260648"/>
            <a:ext cx="8640960" cy="3990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11.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La naturaleza no es para nosotros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 parte de nosotros.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Ella es parte de tu familia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…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</a:p>
          <a:p>
            <a:pPr marL="0" marR="0" lvl="0" indent="0" algn="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del mundo…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newsflash/>
      </p:transition>
    </mc:Choice>
    <mc:Fallback xmlns="">
      <p:transition spd="slow" advClick="0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9000">
              <a:srgbClr val="798F8E"/>
            </a:gs>
            <a:gs pos="60000">
              <a:srgbClr val="DAE2E2"/>
            </a:gs>
            <a:gs pos="70000">
              <a:schemeClr val="tx1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2" descr="E:\En turno\Comprimidas\Funny_wallpapers_Creative_Wallpaper_Water_fungus_014213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08" y="2204864"/>
            <a:ext cx="5883652" cy="468052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3582"/>
            <a:ext cx="86409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12.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Los niños son las semillas de nuestro futuro.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Siembra amor en sus corazones y riégalos con sabiduría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lecciones de vida. 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220072" y="4797152"/>
            <a:ext cx="3888432" cy="1099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Cuando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crezcan,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dales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espacio para crecer.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randomBar/>
      </p:transition>
    </mc:Choice>
    <mc:Fallback xmlns="">
      <p:transition spd="slow" advClick="0" advTm="1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4B9AC1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2" descr="E:\En turno\Comprimidas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124744"/>
            <a:ext cx="5760640" cy="576064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64088" y="1422328"/>
            <a:ext cx="3600400" cy="4022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13.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Evita herir </a:t>
            </a:r>
            <a:endParaRPr kumimoji="0" lang="es-ES" sz="4000" b="0" i="0" u="none" strike="noStrike" kern="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los </a:t>
            </a: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corazones </a:t>
            </a:r>
            <a:endParaRPr kumimoji="0" lang="es-ES" sz="4000" b="0" i="0" u="none" strike="noStrike" kern="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 </a:t>
            </a: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los demás. </a:t>
            </a:r>
            <a:endParaRPr kumimoji="0" lang="es-ES" sz="4000" b="0" i="0" u="none" strike="noStrike" kern="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0" cap="none" spc="0" normalizeH="0" baseline="0" noProof="0" dirty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El veneno </a:t>
            </a:r>
            <a:endParaRPr kumimoji="0" lang="es-ES" sz="4000" b="0" i="0" u="none" strike="noStrike" kern="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 </a:t>
            </a:r>
            <a:r>
              <a:rPr kumimoji="0" lang="es-ES" sz="4000" b="0" i="0" u="none" strike="noStrike" kern="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tu sufrimiento retornará a ti.</a:t>
            </a: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wedge/>
      </p:transition>
    </mc:Choice>
    <mc:Fallback xmlns="">
      <p:transition spd="slow" advClick="0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8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2" descr="E:\En turno\Comprimidas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7711455" cy="432048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9386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14.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Sé verdadero (veraz) todo el tiempo.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La honestidad es la prueba de la voluntad de uno en este universo.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9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2" presetClass="emph" presetSubtype="0" repeatCount="3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4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:\En turno\Comprimida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94" y="908720"/>
            <a:ext cx="809380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24" y="692696"/>
            <a:ext cx="4572000" cy="5452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15.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Consérvate balanceado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Tú persona Mental,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tú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persona Espiritual,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tú persona Emocional,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tú persona Física: </a:t>
            </a: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Todas tienen la necesidad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de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ser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fuertes,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puras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saludables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6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:\En turno\Comprimidas\nastol.com.ua-1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75" y="2564192"/>
            <a:ext cx="7682119" cy="4321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116632"/>
            <a:ext cx="9144000" cy="2528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b="1" kern="0" dirty="0">
                <a:ln w="900" cmpd="sng">
                  <a:solidFill>
                    <a:srgbClr val="BBE0E3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BBE0E3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BBE0E3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16. </a:t>
            </a:r>
            <a:endParaRPr lang="es-ES" sz="4000" b="1" kern="0" dirty="0" smtClean="0">
              <a:ln w="900" cmpd="sng">
                <a:solidFill>
                  <a:srgbClr val="BBE0E3">
                    <a:satMod val="190000"/>
                    <a:alpha val="55000"/>
                  </a:srgbClr>
                </a:solidFill>
                <a:prstDash val="solid"/>
              </a:ln>
              <a:solidFill>
                <a:srgbClr val="BBE0E3">
                  <a:satMod val="200000"/>
                  <a:tint val="3000"/>
                </a:srgbClr>
              </a:solidFill>
              <a:effectLst>
                <a:innerShdw blurRad="101600" dist="76200" dir="5400000">
                  <a:srgbClr val="BBE0E3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Ejercita el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cuerpo para fortalecer la mente.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Crece mucho espiritualmente </a:t>
            </a:r>
            <a:endParaRPr kumimoji="0" lang="es-ES" sz="4000" b="1" i="0" u="none" strike="noStrike" kern="0" normalizeH="0" baseline="0" noProof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para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curar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enfermedades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emocionales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  <p:extLst>
      <p:ext uri="{BB962C8B-B14F-4D97-AF65-F5344CB8AC3E}">
        <p14:creationId xmlns:p14="http://schemas.microsoft.com/office/powerpoint/2010/main" val="200762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7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En turno\Comprimidas\ojo-abstracto-13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56792"/>
            <a:ext cx="5785611" cy="433920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16632"/>
            <a:ext cx="8640960" cy="2736304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17. </a:t>
            </a:r>
            <a:endParaRPr kumimoji="0" lang="es-ES" sz="40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Haz decisiones conscientes acerca de quién serás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acerca de cómo 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reaccionarás.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4869160"/>
            <a:ext cx="8640960" cy="1728192"/>
          </a:xfrm>
          <a:prstGeom prst="rect">
            <a:avLst/>
          </a:prstGeom>
        </p:spPr>
        <p:txBody>
          <a:bodyPr wrap="square">
            <a:prstTxWarp prst="textChevronInverted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Sé </a:t>
            </a:r>
            <a:r>
              <a:rPr kumimoji="0" lang="es-ES" sz="4000" b="1" i="0" u="none" strike="noStrike" kern="0" normalizeH="0" baseline="0" noProof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responsable por tus propios actos</a:t>
            </a:r>
            <a:r>
              <a:rPr kumimoji="0" lang="es-ES" sz="4000" b="1" i="0" u="none" strike="noStrike" kern="0" normalizeH="0" baseline="0" noProof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1" i="0" u="none" strike="noStrike" kern="0" normalizeH="0" baseline="0" noProof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uLnTx/>
              <a:uFillTx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push dir="u"/>
      </p:transition>
    </mc:Choice>
    <mc:Fallback xmlns="">
      <p:transition spd="slow" advTm="5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4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65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E:\En turno\Comprimidas\Wallpapers-full-hd-variados-tarin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92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747455"/>
            <a:ext cx="8640960" cy="2041585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18. </a:t>
            </a:r>
            <a:endParaRPr kumimoji="0" lang="es-ES" sz="4000" b="1" i="0" u="none" strike="noStrike" kern="0" cap="none" spc="0" normalizeH="0" baseline="0" noProof="0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Respeta la privacidad y el espacio personal de los demás.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toques la propiedad personal de los demás,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especialmente los objetos sagrados y los objetos </a:t>
            </a: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religiosos.</a:t>
            </a: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6173651"/>
            <a:ext cx="8640960" cy="711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6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Esto </a:t>
            </a:r>
            <a:r>
              <a:rPr kumimoji="0" lang="es-ES" sz="66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está prohibido.</a:t>
            </a:r>
            <a:endParaRPr kumimoji="0" lang="es-MX" sz="6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newsflash/>
      </p:transition>
    </mc:Choice>
    <mc:Fallback xmlns="">
      <p:transition spd="slow" advClick="0" advTm="15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0" tmFilter="0, 0; .2, .5; .8, .5; 1, 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0" autoRev="1" fill="hold"/>
                                        <p:tgtEl>
                                          <p:spTgt spid="501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3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Picture 2" descr="E:\En turno\Comprimidas\ultimate_pack-10__99___wallpaper_48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0748"/>
            <a:ext cx="7200800" cy="4500500"/>
          </a:xfrm>
          <a:prstGeom prst="snip2DiagRect">
            <a:avLst>
              <a:gd name="adj1" fmla="val 15769"/>
              <a:gd name="adj2" fmla="val 16667"/>
            </a:avLst>
          </a:prstGeom>
          <a:gradFill>
            <a:gsLst>
              <a:gs pos="0">
                <a:schemeClr val="bg1"/>
              </a:gs>
              <a:gs pos="100000">
                <a:srgbClr val="4B9AC1"/>
              </a:gs>
            </a:gsLst>
            <a:path path="circle">
              <a:fillToRect l="100000" b="100000"/>
            </a:path>
          </a:gradFill>
          <a:ln w="127000" cap="sq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10669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19. </a:t>
            </a:r>
            <a:endParaRPr kumimoji="0" lang="es-ES" sz="40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Sé verdadero ante ti mismo primero que todo.</a:t>
            </a:r>
            <a:endParaRPr kumimoji="0" lang="es-MX" sz="1800" b="1" i="0" u="none" strike="noStrike" kern="0" normalizeH="0" baseline="0" noProof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51520" y="5661248"/>
            <a:ext cx="8640960" cy="106695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normalizeH="0" baseline="0" noProof="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puedes nutrir y ayudar a otros , si no puedes nutrirte </a:t>
            </a: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normalizeH="0" baseline="0" noProof="0" dirty="0" smtClean="0">
                <a:ln w="11430"/>
                <a:solidFill>
                  <a:schemeClr val="accent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y ayudarte a ti mismo primero.</a:t>
            </a:r>
            <a:endParaRPr kumimoji="0" lang="es-MX" sz="4400" b="1" i="0" u="none" strike="noStrike" kern="0" normalizeH="0" baseline="0" noProof="0" dirty="0" smtClean="0">
              <a:ln w="11430"/>
              <a:solidFill>
                <a:schemeClr val="accent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randomBar/>
      </p:transition>
    </mc:Choice>
    <mc:Fallback xmlns="">
      <p:transition spd="slow" advClick="0" advTm="15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AADCE"/>
            </a:gs>
            <a:gs pos="28000">
              <a:srgbClr val="002060"/>
            </a:gs>
            <a:gs pos="47000">
              <a:srgbClr val="6CB8C0"/>
            </a:gs>
            <a:gs pos="80000">
              <a:srgbClr val="19194B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2" descr="E:\En turno\Comprimidas\water-hd-wallpaper-desktop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71" y="548680"/>
            <a:ext cx="7680853" cy="576064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-27384"/>
            <a:ext cx="8640960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20. </a:t>
            </a:r>
            <a:endParaRPr kumimoji="0" lang="es-ES" sz="4000" b="1" i="0" u="none" strike="noStrike" kern="0" cap="none" spc="0" normalizeH="0" baseline="0" noProof="0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Respeta las creencias religiosas de los demás. </a:t>
            </a: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6165304"/>
            <a:ext cx="8640960" cy="611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No </a:t>
            </a: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impongas en los demás tus propias creencias</a:t>
            </a: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wedge/>
      </p:transition>
    </mc:Choice>
    <mc:Fallback xmlns="">
      <p:transition spd="slow" advClick="0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6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8" descr="E:\En turno\Fluorecentes\2012_2_5_PHOTOGALLERY-507ff4f56ca51ef69d3410519dc2f59b-1328463006-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640"/>
            <a:ext cx="60483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0072" y="1916832"/>
            <a:ext cx="36724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21. </a:t>
            </a:r>
            <a:endParaRPr kumimoji="0" lang="es-ES" sz="4000" b="1" i="0" u="none" strike="noStrike" kern="0" cap="none" spc="0" normalizeH="0" baseline="0" noProof="0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Comparte </a:t>
            </a:r>
            <a:endParaRPr kumimoji="0" lang="es-ES" sz="4000" b="1" i="0" u="none" strike="noStrike" kern="0" cap="none" spc="0" normalizeH="0" baseline="0" noProof="0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tu </a:t>
            </a: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buena fortuna </a:t>
            </a:r>
            <a:endParaRPr kumimoji="0" lang="es-ES" sz="4000" b="1" i="0" u="none" strike="noStrike" kern="0" cap="none" spc="0" normalizeH="0" baseline="0" noProof="0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con </a:t>
            </a: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los demás. </a:t>
            </a:r>
            <a:endParaRPr kumimoji="0" lang="es-ES" sz="4000" b="1" i="0" u="none" strike="noStrike" kern="0" cap="none" spc="0" normalizeH="0" baseline="0" noProof="0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1" i="0" u="none" strike="noStrike" kern="0" cap="none" spc="0" normalizeH="0" baseline="0" noProof="0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uLnTx/>
              <a:uFillTx/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marL="0" marR="0" lvl="0" indent="0" algn="ctr" defTabSz="91440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0" cap="none" spc="0" normalizeH="0" baseline="0" noProof="0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uLnTx/>
                <a:uFillTx/>
                <a:latin typeface="Edwardian Script ITC" panose="030303020407070D0804" pitchFamily="66" charset="0"/>
                <a:ea typeface="Times New Roman"/>
                <a:cs typeface="Tahoma"/>
              </a:rPr>
              <a:t>Participa en la caridad.</a:t>
            </a: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:\En turno\Comprimidas\otoño-6-830x46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" y="1196752"/>
            <a:ext cx="9132507" cy="511256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83699"/>
            <a:ext cx="864096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Me comprometo a hacer el intento…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no perdiendo de vista jamás la naturaleza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con la que he sido </a:t>
            </a:r>
            <a:r>
              <a:rPr lang="es-ES" sz="4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creado… </a:t>
            </a: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que es el </a:t>
            </a:r>
            <a:r>
              <a:rPr lang="es-ES" sz="4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amor…</a:t>
            </a:r>
            <a:endParaRPr lang="es-ES" sz="4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5733256"/>
            <a:ext cx="8640960" cy="1129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Puedo </a:t>
            </a: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crear mi mundo cada momento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porque soy un maestro creador…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282" y="34776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4624"/>
            <a:ext cx="8640960" cy="6914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No soy una víctima de todo lo externo…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Retorno al amor… soy el amor… </a:t>
            </a: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000"/>
              </a:lnSpc>
              <a:spcAft>
                <a:spcPts val="0"/>
              </a:spcAft>
              <a:defRPr/>
            </a:pPr>
            <a:endParaRPr lang="es-ES" sz="4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ES" sz="4800" b="1" dirty="0" smtClean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porque </a:t>
            </a: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el amor y la verdad son muy simples !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No tienen preguntas. </a:t>
            </a:r>
          </a:p>
        </p:txBody>
      </p:sp>
      <p:pic>
        <p:nvPicPr>
          <p:cNvPr id="57346" name="Picture 2" descr="E:\En turno\Fluorecentes\balcklightsunportal_mym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68760"/>
            <a:ext cx="6472505" cy="4320479"/>
          </a:xfrm>
          <a:prstGeom prst="rect">
            <a:avLst/>
          </a:prstGeom>
          <a:ln w="127000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miter lim="800000"/>
            <a:headEnd/>
            <a:tailEnd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4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40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5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735">
              <a:srgbClr val="D7CAA9"/>
            </a:gs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E:\En turno\Fluorecentes\tarahumara%20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9301"/>
            <a:ext cx="4283968" cy="684869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72008" y="1412776"/>
            <a:ext cx="5652120" cy="39908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Sólo es en perfección… 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en el momento </a:t>
            </a: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presente.</a:t>
            </a:r>
          </a:p>
          <a:p>
            <a:pPr lvl="0" algn="ctr">
              <a:lnSpc>
                <a:spcPts val="3800"/>
              </a:lnSpc>
              <a:spcAft>
                <a:spcPts val="0"/>
              </a:spcAft>
              <a:defRPr/>
            </a:pPr>
            <a:endParaRPr lang="es-MX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</a:endParaRPr>
          </a:p>
          <a:p>
            <a:pPr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Es </a:t>
            </a:r>
            <a:r>
              <a:rPr lang="es-E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inocente</a:t>
            </a: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.</a:t>
            </a:r>
          </a:p>
          <a:p>
            <a:pPr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  <a:endParaRPr lang="es-ES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Soy yo y </a:t>
            </a: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eres tú…</a:t>
            </a:r>
            <a:endParaRPr lang="es-ES" sz="4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 </a:t>
            </a:r>
            <a:endParaRPr lang="es-ES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  <a:cs typeface="Tahoma"/>
            </a:endParaRPr>
          </a:p>
          <a:p>
            <a:pPr algn="ctr">
              <a:lnSpc>
                <a:spcPts val="3800"/>
              </a:lnSpc>
              <a:spcAft>
                <a:spcPts val="0"/>
              </a:spcAft>
              <a:defRPr/>
            </a:pPr>
            <a:r>
              <a:rPr lang="es-ES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anose="030303020407070D0804" pitchFamily="66" charset="0"/>
                <a:ea typeface="Times New Roman"/>
                <a:cs typeface="Tahoma"/>
              </a:rPr>
              <a:t>Y es todo lo que es y existe  !!!!</a:t>
            </a:r>
            <a:endParaRPr lang="es-MX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anose="030303020407070D0804" pitchFamily="66" charset="0"/>
              <a:ea typeface="Times New Roman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MX" sz="1800" dirty="0"/>
              <a:t> </a:t>
            </a:r>
            <a:endParaRPr lang="es-MX" altLang="es-MX" sz="1800" dirty="0"/>
          </a:p>
        </p:txBody>
      </p:sp>
    </p:spTree>
    <p:extLst>
      <p:ext uri="{BB962C8B-B14F-4D97-AF65-F5344CB8AC3E}">
        <p14:creationId xmlns:p14="http://schemas.microsoft.com/office/powerpoint/2010/main" val="274993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14:ripple dir="r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6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19:03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11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por 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invocado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Musica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Prehispanica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de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Mexico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41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14:window dir="vert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 dirty="0">
              <a:solidFill>
                <a:srgbClr val="000000"/>
              </a:solidFill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 dirty="0">
              <a:solidFill>
                <a:srgbClr val="000000"/>
              </a:solidFill>
            </a:endParaRPr>
          </a:p>
        </p:txBody>
      </p:sp>
      <p:pic>
        <p:nvPicPr>
          <p:cNvPr id="69636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altLang="es-MX" b="1" dirty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altLang="es-MX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altLang="es-MX" b="1" dirty="0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 dirty="0">
              <a:solidFill>
                <a:srgbClr val="0066FF"/>
              </a:solidFill>
            </a:endParaRPr>
          </a:p>
        </p:txBody>
      </p:sp>
      <p:pic>
        <p:nvPicPr>
          <p:cNvPr id="69639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0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1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2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3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44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45" name="1 CuadroTexto"/>
          <p:cNvSpPr txBox="1">
            <a:spLocks noChangeArrowheads="1"/>
          </p:cNvSpPr>
          <p:nvPr/>
        </p:nvSpPr>
        <p:spPr bwMode="auto">
          <a:xfrm>
            <a:off x="952810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45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1346</TotalTime>
  <Words>805</Words>
  <Application>Microsoft Office PowerPoint</Application>
  <PresentationFormat>Presentación en pantalla (4:3)</PresentationFormat>
  <Paragraphs>199</Paragraphs>
  <Slides>29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29</vt:i4>
      </vt:variant>
    </vt:vector>
  </HeadingPairs>
  <TitlesOfParts>
    <vt:vector size="33" baseType="lpstr"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 consejos sabios de los INDIGENAS DE LA SIERRA TARAHUMARA</dc:title>
  <dc:creator>Eaglenest</dc:creator>
  <cp:lastModifiedBy>Eaglenest</cp:lastModifiedBy>
  <cp:revision>91</cp:revision>
  <dcterms:created xsi:type="dcterms:W3CDTF">2015-03-21T13:32:37Z</dcterms:created>
  <dcterms:modified xsi:type="dcterms:W3CDTF">2015-04-12T02:59:57Z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