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403" r:id="rId3"/>
    <p:sldId id="410" r:id="rId4"/>
    <p:sldId id="401" r:id="rId5"/>
    <p:sldId id="402" r:id="rId6"/>
    <p:sldId id="404" r:id="rId7"/>
    <p:sldId id="400" r:id="rId8"/>
    <p:sldId id="405" r:id="rId9"/>
    <p:sldId id="406" r:id="rId10"/>
    <p:sldId id="412" r:id="rId11"/>
    <p:sldId id="415" r:id="rId12"/>
    <p:sldId id="411" r:id="rId13"/>
    <p:sldId id="409" r:id="rId14"/>
    <p:sldId id="408" r:id="rId15"/>
    <p:sldId id="413" r:id="rId16"/>
    <p:sldId id="416" r:id="rId17"/>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lb9dbjk6fXCRthP7BJuWXQ==" hashData="4GSDWhUd64BYi7REsFLzORQlZx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0F00"/>
    <a:srgbClr val="425222"/>
    <a:srgbClr val="292929"/>
    <a:srgbClr val="3E1500"/>
    <a:srgbClr val="FFB66D"/>
    <a:srgbClr val="E29700"/>
    <a:srgbClr val="D1CC00"/>
    <a:srgbClr val="FFDBB7"/>
    <a:srgbClr val="FFC58B"/>
    <a:srgbClr val="9ABC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14/08/2015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6</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14</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14/08/2015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14/08/2015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14/08/2015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14/08/2015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14/08/2015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14/08/2015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181473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14/08/2015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4055907" y="903993"/>
            <a:ext cx="4671472" cy="332398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4200" b="1" cap="none" spc="150" dirty="0" smtClean="0">
                <a:ln w="11430"/>
                <a:solidFill>
                  <a:srgbClr val="F8F8F8"/>
                </a:solidFill>
                <a:effectLst>
                  <a:outerShdw blurRad="76200" dist="38100" dir="2700000" algn="tl" rotWithShape="0">
                    <a:schemeClr val="tx2">
                      <a:lumMod val="50000"/>
                    </a:schemeClr>
                  </a:outerShdw>
                </a:effectLst>
                <a:latin typeface="Arial Narrow" panose="020B0606020202030204" pitchFamily="34" charset="0"/>
              </a:rPr>
              <a:t>11 COSAS</a:t>
            </a:r>
          </a:p>
          <a:p>
            <a:pPr algn="ctr"/>
            <a:r>
              <a:rPr lang="es-ES" sz="4200" b="1" spc="150" dirty="0" smtClean="0">
                <a:ln w="11430"/>
                <a:solidFill>
                  <a:srgbClr val="F8F8F8"/>
                </a:solidFill>
                <a:effectLst>
                  <a:outerShdw blurRad="76200" dist="38100" dir="2700000" algn="tl" rotWithShape="0">
                    <a:schemeClr val="tx2">
                      <a:lumMod val="50000"/>
                    </a:schemeClr>
                  </a:outerShdw>
                </a:effectLst>
                <a:latin typeface="Arial Narrow" panose="020B0606020202030204" pitchFamily="34" charset="0"/>
              </a:rPr>
              <a:t>QUE LAS</a:t>
            </a:r>
          </a:p>
          <a:p>
            <a:pPr algn="ctr"/>
            <a:r>
              <a:rPr lang="es-ES" sz="4200" b="1" cap="none" spc="150" dirty="0" smtClean="0">
                <a:ln w="11430"/>
                <a:solidFill>
                  <a:srgbClr val="F8F8F8"/>
                </a:solidFill>
                <a:effectLst>
                  <a:outerShdw blurRad="76200" dist="38100" dir="2700000" algn="tl" rotWithShape="0">
                    <a:schemeClr val="tx2">
                      <a:lumMod val="50000"/>
                    </a:schemeClr>
                  </a:outerShdw>
                </a:effectLst>
                <a:latin typeface="Arial Narrow" panose="020B0606020202030204" pitchFamily="34" charset="0"/>
              </a:rPr>
              <a:t>PERSONAS CON</a:t>
            </a:r>
          </a:p>
          <a:p>
            <a:pPr algn="ctr"/>
            <a:r>
              <a:rPr lang="es-ES" sz="4200" b="1" spc="150" dirty="0" smtClean="0">
                <a:ln w="11430"/>
                <a:solidFill>
                  <a:srgbClr val="F8F8F8"/>
                </a:solidFill>
                <a:effectLst>
                  <a:outerShdw blurRad="76200" dist="38100" dir="2700000" algn="tl" rotWithShape="0">
                    <a:schemeClr val="tx2">
                      <a:lumMod val="50000"/>
                    </a:schemeClr>
                  </a:outerShdw>
                </a:effectLst>
                <a:latin typeface="Arial Narrow" panose="020B0606020202030204" pitchFamily="34" charset="0"/>
              </a:rPr>
              <a:t>AUTOCONFIANZA,</a:t>
            </a:r>
          </a:p>
          <a:p>
            <a:pPr algn="ctr"/>
            <a:r>
              <a:rPr lang="es-ES" sz="4200" b="1" cap="none" spc="150" dirty="0" smtClean="0">
                <a:ln w="11430"/>
                <a:solidFill>
                  <a:srgbClr val="F8F8F8"/>
                </a:solidFill>
                <a:effectLst>
                  <a:outerShdw blurRad="76200" dist="38100" dir="2700000" algn="tl" rotWithShape="0">
                    <a:schemeClr val="tx2">
                      <a:lumMod val="50000"/>
                    </a:schemeClr>
                  </a:outerShdw>
                </a:effectLst>
                <a:latin typeface="Arial Narrow" panose="020B0606020202030204" pitchFamily="34" charset="0"/>
              </a:rPr>
              <a:t>HACEN DIFERENTE</a:t>
            </a:r>
            <a:endParaRPr lang="es-ES" sz="4200" b="1" cap="none" spc="150" dirty="0">
              <a:ln w="11430"/>
              <a:solidFill>
                <a:srgbClr val="F8F8F8"/>
              </a:solidFill>
              <a:effectLst>
                <a:outerShdw blurRad="76200" dist="38100" dir="2700000" algn="tl" rotWithShape="0">
                  <a:schemeClr val="tx2">
                    <a:lumMod val="50000"/>
                  </a:schemeClr>
                </a:outerShdw>
              </a:effectLst>
              <a:latin typeface="Arial Narrow" panose="020B0606020202030204" pitchFamily="34" charset="0"/>
            </a:endParaRPr>
          </a:p>
        </p:txBody>
      </p:sp>
      <p:pic>
        <p:nvPicPr>
          <p:cNvPr id="2" name="David Arkenstone - Seduction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3000"/>
                                        <p:tgtEl>
                                          <p:spTgt spid="13"/>
                                        </p:tgtEl>
                                      </p:cBhvr>
                                    </p:animEffect>
                                    <p:anim calcmode="lin" valueType="num">
                                      <p:cBhvr>
                                        <p:cTn id="12" dur="3000" fill="hold"/>
                                        <p:tgtEl>
                                          <p:spTgt spid="13"/>
                                        </p:tgtEl>
                                        <p:attrNameLst>
                                          <p:attrName>ppt_x</p:attrName>
                                        </p:attrNameLst>
                                      </p:cBhvr>
                                      <p:tavLst>
                                        <p:tav tm="0">
                                          <p:val>
                                            <p:strVal val="#ppt_x"/>
                                          </p:val>
                                        </p:tav>
                                        <p:tav tm="100000">
                                          <p:val>
                                            <p:strVal val="#ppt_x"/>
                                          </p:val>
                                        </p:tav>
                                      </p:tavLst>
                                    </p:anim>
                                    <p:anim calcmode="lin" valueType="num">
                                      <p:cBhvr>
                                        <p:cTn id="13" dur="3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bldLst>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01 Mis docu. Backup\Mis imágenes\00 Para el mensaje haciendo\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313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43510" y="1125743"/>
            <a:ext cx="7056980" cy="2862322"/>
          </a:xfrm>
          <a:prstGeom prst="rect">
            <a:avLst/>
          </a:prstGeom>
        </p:spPr>
        <p:txBody>
          <a:bodyPr wrap="square">
            <a:spAutoFit/>
          </a:bodyPr>
          <a:lstStyle/>
          <a:p>
            <a:pPr algn="ctr"/>
            <a:r>
              <a:rPr lang="es-CO" b="1" dirty="0">
                <a:solidFill>
                  <a:schemeClr val="bg1"/>
                </a:solidFill>
                <a:effectLst>
                  <a:glow rad="101600">
                    <a:srgbClr val="221100">
                      <a:alpha val="97000"/>
                    </a:srgbClr>
                  </a:glow>
                </a:effectLst>
                <a:latin typeface="+mj-lt"/>
              </a:rPr>
              <a:t>Creo que la mayoría de las personas piensa en la autoconfianza como “blanco o negro”. O la tienes, o no la tienes</a:t>
            </a:r>
            <a:r>
              <a:rPr lang="es-CO" b="1" dirty="0" smtClean="0">
                <a:solidFill>
                  <a:schemeClr val="bg1"/>
                </a:solidFill>
                <a:effectLst>
                  <a:glow rad="101600">
                    <a:srgbClr val="221100">
                      <a:alpha val="97000"/>
                    </a:srgbClr>
                  </a:glow>
                </a:effectLst>
                <a:latin typeface="+mj-lt"/>
              </a:rPr>
              <a:t>.</a:t>
            </a:r>
          </a:p>
          <a:p>
            <a:pPr algn="ctr"/>
            <a:endParaRPr lang="es-CO" b="1" dirty="0">
              <a:solidFill>
                <a:schemeClr val="bg1"/>
              </a:solidFill>
              <a:effectLst>
                <a:glow rad="101600">
                  <a:srgbClr val="221100">
                    <a:alpha val="97000"/>
                  </a:srgbClr>
                </a:glow>
              </a:effectLst>
              <a:latin typeface="+mj-lt"/>
            </a:endParaRPr>
          </a:p>
          <a:p>
            <a:pPr algn="ctr"/>
            <a:r>
              <a:rPr lang="es-CO" b="1" dirty="0">
                <a:solidFill>
                  <a:schemeClr val="bg1"/>
                </a:solidFill>
                <a:effectLst>
                  <a:glow rad="101600">
                    <a:srgbClr val="221100">
                      <a:alpha val="97000"/>
                    </a:srgbClr>
                  </a:glow>
                </a:effectLst>
                <a:latin typeface="+mj-lt"/>
              </a:rPr>
              <a:t>Y en realidad, yo considero que no es así. Veo la autoconfianza como un conjunto de hábitos… Un estilo de vida en el que constantemente debes “ajustar” algunas cosas y desplazarte a ti mismo con el fin de construir y mantener fuerte esa seguridad</a:t>
            </a:r>
            <a:r>
              <a:rPr lang="es-CO" b="1" dirty="0" smtClean="0">
                <a:solidFill>
                  <a:schemeClr val="bg1"/>
                </a:solidFill>
                <a:effectLst>
                  <a:glow rad="101600">
                    <a:srgbClr val="221100">
                      <a:alpha val="97000"/>
                    </a:srgbClr>
                  </a:glow>
                </a:effectLst>
                <a:latin typeface="+mj-lt"/>
              </a:rPr>
              <a:t>.</a:t>
            </a:r>
          </a:p>
          <a:p>
            <a:pPr algn="ctr"/>
            <a:endParaRPr lang="es-CO" b="1" dirty="0">
              <a:solidFill>
                <a:schemeClr val="bg1"/>
              </a:solidFill>
              <a:effectLst>
                <a:glow rad="101600">
                  <a:srgbClr val="221100">
                    <a:alpha val="97000"/>
                  </a:srgbClr>
                </a:glow>
              </a:effectLst>
              <a:latin typeface="+mj-lt"/>
            </a:endParaRPr>
          </a:p>
          <a:p>
            <a:pPr algn="ctr"/>
            <a:r>
              <a:rPr lang="es-CO" b="1" dirty="0">
                <a:solidFill>
                  <a:schemeClr val="bg1"/>
                </a:solidFill>
                <a:effectLst>
                  <a:glow rad="101600">
                    <a:srgbClr val="221100">
                      <a:alpha val="97000"/>
                    </a:srgbClr>
                  </a:glow>
                </a:effectLst>
                <a:latin typeface="+mj-lt"/>
              </a:rPr>
              <a:t>Quiero que conozcas 11 maneras de hacer las </a:t>
            </a:r>
            <a:r>
              <a:rPr lang="es-CO" b="1" dirty="0" smtClean="0">
                <a:solidFill>
                  <a:schemeClr val="bg1"/>
                </a:solidFill>
                <a:effectLst>
                  <a:glow rad="101600">
                    <a:srgbClr val="221100">
                      <a:alpha val="97000"/>
                    </a:srgbClr>
                  </a:glow>
                </a:effectLst>
                <a:latin typeface="+mj-lt"/>
              </a:rPr>
              <a:t>cosas, </a:t>
            </a:r>
            <a:r>
              <a:rPr lang="es-CO" b="1" dirty="0">
                <a:solidFill>
                  <a:schemeClr val="bg1"/>
                </a:solidFill>
                <a:effectLst>
                  <a:glow rad="101600">
                    <a:srgbClr val="221100">
                      <a:alpha val="97000"/>
                    </a:srgbClr>
                  </a:glow>
                </a:effectLst>
                <a:latin typeface="+mj-lt"/>
              </a:rPr>
              <a:t>desde la perspectiva de una persona segura de sí misma:</a:t>
            </a:r>
          </a:p>
        </p:txBody>
      </p:sp>
    </p:spTree>
    <p:extLst>
      <p:ext uri="{BB962C8B-B14F-4D97-AF65-F5344CB8AC3E}">
        <p14:creationId xmlns:p14="http://schemas.microsoft.com/office/powerpoint/2010/main" val="1798885707"/>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3.jp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932050" y="300940"/>
            <a:ext cx="3923910" cy="4524315"/>
          </a:xfrm>
          <a:prstGeom prst="rect">
            <a:avLst/>
          </a:prstGeom>
        </p:spPr>
        <p:txBody>
          <a:bodyPr wrap="square">
            <a:spAutoFit/>
          </a:bodyPr>
          <a:lstStyle/>
          <a:p>
            <a:pPr marL="342900" indent="-342900" algn="ctr">
              <a:buAutoNum type="arabicPeriod"/>
            </a:pPr>
            <a:r>
              <a:rPr lang="es-CO" b="1" dirty="0" smtClean="0">
                <a:solidFill>
                  <a:schemeClr val="bg1"/>
                </a:solidFill>
                <a:effectLst>
                  <a:glow rad="101600">
                    <a:schemeClr val="accent1">
                      <a:lumMod val="50000"/>
                      <a:alpha val="96000"/>
                    </a:schemeClr>
                  </a:glow>
                </a:effectLst>
                <a:latin typeface="+mj-lt"/>
              </a:rPr>
              <a:t>SABEN </a:t>
            </a:r>
            <a:r>
              <a:rPr lang="es-CO" b="1" dirty="0">
                <a:solidFill>
                  <a:schemeClr val="bg1"/>
                </a:solidFill>
                <a:effectLst>
                  <a:glow rad="101600">
                    <a:schemeClr val="accent1">
                      <a:lumMod val="50000"/>
                      <a:alpha val="96000"/>
                    </a:schemeClr>
                  </a:glow>
                </a:effectLst>
                <a:latin typeface="+mj-lt"/>
              </a:rPr>
              <a:t>QUE EL MIEDO ES UNA BUENA </a:t>
            </a:r>
            <a:r>
              <a:rPr lang="es-CO" b="1" dirty="0" smtClean="0">
                <a:solidFill>
                  <a:schemeClr val="bg1"/>
                </a:solidFill>
                <a:effectLst>
                  <a:glow rad="101600">
                    <a:schemeClr val="accent1">
                      <a:lumMod val="50000"/>
                      <a:alpha val="96000"/>
                    </a:schemeClr>
                  </a:glow>
                </a:effectLst>
                <a:latin typeface="+mj-lt"/>
              </a:rPr>
              <a:t>SEÑAL.</a:t>
            </a:r>
          </a:p>
          <a:p>
            <a:pPr marL="342900" indent="-342900" algn="ctr">
              <a:buAutoNum type="arabicPeriod"/>
            </a:pPr>
            <a:endParaRPr lang="es-CO" b="1" dirty="0">
              <a:solidFill>
                <a:schemeClr val="bg1"/>
              </a:solidFill>
              <a:effectLst>
                <a:glow rad="101600">
                  <a:schemeClr val="accent1">
                    <a:lumMod val="50000"/>
                    <a:alpha val="96000"/>
                  </a:schemeClr>
                </a:glow>
              </a:effectLst>
              <a:latin typeface="+mj-lt"/>
            </a:endParaRPr>
          </a:p>
          <a:p>
            <a:pPr algn="ctr"/>
            <a:r>
              <a:rPr lang="es-CO" b="1" dirty="0">
                <a:solidFill>
                  <a:schemeClr val="bg1"/>
                </a:solidFill>
                <a:effectLst>
                  <a:glow rad="101600">
                    <a:schemeClr val="accent1">
                      <a:lumMod val="50000"/>
                      <a:alpha val="96000"/>
                    </a:schemeClr>
                  </a:glow>
                </a:effectLst>
                <a:latin typeface="+mj-lt"/>
              </a:rPr>
              <a:t>Las personas con confianza en sí mismas no le huyen al miedo. El miedo y los sentimientos de ansiedad ante una situación, les indican un reto en sus vidas, lo cual los lleva en la dirección correcta</a:t>
            </a:r>
            <a:r>
              <a:rPr lang="es-CO" b="1" dirty="0" smtClean="0">
                <a:solidFill>
                  <a:schemeClr val="bg1"/>
                </a:solidFill>
                <a:effectLst>
                  <a:glow rad="101600">
                    <a:schemeClr val="accent1">
                      <a:lumMod val="50000"/>
                      <a:alpha val="96000"/>
                    </a:schemeClr>
                  </a:glow>
                </a:effectLst>
                <a:latin typeface="+mj-lt"/>
              </a:rPr>
              <a:t>.</a:t>
            </a:r>
          </a:p>
          <a:p>
            <a:pPr algn="ctr"/>
            <a:endParaRPr lang="es-CO" b="1" dirty="0">
              <a:solidFill>
                <a:schemeClr val="bg1"/>
              </a:solidFill>
              <a:effectLst>
                <a:glow rad="101600">
                  <a:schemeClr val="accent1">
                    <a:lumMod val="50000"/>
                    <a:alpha val="96000"/>
                  </a:schemeClr>
                </a:glow>
              </a:effectLst>
              <a:latin typeface="+mj-lt"/>
            </a:endParaRPr>
          </a:p>
          <a:p>
            <a:pPr algn="ctr"/>
            <a:r>
              <a:rPr lang="es-CO" b="1" dirty="0">
                <a:solidFill>
                  <a:schemeClr val="bg1"/>
                </a:solidFill>
                <a:effectLst>
                  <a:glow rad="101600">
                    <a:schemeClr val="accent1">
                      <a:lumMod val="50000"/>
                      <a:alpha val="96000"/>
                    </a:schemeClr>
                  </a:glow>
                </a:effectLst>
                <a:latin typeface="+mj-lt"/>
              </a:rPr>
              <a:t>El miedo es uno de los principales detractores del éxito, una de las excusas más valiosas para el fracaso. Con autoconfianza, simplemente podrás derrotarlo y aprovecharte de él para crecer personalmente.</a:t>
            </a: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4.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416870" y="339440"/>
            <a:ext cx="3456480" cy="4524315"/>
          </a:xfrm>
          <a:prstGeom prst="rect">
            <a:avLst/>
          </a:prstGeom>
        </p:spPr>
        <p:txBody>
          <a:bodyPr wrap="square">
            <a:spAutoFit/>
          </a:bodyPr>
          <a:lstStyle/>
          <a:p>
            <a:pPr algn="ctr"/>
            <a:r>
              <a:rPr lang="es-CO" b="1" dirty="0">
                <a:solidFill>
                  <a:schemeClr val="bg1"/>
                </a:solidFill>
                <a:effectLst>
                  <a:glow rad="101600">
                    <a:schemeClr val="tx2">
                      <a:lumMod val="50000"/>
                      <a:alpha val="96000"/>
                    </a:schemeClr>
                  </a:glow>
                </a:effectLst>
                <a:latin typeface="+mj-lt"/>
              </a:rPr>
              <a:t>2. AMPLÍAN SU ZONA DE CONFORT PASO A PASO, TODO EL </a:t>
            </a:r>
            <a:r>
              <a:rPr lang="es-CO" b="1" dirty="0" smtClean="0">
                <a:solidFill>
                  <a:schemeClr val="bg1"/>
                </a:solidFill>
                <a:effectLst>
                  <a:glow rad="101600">
                    <a:schemeClr val="tx2">
                      <a:lumMod val="50000"/>
                      <a:alpha val="96000"/>
                    </a:schemeClr>
                  </a:glow>
                </a:effectLst>
                <a:latin typeface="+mj-lt"/>
              </a:rPr>
              <a:t>TIEMPO.</a:t>
            </a:r>
          </a:p>
          <a:p>
            <a:pPr algn="ctr"/>
            <a:endParaRPr lang="es-CO" b="1" dirty="0">
              <a:solidFill>
                <a:schemeClr val="bg1"/>
              </a:solidFill>
              <a:effectLst>
                <a:glow rad="101600">
                  <a:schemeClr val="tx2">
                    <a:lumMod val="50000"/>
                    <a:alpha val="96000"/>
                  </a:schemeClr>
                </a:glow>
              </a:effectLst>
              <a:latin typeface="+mj-lt"/>
            </a:endParaRPr>
          </a:p>
          <a:p>
            <a:pPr algn="ctr"/>
            <a:r>
              <a:rPr lang="es-CO" b="1" dirty="0">
                <a:solidFill>
                  <a:schemeClr val="bg1"/>
                </a:solidFill>
                <a:effectLst>
                  <a:glow rad="101600">
                    <a:schemeClr val="tx2">
                      <a:lumMod val="50000"/>
                      <a:alpha val="96000"/>
                    </a:schemeClr>
                  </a:glow>
                </a:effectLst>
                <a:latin typeface="+mj-lt"/>
              </a:rPr>
              <a:t>La zona de confort es ese pequeño espacio limitado que nos impide conocer cosas nuevas y alcanzar grandes sueños</a:t>
            </a:r>
            <a:r>
              <a:rPr lang="es-CO" b="1" dirty="0" smtClean="0">
                <a:solidFill>
                  <a:schemeClr val="bg1"/>
                </a:solidFill>
                <a:effectLst>
                  <a:glow rad="101600">
                    <a:schemeClr val="tx2">
                      <a:lumMod val="50000"/>
                      <a:alpha val="96000"/>
                    </a:schemeClr>
                  </a:glow>
                </a:effectLst>
                <a:latin typeface="+mj-lt"/>
              </a:rPr>
              <a:t>.</a:t>
            </a:r>
          </a:p>
          <a:p>
            <a:pPr algn="ctr"/>
            <a:endParaRPr lang="es-CO" b="1" dirty="0">
              <a:solidFill>
                <a:schemeClr val="bg1"/>
              </a:solidFill>
              <a:effectLst>
                <a:glow rad="101600">
                  <a:schemeClr val="tx2">
                    <a:lumMod val="50000"/>
                    <a:alpha val="96000"/>
                  </a:schemeClr>
                </a:glow>
              </a:effectLst>
              <a:latin typeface="+mj-lt"/>
            </a:endParaRPr>
          </a:p>
          <a:p>
            <a:pPr algn="ctr"/>
            <a:r>
              <a:rPr lang="es-CO" b="1" dirty="0">
                <a:solidFill>
                  <a:schemeClr val="bg1"/>
                </a:solidFill>
                <a:effectLst>
                  <a:glow rad="101600">
                    <a:schemeClr val="tx2">
                      <a:lumMod val="50000"/>
                      <a:alpha val="96000"/>
                    </a:schemeClr>
                  </a:glow>
                </a:effectLst>
                <a:latin typeface="+mj-lt"/>
              </a:rPr>
              <a:t>Las personas con confianza siempre dan un </a:t>
            </a:r>
            <a:r>
              <a:rPr lang="es-CO" b="1" dirty="0" smtClean="0">
                <a:solidFill>
                  <a:schemeClr val="bg1"/>
                </a:solidFill>
                <a:effectLst>
                  <a:glow rad="101600">
                    <a:schemeClr val="tx2">
                      <a:lumMod val="50000"/>
                      <a:alpha val="96000"/>
                    </a:schemeClr>
                  </a:glow>
                </a:effectLst>
                <a:latin typeface="+mj-lt"/>
              </a:rPr>
              <a:t>paso</a:t>
            </a:r>
            <a:r>
              <a:rPr lang="es-CO" b="1" dirty="0">
                <a:solidFill>
                  <a:schemeClr val="bg1"/>
                </a:solidFill>
                <a:effectLst>
                  <a:glow rad="101600">
                    <a:schemeClr val="tx2">
                      <a:lumMod val="50000"/>
                      <a:alpha val="96000"/>
                    </a:schemeClr>
                  </a:glow>
                </a:effectLst>
                <a:latin typeface="+mj-lt"/>
              </a:rPr>
              <a:t>, así sea </a:t>
            </a:r>
            <a:r>
              <a:rPr lang="es-CO" b="1" dirty="0" smtClean="0">
                <a:solidFill>
                  <a:schemeClr val="bg1"/>
                </a:solidFill>
                <a:effectLst>
                  <a:glow rad="101600">
                    <a:schemeClr val="tx2">
                      <a:lumMod val="50000"/>
                      <a:alpha val="96000"/>
                    </a:schemeClr>
                  </a:glow>
                </a:effectLst>
                <a:latin typeface="+mj-lt"/>
              </a:rPr>
              <a:t>pequeño, </a:t>
            </a:r>
            <a:r>
              <a:rPr lang="es-CO" b="1" dirty="0">
                <a:solidFill>
                  <a:schemeClr val="bg1"/>
                </a:solidFill>
                <a:effectLst>
                  <a:glow rad="101600">
                    <a:schemeClr val="tx2">
                      <a:lumMod val="50000"/>
                      <a:alpha val="96000"/>
                    </a:schemeClr>
                  </a:glow>
                </a:effectLst>
                <a:latin typeface="+mj-lt"/>
              </a:rPr>
              <a:t>fuera de su zona de confort… Ellos saben que afuera se encuentra lo que desean y anhelan, así que no pueden esperar por alcanzarlo.</a:t>
            </a: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01 Mis docu. Backup\Mis imágenes\00 Para el mensaje haciendo\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228230" y="346477"/>
            <a:ext cx="2592359" cy="4524315"/>
          </a:xfrm>
          <a:prstGeom prst="rect">
            <a:avLst/>
          </a:prstGeom>
        </p:spPr>
        <p:txBody>
          <a:bodyPr wrap="square">
            <a:spAutoFit/>
          </a:bodyPr>
          <a:lstStyle/>
          <a:p>
            <a:pPr algn="ctr"/>
            <a:r>
              <a:rPr lang="es-CO" b="1" dirty="0">
                <a:solidFill>
                  <a:schemeClr val="bg1"/>
                </a:solidFill>
                <a:effectLst>
                  <a:glow rad="101600">
                    <a:schemeClr val="bg2">
                      <a:lumMod val="10000"/>
                      <a:alpha val="96000"/>
                    </a:schemeClr>
                  </a:glow>
                </a:effectLst>
                <a:latin typeface="+mj-lt"/>
              </a:rPr>
              <a:t>3. SIMPLEMENTE SE MUEVEN, SE ESFUERZAN Y LO </a:t>
            </a:r>
            <a:r>
              <a:rPr lang="es-CO" b="1" dirty="0" smtClean="0">
                <a:solidFill>
                  <a:schemeClr val="bg1"/>
                </a:solidFill>
                <a:effectLst>
                  <a:glow rad="101600">
                    <a:schemeClr val="bg2">
                      <a:lumMod val="10000"/>
                      <a:alpha val="96000"/>
                    </a:schemeClr>
                  </a:glow>
                </a:effectLst>
                <a:latin typeface="+mj-lt"/>
              </a:rPr>
              <a:t>HACEN.</a:t>
            </a:r>
          </a:p>
          <a:p>
            <a:pPr algn="ctr"/>
            <a:endParaRPr lang="es-CO" b="1" dirty="0">
              <a:solidFill>
                <a:schemeClr val="bg1"/>
              </a:solidFill>
              <a:effectLst>
                <a:glow rad="101600">
                  <a:schemeClr val="bg2">
                    <a:lumMod val="10000"/>
                    <a:alpha val="96000"/>
                  </a:schemeClr>
                </a:glow>
              </a:effectLst>
              <a:latin typeface="+mj-lt"/>
            </a:endParaRPr>
          </a:p>
          <a:p>
            <a:pPr algn="ctr"/>
            <a:r>
              <a:rPr lang="es-CO" b="1" dirty="0">
                <a:solidFill>
                  <a:schemeClr val="bg1"/>
                </a:solidFill>
                <a:effectLst>
                  <a:glow rad="101600">
                    <a:schemeClr val="bg2">
                      <a:lumMod val="10000"/>
                      <a:alpha val="96000"/>
                    </a:schemeClr>
                  </a:glow>
                </a:effectLst>
                <a:latin typeface="+mj-lt"/>
              </a:rPr>
              <a:t>Si se tiene autoconfianza, es insoportable sentir que un día fue en vano. Con seguridad interior, cada día es un motivo para hacer algo por los sueños propios. Lo más importante para alguien seguro en sí mismo, es terminar el día sintiéndose satisfecho por lo que hizo.</a:t>
            </a:r>
          </a:p>
        </p:txBody>
      </p:sp>
    </p:spTree>
    <p:extLst>
      <p:ext uri="{BB962C8B-B14F-4D97-AF65-F5344CB8AC3E}">
        <p14:creationId xmlns:p14="http://schemas.microsoft.com/office/powerpoint/2010/main" val="3796743859"/>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01 Mis docu. Backup\Mis imágenes\00 Para el mensaje haciendo\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148080" y="484733"/>
            <a:ext cx="3744519" cy="4247317"/>
          </a:xfrm>
          <a:prstGeom prst="rect">
            <a:avLst/>
          </a:prstGeom>
        </p:spPr>
        <p:txBody>
          <a:bodyPr wrap="square">
            <a:spAutoFit/>
          </a:bodyPr>
          <a:lstStyle/>
          <a:p>
            <a:pPr algn="ctr"/>
            <a:r>
              <a:rPr lang="es-CO" b="1" dirty="0">
                <a:solidFill>
                  <a:schemeClr val="bg1"/>
                </a:solidFill>
                <a:effectLst>
                  <a:glow rad="101600">
                    <a:srgbClr val="3E1500">
                      <a:alpha val="96000"/>
                    </a:srgbClr>
                  </a:glow>
                </a:effectLst>
                <a:latin typeface="+mj-lt"/>
              </a:rPr>
              <a:t>4. DAN IMPORTANCIA A LA DIVERSIÓN</a:t>
            </a:r>
            <a:r>
              <a:rPr lang="es-CO" b="1" dirty="0" smtClean="0">
                <a:solidFill>
                  <a:schemeClr val="bg1"/>
                </a:solidFill>
                <a:effectLst>
                  <a:glow rad="101600">
                    <a:srgbClr val="3E1500">
                      <a:alpha val="96000"/>
                    </a:srgbClr>
                  </a:glow>
                </a:effectLst>
                <a:latin typeface="+mj-lt"/>
              </a:rPr>
              <a:t>.</a:t>
            </a:r>
          </a:p>
          <a:p>
            <a:pPr algn="ctr"/>
            <a:endParaRPr lang="es-CO" b="1" dirty="0">
              <a:solidFill>
                <a:schemeClr val="bg1"/>
              </a:solidFill>
              <a:effectLst>
                <a:glow rad="101600">
                  <a:srgbClr val="3E1500">
                    <a:alpha val="96000"/>
                  </a:srgbClr>
                </a:glow>
              </a:effectLst>
              <a:latin typeface="+mj-lt"/>
            </a:endParaRPr>
          </a:p>
          <a:p>
            <a:pPr algn="ctr"/>
            <a:r>
              <a:rPr lang="es-CO" b="1" dirty="0">
                <a:solidFill>
                  <a:schemeClr val="bg1"/>
                </a:solidFill>
                <a:effectLst>
                  <a:glow rad="101600">
                    <a:srgbClr val="3E1500">
                      <a:alpha val="96000"/>
                    </a:srgbClr>
                  </a:glow>
                </a:effectLst>
                <a:latin typeface="+mj-lt"/>
              </a:rPr>
              <a:t>¿No debería ser la vida una gran aventura de experiencias y felicidad?, ¿Acaso no es importante aprovechar cada instante para disfrutar del mundo que nos rodea, el cual algún día probablemente no veamos más</a:t>
            </a:r>
            <a:r>
              <a:rPr lang="es-CO" b="1" dirty="0" smtClean="0">
                <a:solidFill>
                  <a:schemeClr val="bg1"/>
                </a:solidFill>
                <a:effectLst>
                  <a:glow rad="101600">
                    <a:srgbClr val="3E1500">
                      <a:alpha val="96000"/>
                    </a:srgbClr>
                  </a:glow>
                </a:effectLst>
                <a:latin typeface="+mj-lt"/>
              </a:rPr>
              <a:t>?</a:t>
            </a:r>
          </a:p>
          <a:p>
            <a:pPr algn="ctr"/>
            <a:endParaRPr lang="es-CO" b="1" dirty="0">
              <a:solidFill>
                <a:schemeClr val="bg1"/>
              </a:solidFill>
              <a:effectLst>
                <a:glow rad="101600">
                  <a:srgbClr val="3E1500">
                    <a:alpha val="96000"/>
                  </a:srgbClr>
                </a:glow>
              </a:effectLst>
              <a:latin typeface="+mj-lt"/>
            </a:endParaRPr>
          </a:p>
          <a:p>
            <a:pPr algn="ctr"/>
            <a:r>
              <a:rPr lang="es-CO" b="1" dirty="0">
                <a:solidFill>
                  <a:schemeClr val="bg1"/>
                </a:solidFill>
                <a:effectLst>
                  <a:glow rad="101600">
                    <a:srgbClr val="3E1500">
                      <a:alpha val="96000"/>
                    </a:srgbClr>
                  </a:glow>
                </a:effectLst>
                <a:latin typeface="+mj-lt"/>
              </a:rPr>
              <a:t>Las personas seguras saben equilibrar el trabajo con su diversión. No todo es afán y compromisos, necesitamos tiempo para vivir realmente y no para sobrevivir.</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5954450" y="296549"/>
            <a:ext cx="2915770" cy="4524315"/>
          </a:xfrm>
          <a:prstGeom prst="rect">
            <a:avLst/>
          </a:prstGeom>
        </p:spPr>
        <p:txBody>
          <a:bodyPr wrap="square">
            <a:spAutoFit/>
          </a:bodyPr>
          <a:lstStyle/>
          <a:p>
            <a:pPr algn="ctr"/>
            <a:r>
              <a:rPr lang="es-CO" b="1" dirty="0">
                <a:solidFill>
                  <a:schemeClr val="bg1"/>
                </a:solidFill>
                <a:effectLst>
                  <a:glow rad="101600">
                    <a:srgbClr val="292929">
                      <a:alpha val="96000"/>
                    </a:srgbClr>
                  </a:glow>
                </a:effectLst>
                <a:latin typeface="+mj-lt"/>
              </a:rPr>
              <a:t>5. NO SE PREOCUPAN POR LO QUE OTROS PIENSAN</a:t>
            </a:r>
            <a:r>
              <a:rPr lang="es-CO" b="1" dirty="0" smtClean="0">
                <a:solidFill>
                  <a:schemeClr val="bg1"/>
                </a:solidFill>
                <a:effectLst>
                  <a:glow rad="101600">
                    <a:srgbClr val="292929">
                      <a:alpha val="96000"/>
                    </a:srgbClr>
                  </a:glow>
                </a:effectLst>
                <a:latin typeface="+mj-lt"/>
              </a:rPr>
              <a:t>.</a:t>
            </a:r>
          </a:p>
          <a:p>
            <a:pPr algn="ctr"/>
            <a:endParaRPr lang="es-CO" b="1" dirty="0">
              <a:solidFill>
                <a:schemeClr val="bg1"/>
              </a:solidFill>
              <a:effectLst>
                <a:glow rad="101600">
                  <a:srgbClr val="292929">
                    <a:alpha val="96000"/>
                  </a:srgbClr>
                </a:glow>
              </a:effectLst>
              <a:latin typeface="+mj-lt"/>
            </a:endParaRPr>
          </a:p>
          <a:p>
            <a:pPr algn="ctr"/>
            <a:r>
              <a:rPr lang="es-CO" b="1" dirty="0">
                <a:solidFill>
                  <a:schemeClr val="bg1"/>
                </a:solidFill>
                <a:effectLst>
                  <a:glow rad="101600">
                    <a:srgbClr val="292929">
                      <a:alpha val="96000"/>
                    </a:srgbClr>
                  </a:glow>
                </a:effectLst>
                <a:latin typeface="+mj-lt"/>
              </a:rPr>
              <a:t>Las personas con autoconfianza tienen la habilidad de ser “sordas” ante las críticas, molestias y desmotivaciones de los demás</a:t>
            </a:r>
            <a:r>
              <a:rPr lang="es-CO" b="1" dirty="0" smtClean="0">
                <a:solidFill>
                  <a:schemeClr val="bg1"/>
                </a:solidFill>
                <a:effectLst>
                  <a:glow rad="101600">
                    <a:srgbClr val="292929">
                      <a:alpha val="96000"/>
                    </a:srgbClr>
                  </a:glow>
                </a:effectLst>
                <a:latin typeface="+mj-lt"/>
              </a:rPr>
              <a:t>.</a:t>
            </a:r>
          </a:p>
          <a:p>
            <a:pPr algn="ctr"/>
            <a:endParaRPr lang="es-CO" b="1" dirty="0">
              <a:solidFill>
                <a:schemeClr val="bg1"/>
              </a:solidFill>
              <a:effectLst>
                <a:glow rad="101600">
                  <a:srgbClr val="292929">
                    <a:alpha val="96000"/>
                  </a:srgbClr>
                </a:glow>
              </a:effectLst>
              <a:latin typeface="+mj-lt"/>
            </a:endParaRPr>
          </a:p>
          <a:p>
            <a:pPr algn="ctr"/>
            <a:r>
              <a:rPr lang="es-CO" b="1" dirty="0">
                <a:solidFill>
                  <a:schemeClr val="bg1"/>
                </a:solidFill>
                <a:effectLst>
                  <a:glow rad="101600">
                    <a:srgbClr val="292929">
                      <a:alpha val="96000"/>
                    </a:srgbClr>
                  </a:glow>
                </a:effectLst>
                <a:latin typeface="+mj-lt"/>
              </a:rPr>
              <a:t>Ellos tienen la certeza de que sólo en su interior saben qué quieren y pueden lograr, y que es eso lo único que deben escuchar para llegar a la cima.</a:t>
            </a:r>
          </a:p>
        </p:txBody>
      </p:sp>
    </p:spTree>
    <p:extLst>
      <p:ext uri="{BB962C8B-B14F-4D97-AF65-F5344CB8AC3E}">
        <p14:creationId xmlns:p14="http://schemas.microsoft.com/office/powerpoint/2010/main" val="3554151501"/>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01 Mis docu. Backup\Mis imágenes\00 Para el mensaje haciendo\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6350"/>
            <a:ext cx="9156700" cy="51577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084210" y="296305"/>
            <a:ext cx="2699740" cy="4524315"/>
          </a:xfrm>
          <a:prstGeom prst="rect">
            <a:avLst/>
          </a:prstGeom>
        </p:spPr>
        <p:txBody>
          <a:bodyPr wrap="square">
            <a:spAutoFit/>
          </a:bodyPr>
          <a:lstStyle/>
          <a:p>
            <a:pPr algn="ctr"/>
            <a:r>
              <a:rPr lang="es-CO" b="1" dirty="0">
                <a:solidFill>
                  <a:schemeClr val="bg1"/>
                </a:solidFill>
                <a:effectLst>
                  <a:glow rad="101600">
                    <a:schemeClr val="tx2">
                      <a:lumMod val="50000"/>
                      <a:alpha val="96000"/>
                    </a:schemeClr>
                  </a:glow>
                </a:effectLst>
                <a:latin typeface="+mj-lt"/>
              </a:rPr>
              <a:t>6. NO </a:t>
            </a:r>
            <a:r>
              <a:rPr lang="es-CO" b="1" dirty="0" smtClean="0">
                <a:solidFill>
                  <a:schemeClr val="bg1"/>
                </a:solidFill>
                <a:effectLst>
                  <a:glow rad="101600">
                    <a:schemeClr val="tx2">
                      <a:lumMod val="50000"/>
                      <a:alpha val="96000"/>
                    </a:schemeClr>
                  </a:glow>
                </a:effectLst>
                <a:latin typeface="+mj-lt"/>
              </a:rPr>
              <a:t>JUZGAN.</a:t>
            </a:r>
          </a:p>
          <a:p>
            <a:pPr algn="ctr"/>
            <a:endParaRPr lang="es-CO" b="1" dirty="0">
              <a:solidFill>
                <a:schemeClr val="bg1"/>
              </a:solidFill>
              <a:effectLst>
                <a:glow rad="101600">
                  <a:schemeClr val="tx2">
                    <a:lumMod val="50000"/>
                    <a:alpha val="96000"/>
                  </a:schemeClr>
                </a:glow>
              </a:effectLst>
              <a:latin typeface="+mj-lt"/>
            </a:endParaRPr>
          </a:p>
          <a:p>
            <a:pPr algn="ctr"/>
            <a:r>
              <a:rPr lang="es-CO" b="1" dirty="0">
                <a:solidFill>
                  <a:schemeClr val="bg1"/>
                </a:solidFill>
                <a:effectLst>
                  <a:glow rad="101600">
                    <a:schemeClr val="tx2">
                      <a:lumMod val="50000"/>
                      <a:alpha val="96000"/>
                    </a:schemeClr>
                  </a:glow>
                </a:effectLst>
                <a:latin typeface="+mj-lt"/>
              </a:rPr>
              <a:t>Las personas seguras no subestiman las capacidades de los demás, ni tienen prejuicios ante quienes no conocen</a:t>
            </a:r>
            <a:r>
              <a:rPr lang="es-CO" b="1" dirty="0" smtClean="0">
                <a:solidFill>
                  <a:schemeClr val="bg1"/>
                </a:solidFill>
                <a:effectLst>
                  <a:glow rad="101600">
                    <a:schemeClr val="tx2">
                      <a:lumMod val="50000"/>
                      <a:alpha val="96000"/>
                    </a:schemeClr>
                  </a:glow>
                </a:effectLst>
                <a:latin typeface="+mj-lt"/>
              </a:rPr>
              <a:t>.</a:t>
            </a:r>
          </a:p>
          <a:p>
            <a:pPr algn="ctr"/>
            <a:endParaRPr lang="es-CO" b="1" dirty="0">
              <a:solidFill>
                <a:schemeClr val="bg1"/>
              </a:solidFill>
              <a:effectLst>
                <a:glow rad="101600">
                  <a:schemeClr val="tx2">
                    <a:lumMod val="50000"/>
                    <a:alpha val="96000"/>
                  </a:schemeClr>
                </a:glow>
              </a:effectLst>
              <a:latin typeface="+mj-lt"/>
            </a:endParaRPr>
          </a:p>
          <a:p>
            <a:pPr algn="ctr"/>
            <a:r>
              <a:rPr lang="es-CO" b="1" dirty="0">
                <a:solidFill>
                  <a:schemeClr val="bg1"/>
                </a:solidFill>
                <a:effectLst>
                  <a:glow rad="101600">
                    <a:schemeClr val="tx2">
                      <a:lumMod val="50000"/>
                      <a:alpha val="96000"/>
                    </a:schemeClr>
                  </a:glow>
                </a:effectLst>
                <a:latin typeface="+mj-lt"/>
              </a:rPr>
              <a:t>Aunque no son supremamente sociables, saben dar a todos la misma oportunidad y reconocer que cualquier persona puede ser el Steve Jobs de la próxima década.</a:t>
            </a:r>
          </a:p>
        </p:txBody>
      </p:sp>
    </p:spTree>
    <p:extLst>
      <p:ext uri="{BB962C8B-B14F-4D97-AF65-F5344CB8AC3E}">
        <p14:creationId xmlns:p14="http://schemas.microsoft.com/office/powerpoint/2010/main" val="761892233"/>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01 Mis docu. Backup\Mis imágenes\00 Para el mensaje haciendo\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5650561" y="396018"/>
            <a:ext cx="3242039" cy="4524315"/>
          </a:xfrm>
          <a:prstGeom prst="rect">
            <a:avLst/>
          </a:prstGeom>
        </p:spPr>
        <p:txBody>
          <a:bodyPr wrap="square">
            <a:spAutoFit/>
          </a:bodyPr>
          <a:lstStyle/>
          <a:p>
            <a:pPr algn="ctr"/>
            <a:r>
              <a:rPr lang="es-CO" b="1" dirty="0">
                <a:solidFill>
                  <a:schemeClr val="bg1"/>
                </a:solidFill>
                <a:effectLst>
                  <a:glow rad="101600">
                    <a:schemeClr val="bg2">
                      <a:lumMod val="10000"/>
                      <a:alpha val="96000"/>
                    </a:schemeClr>
                  </a:glow>
                </a:effectLst>
                <a:latin typeface="+mj-lt"/>
              </a:rPr>
              <a:t>7. SON INGENIOSOS Y BUSCAN SOLUCIONES</a:t>
            </a:r>
            <a:r>
              <a:rPr lang="es-CO" b="1" dirty="0" smtClean="0">
                <a:solidFill>
                  <a:schemeClr val="bg1"/>
                </a:solidFill>
                <a:effectLst>
                  <a:glow rad="101600">
                    <a:schemeClr val="bg2">
                      <a:lumMod val="10000"/>
                      <a:alpha val="96000"/>
                    </a:schemeClr>
                  </a:glow>
                </a:effectLst>
                <a:latin typeface="+mj-lt"/>
              </a:rPr>
              <a:t>.</a:t>
            </a:r>
          </a:p>
          <a:p>
            <a:pPr algn="ctr"/>
            <a:endParaRPr lang="es-CO" b="1" dirty="0">
              <a:solidFill>
                <a:schemeClr val="bg1"/>
              </a:solidFill>
              <a:effectLst>
                <a:glow rad="101600">
                  <a:schemeClr val="bg2">
                    <a:lumMod val="10000"/>
                    <a:alpha val="96000"/>
                  </a:schemeClr>
                </a:glow>
              </a:effectLst>
              <a:latin typeface="+mj-lt"/>
            </a:endParaRPr>
          </a:p>
          <a:p>
            <a:pPr algn="ctr"/>
            <a:r>
              <a:rPr lang="es-CO" b="1" dirty="0">
                <a:solidFill>
                  <a:schemeClr val="bg1"/>
                </a:solidFill>
                <a:effectLst>
                  <a:glow rad="101600">
                    <a:schemeClr val="bg2">
                      <a:lumMod val="10000"/>
                      <a:alpha val="96000"/>
                    </a:schemeClr>
                  </a:glow>
                </a:effectLst>
                <a:latin typeface="+mj-lt"/>
              </a:rPr>
              <a:t>Es muy fácil para cualquiera detectar problemas por doquier… Que el gobierno, que la sociedad, que la educación, ¡Que todo el mundo está mal</a:t>
            </a:r>
            <a:r>
              <a:rPr lang="es-CO" b="1" dirty="0" smtClean="0">
                <a:solidFill>
                  <a:schemeClr val="bg1"/>
                </a:solidFill>
                <a:effectLst>
                  <a:glow rad="101600">
                    <a:schemeClr val="bg2">
                      <a:lumMod val="10000"/>
                      <a:alpha val="96000"/>
                    </a:schemeClr>
                  </a:glow>
                </a:effectLst>
                <a:latin typeface="+mj-lt"/>
              </a:rPr>
              <a:t>!</a:t>
            </a:r>
          </a:p>
          <a:p>
            <a:pPr algn="ctr"/>
            <a:endParaRPr lang="es-CO" b="1" dirty="0">
              <a:solidFill>
                <a:schemeClr val="bg1"/>
              </a:solidFill>
              <a:effectLst>
                <a:glow rad="101600">
                  <a:schemeClr val="bg2">
                    <a:lumMod val="10000"/>
                    <a:alpha val="96000"/>
                  </a:schemeClr>
                </a:glow>
              </a:effectLst>
              <a:latin typeface="+mj-lt"/>
            </a:endParaRPr>
          </a:p>
          <a:p>
            <a:pPr algn="ctr"/>
            <a:r>
              <a:rPr lang="es-CO" b="1" dirty="0">
                <a:solidFill>
                  <a:schemeClr val="bg1"/>
                </a:solidFill>
                <a:effectLst>
                  <a:glow rad="101600">
                    <a:schemeClr val="bg2">
                      <a:lumMod val="10000"/>
                      <a:alpha val="96000"/>
                    </a:schemeClr>
                  </a:glow>
                </a:effectLst>
                <a:latin typeface="+mj-lt"/>
              </a:rPr>
              <a:t>Las personas seguras de quienes son, aprovechan el ingenio para crear o buscar soluciones prácticas. Ellas no se estancan en las dificultades, sino que dan un paso más allá para encontrar las respuestas.</a:t>
            </a:r>
          </a:p>
        </p:txBody>
      </p:sp>
    </p:spTree>
    <p:extLst>
      <p:ext uri="{BB962C8B-B14F-4D97-AF65-F5344CB8AC3E}">
        <p14:creationId xmlns:p14="http://schemas.microsoft.com/office/powerpoint/2010/main" val="1241060361"/>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4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C:\01 Mis docu. Backup\Mis imágenes\00 Para el mensaje haciendo\10.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7463" y="-15875"/>
            <a:ext cx="9180513" cy="517525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99955" y="459930"/>
            <a:ext cx="3779889" cy="4247317"/>
          </a:xfrm>
          <a:prstGeom prst="rect">
            <a:avLst/>
          </a:prstGeom>
        </p:spPr>
        <p:txBody>
          <a:bodyPr wrap="square">
            <a:spAutoFit/>
          </a:bodyPr>
          <a:lstStyle/>
          <a:p>
            <a:pPr algn="ctr"/>
            <a:r>
              <a:rPr lang="es-CO" b="1" dirty="0">
                <a:solidFill>
                  <a:schemeClr val="bg1"/>
                </a:solidFill>
                <a:effectLst>
                  <a:glow rad="101600">
                    <a:srgbClr val="425222">
                      <a:alpha val="95686"/>
                    </a:srgbClr>
                  </a:glow>
                </a:effectLst>
                <a:latin typeface="+mj-lt"/>
              </a:rPr>
              <a:t>8. NO COMPARAN</a:t>
            </a:r>
            <a:r>
              <a:rPr lang="es-CO" b="1" dirty="0" smtClean="0">
                <a:solidFill>
                  <a:schemeClr val="bg1"/>
                </a:solidFill>
                <a:effectLst>
                  <a:glow rad="101600">
                    <a:srgbClr val="425222">
                      <a:alpha val="95686"/>
                    </a:srgbClr>
                  </a:glow>
                </a:effectLst>
                <a:latin typeface="+mj-lt"/>
              </a:rPr>
              <a:t>.</a:t>
            </a:r>
          </a:p>
          <a:p>
            <a:pPr algn="ctr"/>
            <a:endParaRPr lang="es-CO" b="1" dirty="0">
              <a:solidFill>
                <a:schemeClr val="bg1"/>
              </a:solidFill>
              <a:effectLst>
                <a:glow rad="101600">
                  <a:srgbClr val="425222">
                    <a:alpha val="95686"/>
                  </a:srgbClr>
                </a:glow>
              </a:effectLst>
              <a:latin typeface="+mj-lt"/>
            </a:endParaRPr>
          </a:p>
          <a:p>
            <a:pPr algn="ctr"/>
            <a:r>
              <a:rPr lang="es-CO" b="1" dirty="0">
                <a:solidFill>
                  <a:schemeClr val="bg1"/>
                </a:solidFill>
                <a:effectLst>
                  <a:glow rad="101600">
                    <a:srgbClr val="425222">
                      <a:alpha val="95686"/>
                    </a:srgbClr>
                  </a:glow>
                </a:effectLst>
                <a:latin typeface="+mj-lt"/>
              </a:rPr>
              <a:t>Al igual que no preocuparse por lo que digan los demás, las personas seguras no se comparan con los fracasos o éxitos de otras personas… ¿Por qué? Porque saben que sus propios objetivos son diferentes a los de otros, al igual que el camino que deben recorrer para llegar hasta ellos</a:t>
            </a:r>
            <a:r>
              <a:rPr lang="es-CO" b="1" dirty="0" smtClean="0">
                <a:solidFill>
                  <a:schemeClr val="bg1"/>
                </a:solidFill>
                <a:effectLst>
                  <a:glow rad="101600">
                    <a:srgbClr val="425222">
                      <a:alpha val="95686"/>
                    </a:srgbClr>
                  </a:glow>
                </a:effectLst>
                <a:latin typeface="+mj-lt"/>
              </a:rPr>
              <a:t>.</a:t>
            </a:r>
          </a:p>
          <a:p>
            <a:pPr algn="ctr"/>
            <a:endParaRPr lang="es-CO" b="1" dirty="0">
              <a:solidFill>
                <a:schemeClr val="bg1"/>
              </a:solidFill>
              <a:effectLst>
                <a:glow rad="101600">
                  <a:srgbClr val="425222">
                    <a:alpha val="95686"/>
                  </a:srgbClr>
                </a:glow>
              </a:effectLst>
              <a:latin typeface="+mj-lt"/>
            </a:endParaRPr>
          </a:p>
          <a:p>
            <a:pPr algn="ctr"/>
            <a:r>
              <a:rPr lang="es-CO" b="1" dirty="0">
                <a:solidFill>
                  <a:schemeClr val="bg1"/>
                </a:solidFill>
                <a:effectLst>
                  <a:glow rad="101600">
                    <a:srgbClr val="425222">
                      <a:alpha val="95686"/>
                    </a:srgbClr>
                  </a:glow>
                </a:effectLst>
                <a:latin typeface="+mj-lt"/>
              </a:rPr>
              <a:t>Obviamente se inspiran con los logros de otras personas, sin embargo no llegan a pensar que quieren ser como ellos exactamente o estar en su lugar.</a:t>
            </a:r>
          </a:p>
        </p:txBody>
      </p:sp>
    </p:spTree>
    <p:extLst>
      <p:ext uri="{BB962C8B-B14F-4D97-AF65-F5344CB8AC3E}">
        <p14:creationId xmlns:p14="http://schemas.microsoft.com/office/powerpoint/2010/main" val="4225017134"/>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01 Mis docu. Backup\Mis imágenes\00 Para el mensaje haciendo\11.jp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064960" y="322592"/>
            <a:ext cx="2808389" cy="4524315"/>
          </a:xfrm>
          <a:prstGeom prst="rect">
            <a:avLst/>
          </a:prstGeom>
        </p:spPr>
        <p:txBody>
          <a:bodyPr wrap="square">
            <a:spAutoFit/>
          </a:bodyPr>
          <a:lstStyle/>
          <a:p>
            <a:pPr algn="ctr"/>
            <a:r>
              <a:rPr lang="es-CO" b="1" dirty="0">
                <a:solidFill>
                  <a:schemeClr val="bg1"/>
                </a:solidFill>
                <a:effectLst>
                  <a:glow rad="101600">
                    <a:schemeClr val="bg2">
                      <a:lumMod val="10000"/>
                      <a:alpha val="96000"/>
                    </a:schemeClr>
                  </a:glow>
                </a:effectLst>
                <a:latin typeface="+mj-lt"/>
              </a:rPr>
              <a:t>9. NO BUSCAN UN MONTÓN DE </a:t>
            </a:r>
            <a:r>
              <a:rPr lang="es-CO" b="1" dirty="0" smtClean="0">
                <a:solidFill>
                  <a:schemeClr val="bg1"/>
                </a:solidFill>
                <a:effectLst>
                  <a:glow rad="101600">
                    <a:schemeClr val="bg2">
                      <a:lumMod val="10000"/>
                      <a:alpha val="96000"/>
                    </a:schemeClr>
                  </a:glow>
                </a:effectLst>
                <a:latin typeface="+mj-lt"/>
              </a:rPr>
              <a:t>AMIGOS.</a:t>
            </a:r>
          </a:p>
          <a:p>
            <a:pPr algn="ctr"/>
            <a:endParaRPr lang="es-CO" b="1" dirty="0">
              <a:solidFill>
                <a:schemeClr val="bg1"/>
              </a:solidFill>
              <a:effectLst>
                <a:glow rad="101600">
                  <a:schemeClr val="bg2">
                    <a:lumMod val="10000"/>
                    <a:alpha val="96000"/>
                  </a:schemeClr>
                </a:glow>
              </a:effectLst>
              <a:latin typeface="+mj-lt"/>
            </a:endParaRPr>
          </a:p>
          <a:p>
            <a:pPr algn="ctr"/>
            <a:r>
              <a:rPr lang="es-CO" b="1" dirty="0">
                <a:solidFill>
                  <a:schemeClr val="bg1"/>
                </a:solidFill>
                <a:effectLst>
                  <a:glow rad="101600">
                    <a:schemeClr val="bg2">
                      <a:lumMod val="10000"/>
                      <a:alpha val="96000"/>
                    </a:schemeClr>
                  </a:glow>
                </a:effectLst>
                <a:latin typeface="+mj-lt"/>
              </a:rPr>
              <a:t>Las personas con autoconfianza saben que la seguridad en sí mismo depende mucho de quienes lo rodean, lo quieran o no lo quieran</a:t>
            </a:r>
            <a:r>
              <a:rPr lang="es-CO" b="1" dirty="0" smtClean="0">
                <a:solidFill>
                  <a:schemeClr val="bg1"/>
                </a:solidFill>
                <a:effectLst>
                  <a:glow rad="101600">
                    <a:schemeClr val="bg2">
                      <a:lumMod val="10000"/>
                      <a:alpha val="96000"/>
                    </a:schemeClr>
                  </a:glow>
                </a:effectLst>
                <a:latin typeface="+mj-lt"/>
              </a:rPr>
              <a:t>.</a:t>
            </a:r>
          </a:p>
          <a:p>
            <a:pPr algn="ctr"/>
            <a:endParaRPr lang="es-CO" b="1" dirty="0">
              <a:solidFill>
                <a:schemeClr val="bg1"/>
              </a:solidFill>
              <a:effectLst>
                <a:glow rad="101600">
                  <a:schemeClr val="bg2">
                    <a:lumMod val="10000"/>
                    <a:alpha val="96000"/>
                  </a:schemeClr>
                </a:glow>
              </a:effectLst>
              <a:latin typeface="+mj-lt"/>
            </a:endParaRPr>
          </a:p>
          <a:p>
            <a:pPr algn="ctr"/>
            <a:r>
              <a:rPr lang="es-CO" b="1" dirty="0">
                <a:solidFill>
                  <a:schemeClr val="bg1"/>
                </a:solidFill>
                <a:effectLst>
                  <a:glow rad="101600">
                    <a:schemeClr val="bg2">
                      <a:lumMod val="10000"/>
                      <a:alpha val="96000"/>
                    </a:schemeClr>
                  </a:glow>
                </a:effectLst>
                <a:latin typeface="+mj-lt"/>
              </a:rPr>
              <a:t>Así que, ellos buscan personas selectas para sus vidas, que sepan aportar positivismo y seguridad a sus acciones y pensamientos.</a:t>
            </a:r>
          </a:p>
        </p:txBody>
      </p:sp>
    </p:spTree>
    <p:extLst>
      <p:ext uri="{BB962C8B-B14F-4D97-AF65-F5344CB8AC3E}">
        <p14:creationId xmlns:p14="http://schemas.microsoft.com/office/powerpoint/2010/main" val="2041642515"/>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C:\01 Mis docu. Backup\Mis imágenes\00 Para el mensaje haciendo\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6405760" y="483460"/>
            <a:ext cx="2448340" cy="4247317"/>
          </a:xfrm>
          <a:prstGeom prst="rect">
            <a:avLst/>
          </a:prstGeom>
        </p:spPr>
        <p:txBody>
          <a:bodyPr wrap="square">
            <a:spAutoFit/>
          </a:bodyPr>
          <a:lstStyle/>
          <a:p>
            <a:pPr algn="ctr"/>
            <a:r>
              <a:rPr lang="es-CO" b="1" dirty="0">
                <a:solidFill>
                  <a:schemeClr val="bg1"/>
                </a:solidFill>
                <a:effectLst>
                  <a:glow rad="101600">
                    <a:schemeClr val="accent1">
                      <a:lumMod val="50000"/>
                      <a:alpha val="96000"/>
                    </a:schemeClr>
                  </a:glow>
                </a:effectLst>
                <a:latin typeface="+mj-lt"/>
              </a:rPr>
              <a:t>10. PLANTEAN SUS PROPIAS </a:t>
            </a:r>
            <a:r>
              <a:rPr lang="es-CO" b="1" dirty="0" smtClean="0">
                <a:solidFill>
                  <a:schemeClr val="bg1"/>
                </a:solidFill>
                <a:effectLst>
                  <a:glow rad="101600">
                    <a:schemeClr val="accent1">
                      <a:lumMod val="50000"/>
                      <a:alpha val="96000"/>
                    </a:schemeClr>
                  </a:glow>
                </a:effectLst>
                <a:latin typeface="+mj-lt"/>
              </a:rPr>
              <a:t>REGLAS.</a:t>
            </a:r>
          </a:p>
          <a:p>
            <a:pPr algn="ctr"/>
            <a:endParaRPr lang="es-CO" b="1" dirty="0">
              <a:solidFill>
                <a:schemeClr val="bg1"/>
              </a:solidFill>
              <a:effectLst>
                <a:glow rad="101600">
                  <a:schemeClr val="accent1">
                    <a:lumMod val="50000"/>
                    <a:alpha val="96000"/>
                  </a:schemeClr>
                </a:glow>
              </a:effectLst>
              <a:latin typeface="+mj-lt"/>
            </a:endParaRPr>
          </a:p>
          <a:p>
            <a:pPr algn="ctr"/>
            <a:r>
              <a:rPr lang="es-CO" b="1" dirty="0">
                <a:solidFill>
                  <a:schemeClr val="bg1"/>
                </a:solidFill>
                <a:effectLst>
                  <a:glow rad="101600">
                    <a:schemeClr val="accent1">
                      <a:lumMod val="50000"/>
                      <a:alpha val="96000"/>
                    </a:schemeClr>
                  </a:glow>
                </a:effectLst>
                <a:latin typeface="+mj-lt"/>
              </a:rPr>
              <a:t>Las personas seguras no se limitan con las reglas de los demás, ni se plantean objetivos mediocres para estar confiados de lograrlos. Ellos van más allá, ampliando sus límites y expandiendo sus capacidades por encima de las promedio.</a:t>
            </a:r>
          </a:p>
        </p:txBody>
      </p:sp>
    </p:spTree>
    <p:extLst>
      <p:ext uri="{BB962C8B-B14F-4D97-AF65-F5344CB8AC3E}">
        <p14:creationId xmlns:p14="http://schemas.microsoft.com/office/powerpoint/2010/main" val="1194003749"/>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4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92100" y="339440"/>
            <a:ext cx="3528489" cy="4524315"/>
          </a:xfrm>
          <a:prstGeom prst="rect">
            <a:avLst/>
          </a:prstGeom>
        </p:spPr>
        <p:txBody>
          <a:bodyPr wrap="square">
            <a:spAutoFit/>
          </a:bodyPr>
          <a:lstStyle/>
          <a:p>
            <a:pPr algn="ctr"/>
            <a:r>
              <a:rPr lang="es-CO" b="1" dirty="0">
                <a:solidFill>
                  <a:schemeClr val="bg1"/>
                </a:solidFill>
                <a:effectLst>
                  <a:glow rad="101600">
                    <a:schemeClr val="tx2">
                      <a:lumMod val="50000"/>
                      <a:alpha val="96000"/>
                    </a:schemeClr>
                  </a:glow>
                </a:effectLst>
                <a:latin typeface="+mj-lt"/>
              </a:rPr>
              <a:t>11. SIEMPRE LO </a:t>
            </a:r>
            <a:r>
              <a:rPr lang="es-CO" b="1" dirty="0" smtClean="0">
                <a:solidFill>
                  <a:schemeClr val="bg1"/>
                </a:solidFill>
                <a:effectLst>
                  <a:glow rad="101600">
                    <a:schemeClr val="tx2">
                      <a:lumMod val="50000"/>
                      <a:alpha val="96000"/>
                    </a:schemeClr>
                  </a:glow>
                </a:effectLst>
                <a:latin typeface="+mj-lt"/>
              </a:rPr>
              <a:t>INTENTAN.</a:t>
            </a:r>
          </a:p>
          <a:p>
            <a:pPr algn="ctr"/>
            <a:endParaRPr lang="es-CO" b="1" dirty="0">
              <a:solidFill>
                <a:schemeClr val="bg1"/>
              </a:solidFill>
              <a:effectLst>
                <a:glow rad="101600">
                  <a:schemeClr val="tx2">
                    <a:lumMod val="50000"/>
                    <a:alpha val="96000"/>
                  </a:schemeClr>
                </a:glow>
              </a:effectLst>
              <a:latin typeface="+mj-lt"/>
            </a:endParaRPr>
          </a:p>
          <a:p>
            <a:pPr algn="ctr"/>
            <a:r>
              <a:rPr lang="es-CO" b="1" dirty="0">
                <a:solidFill>
                  <a:schemeClr val="bg1"/>
                </a:solidFill>
                <a:effectLst>
                  <a:glow rad="101600">
                    <a:schemeClr val="tx2">
                      <a:lumMod val="50000"/>
                      <a:alpha val="96000"/>
                    </a:schemeClr>
                  </a:glow>
                </a:effectLst>
                <a:latin typeface="+mj-lt"/>
              </a:rPr>
              <a:t>Por último, lo más característico de una persona con autoconfianza, </a:t>
            </a:r>
            <a:r>
              <a:rPr lang="es-CO" b="1" dirty="0" smtClean="0">
                <a:solidFill>
                  <a:schemeClr val="bg1"/>
                </a:solidFill>
                <a:effectLst>
                  <a:glow rad="101600">
                    <a:schemeClr val="tx2">
                      <a:lumMod val="50000"/>
                      <a:alpha val="96000"/>
                    </a:schemeClr>
                  </a:glow>
                </a:effectLst>
                <a:latin typeface="+mj-lt"/>
              </a:rPr>
              <a:t>es </a:t>
            </a:r>
            <a:r>
              <a:rPr lang="es-CO" b="1" dirty="0">
                <a:solidFill>
                  <a:schemeClr val="bg1"/>
                </a:solidFill>
                <a:effectLst>
                  <a:glow rad="101600">
                    <a:schemeClr val="tx2">
                      <a:lumMod val="50000"/>
                      <a:alpha val="96000"/>
                    </a:schemeClr>
                  </a:glow>
                </a:effectLst>
                <a:latin typeface="+mj-lt"/>
              </a:rPr>
              <a:t>que siempre lo intenta, pase lo que pase se atreve a lograr sus sueños. Ellos saben que el fracaso sólo viene cuando no te arriesgas a intentarlo</a:t>
            </a:r>
            <a:r>
              <a:rPr lang="es-CO" b="1" dirty="0" smtClean="0">
                <a:solidFill>
                  <a:schemeClr val="bg1"/>
                </a:solidFill>
                <a:effectLst>
                  <a:glow rad="101600">
                    <a:schemeClr val="tx2">
                      <a:lumMod val="50000"/>
                      <a:alpha val="96000"/>
                    </a:schemeClr>
                  </a:glow>
                </a:effectLst>
                <a:latin typeface="+mj-lt"/>
              </a:rPr>
              <a:t>.</a:t>
            </a:r>
          </a:p>
          <a:p>
            <a:pPr algn="ctr"/>
            <a:endParaRPr lang="es-CO" b="1" dirty="0">
              <a:solidFill>
                <a:schemeClr val="bg1"/>
              </a:solidFill>
              <a:effectLst>
                <a:glow rad="101600">
                  <a:schemeClr val="tx2">
                    <a:lumMod val="50000"/>
                    <a:alpha val="96000"/>
                  </a:schemeClr>
                </a:glow>
              </a:effectLst>
              <a:latin typeface="+mj-lt"/>
            </a:endParaRPr>
          </a:p>
          <a:p>
            <a:pPr algn="ctr"/>
            <a:r>
              <a:rPr lang="es-CO" b="1" dirty="0">
                <a:solidFill>
                  <a:schemeClr val="bg1"/>
                </a:solidFill>
                <a:effectLst>
                  <a:glow rad="101600">
                    <a:schemeClr val="tx2">
                      <a:lumMod val="50000"/>
                      <a:alpha val="96000"/>
                    </a:schemeClr>
                  </a:glow>
                </a:effectLst>
                <a:latin typeface="+mj-lt"/>
              </a:rPr>
              <a:t>No importa los resultados, el simple hecho de intentarlo es un trampolín hacia el éxito porque te llena de aprendizajes. Ellos por lo menos tratan de empezar, y así nunca tienen de qué </a:t>
            </a:r>
            <a:r>
              <a:rPr lang="es-CO" b="1" dirty="0" smtClean="0">
                <a:solidFill>
                  <a:schemeClr val="bg1"/>
                </a:solidFill>
                <a:effectLst>
                  <a:glow rad="101600">
                    <a:schemeClr val="tx2">
                      <a:lumMod val="50000"/>
                      <a:alpha val="96000"/>
                    </a:schemeClr>
                  </a:glow>
                </a:effectLst>
                <a:latin typeface="+mj-lt"/>
              </a:rPr>
              <a:t>lamentarse…</a:t>
            </a:r>
            <a:endParaRPr lang="es-CO" b="1" dirty="0">
              <a:solidFill>
                <a:schemeClr val="bg1"/>
              </a:solidFill>
              <a:effectLst>
                <a:glow rad="101600">
                  <a:schemeClr val="tx2">
                    <a:lumMod val="50000"/>
                    <a:alpha val="96000"/>
                  </a:schemeClr>
                </a:glow>
              </a:effectLst>
              <a:latin typeface="+mj-lt"/>
            </a:endParaRPr>
          </a:p>
        </p:txBody>
      </p:sp>
    </p:spTree>
    <p:extLst>
      <p:ext uri="{BB962C8B-B14F-4D97-AF65-F5344CB8AC3E}">
        <p14:creationId xmlns:p14="http://schemas.microsoft.com/office/powerpoint/2010/main" val="147339797"/>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01 Mis docu. Backup\Mis imágenes\00 Para el mensaje haciendo\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5364110" y="339440"/>
            <a:ext cx="3419840" cy="1754326"/>
          </a:xfrm>
          <a:prstGeom prst="rect">
            <a:avLst/>
          </a:prstGeom>
        </p:spPr>
        <p:txBody>
          <a:bodyPr wrap="square">
            <a:spAutoFit/>
          </a:bodyPr>
          <a:lstStyle/>
          <a:p>
            <a:pPr algn="ctr"/>
            <a:r>
              <a:rPr lang="es-CO" b="1" dirty="0">
                <a:solidFill>
                  <a:schemeClr val="bg1"/>
                </a:solidFill>
                <a:effectLst>
                  <a:glow rad="101600">
                    <a:srgbClr val="2E0F00">
                      <a:alpha val="96000"/>
                    </a:srgbClr>
                  </a:glow>
                </a:effectLst>
                <a:latin typeface="+mj-lt"/>
              </a:rPr>
              <a:t>De hecho, lo más admirable es que casi nunca se quedan en el intento, sino que persisten hasta el final, poniendo todo de sí mismos por lograr sus objetivos con empeño, enfoque y disciplina.</a:t>
            </a:r>
          </a:p>
        </p:txBody>
      </p:sp>
      <p:sp>
        <p:nvSpPr>
          <p:cNvPr id="6" name="5 CuadroTexto"/>
          <p:cNvSpPr txBox="1"/>
          <p:nvPr/>
        </p:nvSpPr>
        <p:spPr>
          <a:xfrm>
            <a:off x="5550100" y="2772148"/>
            <a:ext cx="3038589" cy="1815882"/>
          </a:xfrm>
          <a:prstGeom prst="rect">
            <a:avLst/>
          </a:prstGeom>
          <a:noFill/>
        </p:spPr>
        <p:txBody>
          <a:bodyPr wrap="none" rtlCol="0">
            <a:spAutoFit/>
          </a:bodyPr>
          <a:lstStyle/>
          <a:p>
            <a:pPr algn="ctr"/>
            <a:r>
              <a:rPr lang="es-CO" sz="1400" b="1" dirty="0" smtClean="0">
                <a:solidFill>
                  <a:schemeClr val="bg1"/>
                </a:solidFill>
                <a:effectLst>
                  <a:glow rad="88900">
                    <a:srgbClr val="2E0F00">
                      <a:alpha val="96000"/>
                    </a:srgbClr>
                  </a:glow>
                </a:effectLst>
                <a:latin typeface="+mj-lt"/>
              </a:rPr>
              <a:t>Texto:</a:t>
            </a:r>
          </a:p>
          <a:p>
            <a:pPr algn="ctr"/>
            <a:r>
              <a:rPr lang="es-CO" sz="1400" b="1" i="1" dirty="0">
                <a:solidFill>
                  <a:schemeClr val="bg1"/>
                </a:solidFill>
                <a:effectLst>
                  <a:glow rad="88900">
                    <a:srgbClr val="2E0F00">
                      <a:alpha val="96000"/>
                    </a:srgbClr>
                  </a:glow>
                </a:effectLst>
                <a:latin typeface="+mj-lt"/>
              </a:rPr>
              <a:t>Juan Sebastián Celis </a:t>
            </a:r>
            <a:r>
              <a:rPr lang="es-CO" sz="1400" b="1" i="1" dirty="0" smtClean="0">
                <a:solidFill>
                  <a:schemeClr val="bg1"/>
                </a:solidFill>
                <a:effectLst>
                  <a:glow rad="88900">
                    <a:srgbClr val="2E0F00">
                      <a:alpha val="96000"/>
                    </a:srgbClr>
                  </a:glow>
                </a:effectLst>
                <a:latin typeface="+mj-lt"/>
              </a:rPr>
              <a:t>Maya</a:t>
            </a:r>
          </a:p>
          <a:p>
            <a:pPr algn="ctr"/>
            <a:endParaRPr lang="es-CO" sz="1400" b="1" dirty="0">
              <a:solidFill>
                <a:schemeClr val="bg1"/>
              </a:solidFill>
              <a:effectLst>
                <a:glow rad="88900">
                  <a:srgbClr val="2E0F00">
                    <a:alpha val="96000"/>
                  </a:srgbClr>
                </a:glow>
              </a:effectLst>
              <a:latin typeface="+mj-lt"/>
            </a:endParaRPr>
          </a:p>
          <a:p>
            <a:pPr algn="ctr"/>
            <a:r>
              <a:rPr lang="es-CO" sz="1400" b="1" dirty="0" smtClean="0">
                <a:solidFill>
                  <a:schemeClr val="bg1"/>
                </a:solidFill>
                <a:effectLst>
                  <a:glow rad="88900">
                    <a:srgbClr val="2E0F00">
                      <a:alpha val="96000"/>
                    </a:srgbClr>
                  </a:glow>
                </a:effectLst>
                <a:latin typeface="+mj-lt"/>
              </a:rPr>
              <a:t>Música: </a:t>
            </a:r>
            <a:r>
              <a:rPr lang="es-CO" sz="1400" b="1" dirty="0" err="1" smtClean="0">
                <a:solidFill>
                  <a:schemeClr val="bg1"/>
                </a:solidFill>
                <a:effectLst>
                  <a:glow rad="88900">
                    <a:srgbClr val="2E0F00">
                      <a:alpha val="96000"/>
                    </a:srgbClr>
                  </a:glow>
                </a:effectLst>
                <a:latin typeface="+mj-lt"/>
              </a:rPr>
              <a:t>Seduction</a:t>
            </a:r>
            <a:r>
              <a:rPr lang="es-CO" sz="1400" b="1" dirty="0" smtClean="0">
                <a:solidFill>
                  <a:schemeClr val="bg1"/>
                </a:solidFill>
                <a:effectLst>
                  <a:glow rad="88900">
                    <a:srgbClr val="2E0F00">
                      <a:alpha val="96000"/>
                    </a:srgbClr>
                  </a:glow>
                </a:effectLst>
                <a:latin typeface="+mj-lt"/>
              </a:rPr>
              <a:t> - </a:t>
            </a:r>
            <a:r>
              <a:rPr lang="es-CO" sz="1400" b="1" i="1" dirty="0" smtClean="0">
                <a:solidFill>
                  <a:schemeClr val="bg1"/>
                </a:solidFill>
                <a:effectLst>
                  <a:glow rad="88900">
                    <a:srgbClr val="2E0F00">
                      <a:alpha val="96000"/>
                    </a:srgbClr>
                  </a:glow>
                </a:effectLst>
                <a:latin typeface="+mj-lt"/>
              </a:rPr>
              <a:t>David </a:t>
            </a:r>
            <a:r>
              <a:rPr lang="es-CO" sz="1400" b="1" i="1" dirty="0" err="1" smtClean="0">
                <a:solidFill>
                  <a:schemeClr val="bg1"/>
                </a:solidFill>
                <a:effectLst>
                  <a:glow rad="88900">
                    <a:srgbClr val="2E0F00">
                      <a:alpha val="96000"/>
                    </a:srgbClr>
                  </a:glow>
                </a:effectLst>
                <a:latin typeface="+mj-lt"/>
              </a:rPr>
              <a:t>Arkenstone</a:t>
            </a:r>
            <a:endParaRPr lang="es-CO" sz="1400" b="1" i="1" dirty="0" smtClean="0">
              <a:solidFill>
                <a:schemeClr val="bg1"/>
              </a:solidFill>
              <a:effectLst>
                <a:glow rad="88900">
                  <a:srgbClr val="2E0F00">
                    <a:alpha val="96000"/>
                  </a:srgbClr>
                </a:glow>
              </a:effectLst>
              <a:latin typeface="+mj-lt"/>
            </a:endParaRPr>
          </a:p>
          <a:p>
            <a:pPr algn="ctr"/>
            <a:endParaRPr lang="es-CO" sz="1400" b="1" dirty="0">
              <a:solidFill>
                <a:schemeClr val="bg1"/>
              </a:solidFill>
              <a:effectLst>
                <a:glow rad="88900">
                  <a:srgbClr val="2E0F00">
                    <a:alpha val="96000"/>
                  </a:srgbClr>
                </a:glow>
              </a:effectLst>
              <a:latin typeface="+mj-lt"/>
            </a:endParaRPr>
          </a:p>
          <a:p>
            <a:pPr algn="ctr"/>
            <a:r>
              <a:rPr lang="es-CO" sz="1400" b="1" dirty="0" smtClean="0">
                <a:solidFill>
                  <a:schemeClr val="bg1"/>
                </a:solidFill>
                <a:effectLst>
                  <a:glow rad="88900">
                    <a:srgbClr val="2E0F00">
                      <a:alpha val="96000"/>
                    </a:srgbClr>
                  </a:glow>
                </a:effectLst>
                <a:latin typeface="+mj-lt"/>
              </a:rPr>
              <a:t>Realización general:</a:t>
            </a:r>
          </a:p>
          <a:p>
            <a:pPr algn="ctr"/>
            <a:r>
              <a:rPr lang="es-CO" sz="1400" b="1" i="1" dirty="0" smtClean="0">
                <a:solidFill>
                  <a:schemeClr val="bg1"/>
                </a:solidFill>
                <a:effectLst>
                  <a:glow rad="88900">
                    <a:srgbClr val="2E0F00">
                      <a:alpha val="96000"/>
                    </a:srgbClr>
                  </a:glow>
                </a:effectLst>
                <a:latin typeface="+mj-lt"/>
              </a:rPr>
              <a:t>Rodrigo Valencia Cardona</a:t>
            </a:r>
          </a:p>
          <a:p>
            <a:pPr algn="ctr"/>
            <a:r>
              <a:rPr lang="es-CO" sz="1400" b="1" dirty="0" smtClean="0">
                <a:solidFill>
                  <a:schemeClr val="bg1"/>
                </a:solidFill>
                <a:effectLst>
                  <a:glow rad="88900">
                    <a:srgbClr val="2E0F00">
                      <a:alpha val="96000"/>
                    </a:srgbClr>
                  </a:glow>
                </a:effectLst>
                <a:latin typeface="+mj-lt"/>
              </a:rPr>
              <a:t>Medellín-Colombia</a:t>
            </a:r>
            <a:endParaRPr lang="es-CO" sz="1400" b="1" dirty="0">
              <a:solidFill>
                <a:schemeClr val="bg1"/>
              </a:solidFill>
              <a:effectLst>
                <a:glow rad="88900">
                  <a:srgbClr val="2E0F00">
                    <a:alpha val="96000"/>
                  </a:srgbClr>
                </a:glow>
              </a:effectLst>
              <a:latin typeface="+mj-lt"/>
            </a:endParaRPr>
          </a:p>
        </p:txBody>
      </p:sp>
    </p:spTree>
    <p:extLst>
      <p:ext uri="{BB962C8B-B14F-4D97-AF65-F5344CB8AC3E}">
        <p14:creationId xmlns:p14="http://schemas.microsoft.com/office/powerpoint/2010/main" val="836600390"/>
      </p:ext>
    </p:extLst>
  </p:cSld>
  <p:clrMapOvr>
    <a:masterClrMapping/>
  </p:clrMapOvr>
  <mc:AlternateContent xmlns:mc="http://schemas.openxmlformats.org/markup-compatibility/2006" xmlns:p14="http://schemas.microsoft.com/office/powerpoint/2010/main">
    <mc:Choice Requires="p14">
      <p:transition spd="slow" p14:dur="2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4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500"/>
                                        <p:tgtEl>
                                          <p:spTgt spid="6"/>
                                        </p:tgtEl>
                                      </p:cBhvr>
                                    </p:animEffect>
                                    <p:anim calcmode="lin" valueType="num">
                                      <p:cBhvr>
                                        <p:cTn id="13" dur="2500" fill="hold"/>
                                        <p:tgtEl>
                                          <p:spTgt spid="6"/>
                                        </p:tgtEl>
                                        <p:attrNameLst>
                                          <p:attrName>ppt_x</p:attrName>
                                        </p:attrNameLst>
                                      </p:cBhvr>
                                      <p:tavLst>
                                        <p:tav tm="0">
                                          <p:val>
                                            <p:strVal val="#ppt_x"/>
                                          </p:val>
                                        </p:tav>
                                        <p:tav tm="100000">
                                          <p:val>
                                            <p:strVal val="#ppt_x"/>
                                          </p:val>
                                        </p:tav>
                                      </p:tavLst>
                                    </p:anim>
                                    <p:anim calcmode="lin" valueType="num">
                                      <p:cBhvr>
                                        <p:cTn id="14" dur="2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4697</TotalTime>
  <Words>968</Words>
  <Application>Microsoft Office PowerPoint</Application>
  <PresentationFormat>Presentación en pantalla (16:9)</PresentationFormat>
  <Paragraphs>83</Paragraphs>
  <Slides>15</Slides>
  <Notes>11</Notes>
  <HiddenSlides>0</HiddenSlides>
  <MMClips>1</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276</cp:revision>
  <dcterms:created xsi:type="dcterms:W3CDTF">2013-05-29T02:56:16Z</dcterms:created>
  <dcterms:modified xsi:type="dcterms:W3CDTF">2015-08-14T16:54:36Z</dcterms:modified>
</cp:coreProperties>
</file>