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331" r:id="rId2"/>
    <p:sldId id="322" r:id="rId3"/>
    <p:sldId id="332" r:id="rId4"/>
    <p:sldId id="330" r:id="rId5"/>
    <p:sldId id="328" r:id="rId6"/>
    <p:sldId id="347" r:id="rId7"/>
    <p:sldId id="334" r:id="rId8"/>
    <p:sldId id="333" r:id="rId9"/>
    <p:sldId id="345" r:id="rId10"/>
    <p:sldId id="346" r:id="rId11"/>
    <p:sldId id="336" r:id="rId12"/>
    <p:sldId id="335" r:id="rId13"/>
    <p:sldId id="349" r:id="rId14"/>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lSBs1vchJnn9jjt2jNLwA==" hashData="zosn4pYgU7jWGItWuRacNZH+lG4FcGk5R46GgnssM9La05IEtU7806dgPupjYAdyQK8Lg6YfuCStGvhUd0U5+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600"/>
    <a:srgbClr val="003300"/>
    <a:srgbClr val="000066"/>
    <a:srgbClr val="3A1D00"/>
    <a:srgbClr val="313149"/>
    <a:srgbClr val="7E1E00"/>
    <a:srgbClr val="641300"/>
    <a:srgbClr val="003399"/>
    <a:srgbClr val="0000D0"/>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336" autoAdjust="0"/>
  </p:normalViewPr>
  <p:slideViewPr>
    <p:cSldViewPr>
      <p:cViewPr varScale="1">
        <p:scale>
          <a:sx n="92" d="100"/>
          <a:sy n="92" d="100"/>
        </p:scale>
        <p:origin x="84"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16/05/2019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BC12702E-8D3D-45B1-B3B8-D7EED66CE9F1}" type="slidenum">
              <a:rPr lang="es-ES" smtClean="0"/>
              <a:pPr/>
              <a:t>8</a:t>
            </a:fld>
            <a:endParaRPr lang="es-ES"/>
          </a:p>
        </p:txBody>
      </p:sp>
    </p:spTree>
    <p:extLst>
      <p:ext uri="{BB962C8B-B14F-4D97-AF65-F5344CB8AC3E}">
        <p14:creationId xmlns:p14="http://schemas.microsoft.com/office/powerpoint/2010/main" val="755103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BC12702E-8D3D-45B1-B3B8-D7EED66CE9F1}" type="slidenum">
              <a:rPr lang="es-ES" smtClean="0"/>
              <a:pPr/>
              <a:t>12</a:t>
            </a:fld>
            <a:endParaRPr lang="es-ES"/>
          </a:p>
        </p:txBody>
      </p:sp>
    </p:spTree>
    <p:extLst>
      <p:ext uri="{BB962C8B-B14F-4D97-AF65-F5344CB8AC3E}">
        <p14:creationId xmlns:p14="http://schemas.microsoft.com/office/powerpoint/2010/main" val="4016948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16/05/2019</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microsoft.com/office/2007/relationships/hdphoto" Target="../media/hdphoto1.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yan Farish - We Are Free 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pic>
        <p:nvPicPr>
          <p:cNvPr id="1026" name="Picture 2" descr="Rendered Image"/>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443794" y="3507854"/>
            <a:ext cx="6256412" cy="744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16656"/>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3"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300"/>
                                        <p:tgtEl>
                                          <p:spTgt spid="1026"/>
                                        </p:tgtEl>
                                      </p:cBhvr>
                                    </p:animEffect>
                                    <p:anim calcmode="lin" valueType="num">
                                      <p:cBhvr>
                                        <p:cTn id="12" dur="1200" fill="hold"/>
                                        <p:tgtEl>
                                          <p:spTgt spid="1026"/>
                                        </p:tgtEl>
                                        <p:attrNameLst>
                                          <p:attrName>ppt_x</p:attrName>
                                        </p:attrNameLst>
                                      </p:cBhvr>
                                      <p:tavLst>
                                        <p:tav tm="0">
                                          <p:val>
                                            <p:strVal val="#ppt_x"/>
                                          </p:val>
                                        </p:tav>
                                        <p:tav tm="100000">
                                          <p:val>
                                            <p:strVal val="#ppt_x"/>
                                          </p:val>
                                        </p:tav>
                                      </p:tavLst>
                                    </p:anim>
                                    <p:anim calcmode="lin" valueType="num">
                                      <p:cBhvr>
                                        <p:cTn id="13" dur="1200" fill="hold"/>
                                        <p:tgtEl>
                                          <p:spTgt spid="1026"/>
                                        </p:tgtEl>
                                        <p:attrNameLst>
                                          <p:attrName>ppt_y</p:attrName>
                                        </p:attrNameLst>
                                      </p:cBhvr>
                                      <p:tavLst>
                                        <p:tav tm="0">
                                          <p:val>
                                            <p:strVal val="#ppt_y+0.31"/>
                                          </p:val>
                                        </p:tav>
                                        <p:tav tm="100000">
                                          <p:val>
                                            <p:strVal val="#ppt_y+0.31"/>
                                          </p:val>
                                        </p:tav>
                                      </p:tavLst>
                                    </p:anim>
                                    <p:anim calcmode="lin" valueType="num">
                                      <p:cBhvr>
                                        <p:cTn id="14" dur="1800" decel="50000" fill="hold">
                                          <p:stCondLst>
                                            <p:cond delay="12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1800" decel="50000" fill="hold">
                                          <p:stCondLst>
                                            <p:cond delay="12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6"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12" name="Rectángulo 11"/>
          <p:cNvSpPr/>
          <p:nvPr/>
        </p:nvSpPr>
        <p:spPr>
          <a:xfrm>
            <a:off x="1043608" y="997965"/>
            <a:ext cx="7056784" cy="3170099"/>
          </a:xfrm>
          <a:prstGeom prst="rect">
            <a:avLst/>
          </a:prstGeom>
        </p:spPr>
        <p:txBody>
          <a:bodyPr wrap="square">
            <a:spAutoFit/>
          </a:bodyPr>
          <a:lstStyle/>
          <a:p>
            <a:pPr algn="ctr"/>
            <a:r>
              <a:rPr lang="es-ES" sz="2400" b="1" i="1" dirty="0" smtClean="0">
                <a:solidFill>
                  <a:schemeClr val="bg1"/>
                </a:solidFill>
                <a:effectLst>
                  <a:glow rad="101600">
                    <a:srgbClr val="3A1D00"/>
                  </a:glow>
                </a:effectLst>
                <a:latin typeface="+mj-lt"/>
              </a:rPr>
              <a:t>Vivir </a:t>
            </a:r>
            <a:r>
              <a:rPr lang="es-ES" sz="2400" b="1" i="1" dirty="0">
                <a:solidFill>
                  <a:schemeClr val="bg1"/>
                </a:solidFill>
                <a:effectLst>
                  <a:glow rad="101600">
                    <a:srgbClr val="3A1D00"/>
                  </a:glow>
                </a:effectLst>
                <a:latin typeface="+mj-lt"/>
              </a:rPr>
              <a:t>el presente, aquí y ahora</a:t>
            </a:r>
            <a:r>
              <a:rPr lang="es-ES" sz="2400" b="1" i="1" dirty="0" smtClean="0">
                <a:solidFill>
                  <a:schemeClr val="bg1"/>
                </a:solidFill>
                <a:effectLst>
                  <a:glow rad="101600">
                    <a:srgbClr val="3A1D00"/>
                  </a:glow>
                </a:effectLst>
                <a:latin typeface="+mj-lt"/>
              </a:rPr>
              <a:t>.</a:t>
            </a:r>
          </a:p>
          <a:p>
            <a:pPr algn="ctr"/>
            <a:endParaRPr lang="es-ES" sz="2200" b="1" dirty="0">
              <a:solidFill>
                <a:schemeClr val="bg1"/>
              </a:solidFill>
              <a:effectLst>
                <a:glow rad="101600">
                  <a:srgbClr val="3A1D00"/>
                </a:glow>
              </a:effectLst>
              <a:latin typeface="+mj-lt"/>
            </a:endParaRPr>
          </a:p>
          <a:p>
            <a:pPr algn="ctr"/>
            <a:r>
              <a:rPr lang="es-ES" sz="2200" b="1" dirty="0" smtClean="0">
                <a:solidFill>
                  <a:schemeClr val="bg1"/>
                </a:solidFill>
                <a:effectLst>
                  <a:glow rad="101600">
                    <a:srgbClr val="3A1D00"/>
                  </a:glow>
                </a:effectLst>
                <a:latin typeface="+mj-lt"/>
              </a:rPr>
              <a:t>Nuestra </a:t>
            </a:r>
            <a:r>
              <a:rPr lang="es-ES" sz="2200" b="1" dirty="0">
                <a:solidFill>
                  <a:schemeClr val="bg1"/>
                </a:solidFill>
                <a:effectLst>
                  <a:glow rad="101600">
                    <a:srgbClr val="3A1D00"/>
                  </a:glow>
                </a:effectLst>
                <a:latin typeface="+mj-lt"/>
              </a:rPr>
              <a:t>mente está predeterminada a pensar siempre en el futuro y siempre de una manera negativa, esto es así porque nuestra mente está programada para sobrevivir, no para ser feliz. Debemos modificar esta programación pensando solo en el presente, no estar centrado ni nostálgicamente en el </a:t>
            </a:r>
            <a:r>
              <a:rPr lang="es-ES" sz="2200" b="1" dirty="0" smtClean="0">
                <a:solidFill>
                  <a:schemeClr val="bg1"/>
                </a:solidFill>
                <a:effectLst>
                  <a:glow rad="101600">
                    <a:srgbClr val="3A1D00"/>
                  </a:glow>
                </a:effectLst>
                <a:latin typeface="+mj-lt"/>
              </a:rPr>
              <a:t>pasado, </a:t>
            </a:r>
            <a:r>
              <a:rPr lang="es-ES" sz="2200" b="1" dirty="0">
                <a:solidFill>
                  <a:schemeClr val="bg1"/>
                </a:solidFill>
                <a:effectLst>
                  <a:glow rad="101600">
                    <a:srgbClr val="3A1D00"/>
                  </a:glow>
                </a:effectLst>
                <a:latin typeface="+mj-lt"/>
              </a:rPr>
              <a:t>ni vivir angustiosamente la incertidumbre del futuro.</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9" name="Rectángulo 8"/>
          <p:cNvSpPr/>
          <p:nvPr/>
        </p:nvSpPr>
        <p:spPr>
          <a:xfrm>
            <a:off x="1229188" y="1131590"/>
            <a:ext cx="6696744" cy="2893100"/>
          </a:xfrm>
          <a:prstGeom prst="rect">
            <a:avLst/>
          </a:prstGeom>
        </p:spPr>
        <p:txBody>
          <a:bodyPr wrap="square">
            <a:spAutoFit/>
          </a:bodyPr>
          <a:lstStyle/>
          <a:p>
            <a:pPr algn="ctr"/>
            <a:r>
              <a:rPr lang="es-ES" sz="2400" b="1" i="1" dirty="0">
                <a:solidFill>
                  <a:schemeClr val="bg1"/>
                </a:solidFill>
                <a:effectLst>
                  <a:glow rad="101600">
                    <a:schemeClr val="accent4">
                      <a:lumMod val="50000"/>
                    </a:schemeClr>
                  </a:glow>
                </a:effectLst>
                <a:latin typeface="+mj-lt"/>
              </a:rPr>
              <a:t>No vivir pendiente de la opinión y la aceptación de los </a:t>
            </a:r>
            <a:r>
              <a:rPr lang="es-ES" sz="2400" b="1" i="1" dirty="0" smtClean="0">
                <a:solidFill>
                  <a:schemeClr val="bg1"/>
                </a:solidFill>
                <a:effectLst>
                  <a:glow rad="101600">
                    <a:schemeClr val="accent4">
                      <a:lumMod val="50000"/>
                    </a:schemeClr>
                  </a:glow>
                </a:effectLst>
                <a:latin typeface="+mj-lt"/>
              </a:rPr>
              <a:t>demás.</a:t>
            </a:r>
          </a:p>
          <a:p>
            <a:pPr algn="ctr"/>
            <a:endParaRPr lang="es-ES" sz="2400" b="1" i="1" dirty="0" smtClean="0">
              <a:solidFill>
                <a:schemeClr val="bg1"/>
              </a:solidFill>
              <a:effectLst>
                <a:glow rad="101600">
                  <a:schemeClr val="accent4">
                    <a:lumMod val="50000"/>
                  </a:schemeClr>
                </a:glow>
              </a:effectLst>
              <a:latin typeface="+mj-lt"/>
            </a:endParaRPr>
          </a:p>
          <a:p>
            <a:pPr algn="ctr"/>
            <a:r>
              <a:rPr lang="es-ES" sz="2200" b="1" dirty="0" smtClean="0">
                <a:solidFill>
                  <a:schemeClr val="bg1"/>
                </a:solidFill>
                <a:effectLst>
                  <a:glow rad="101600">
                    <a:schemeClr val="accent4">
                      <a:lumMod val="50000"/>
                    </a:schemeClr>
                  </a:glow>
                </a:effectLst>
                <a:latin typeface="+mj-lt"/>
              </a:rPr>
              <a:t>De </a:t>
            </a:r>
            <a:r>
              <a:rPr lang="es-ES" sz="2200" b="1" dirty="0">
                <a:solidFill>
                  <a:schemeClr val="bg1"/>
                </a:solidFill>
                <a:effectLst>
                  <a:glow rad="101600">
                    <a:schemeClr val="accent4">
                      <a:lumMod val="50000"/>
                    </a:schemeClr>
                  </a:glow>
                </a:effectLst>
                <a:latin typeface="+mj-lt"/>
              </a:rPr>
              <a:t>todos los placeres ninguno es más peligroso y más digno de ser evitado que el buscar siempre la aprobación ajena. No tenemos que vivir en función de la aprobación de los demás, esto es un sin vivir y un cambio en la actitud y rumbo propio.</a:t>
            </a:r>
          </a:p>
        </p:txBody>
      </p:sp>
    </p:spTree>
    <p:extLst>
      <p:ext uri="{BB962C8B-B14F-4D97-AF65-F5344CB8AC3E}">
        <p14:creationId xmlns:p14="http://schemas.microsoft.com/office/powerpoint/2010/main" val="2104115548"/>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8" name="Rectángulo 7"/>
          <p:cNvSpPr/>
          <p:nvPr/>
        </p:nvSpPr>
        <p:spPr>
          <a:xfrm>
            <a:off x="872188" y="841288"/>
            <a:ext cx="7416824" cy="3477875"/>
          </a:xfrm>
          <a:prstGeom prst="rect">
            <a:avLst/>
          </a:prstGeom>
        </p:spPr>
        <p:txBody>
          <a:bodyPr wrap="square">
            <a:spAutoFit/>
          </a:bodyPr>
          <a:lstStyle/>
          <a:p>
            <a:pPr algn="ctr"/>
            <a:r>
              <a:rPr lang="es-ES" sz="2200" b="1" i="1" dirty="0">
                <a:solidFill>
                  <a:schemeClr val="bg1"/>
                </a:solidFill>
                <a:effectLst>
                  <a:glow rad="101600">
                    <a:srgbClr val="003300"/>
                  </a:glow>
                </a:effectLst>
              </a:rPr>
              <a:t>Desaprender lo </a:t>
            </a:r>
            <a:r>
              <a:rPr lang="es-ES" sz="2200" b="1" i="1" dirty="0" smtClean="0">
                <a:solidFill>
                  <a:schemeClr val="bg1"/>
                </a:solidFill>
                <a:effectLst>
                  <a:glow rad="101600">
                    <a:srgbClr val="003300"/>
                  </a:glow>
                </a:effectLst>
              </a:rPr>
              <a:t>aprendido</a:t>
            </a:r>
            <a:r>
              <a:rPr lang="es-ES" sz="2200" b="1" dirty="0" smtClean="0">
                <a:solidFill>
                  <a:schemeClr val="bg1"/>
                </a:solidFill>
                <a:effectLst>
                  <a:glow rad="101600">
                    <a:srgbClr val="003300"/>
                  </a:glow>
                </a:effectLst>
              </a:rPr>
              <a:t>.</a:t>
            </a:r>
          </a:p>
          <a:p>
            <a:pPr algn="ctr"/>
            <a:endParaRPr lang="es-ES" sz="2200" b="1" dirty="0" smtClean="0">
              <a:solidFill>
                <a:schemeClr val="bg1"/>
              </a:solidFill>
              <a:effectLst>
                <a:glow rad="101600">
                  <a:srgbClr val="003300"/>
                </a:glow>
              </a:effectLst>
            </a:endParaRPr>
          </a:p>
          <a:p>
            <a:pPr algn="ctr"/>
            <a:r>
              <a:rPr lang="es-ES" sz="2200" b="1" dirty="0" smtClean="0">
                <a:solidFill>
                  <a:schemeClr val="bg1"/>
                </a:solidFill>
                <a:effectLst>
                  <a:glow rad="101600">
                    <a:srgbClr val="003300"/>
                  </a:glow>
                </a:effectLst>
              </a:rPr>
              <a:t>La </a:t>
            </a:r>
            <a:r>
              <a:rPr lang="es-ES" sz="2200" b="1" dirty="0">
                <a:solidFill>
                  <a:schemeClr val="bg1"/>
                </a:solidFill>
                <a:effectLst>
                  <a:glow rad="101600">
                    <a:srgbClr val="003300"/>
                  </a:glow>
                </a:effectLst>
              </a:rPr>
              <a:t>sociedad nos da una plantilla para que nosotros escribamos nuestro libro personal, esta plantilla es necesaria, puesto que debemos vivir en Sociedad. Sin embargo, nosotros debemos tener nuestras propias ideas de lo que es el sentido de la vida, nuestras ilusiones y motivaciones. Los libros de autoayuda tienden a tratar a todos por igual, dando a entender que todos somos iguales y no es verdad, cada uno ha de tener su propia vida, sus propios conceptos.</a:t>
            </a:r>
          </a:p>
        </p:txBody>
      </p:sp>
    </p:spTree>
    <p:extLst>
      <p:ext uri="{BB962C8B-B14F-4D97-AF65-F5344CB8AC3E}">
        <p14:creationId xmlns:p14="http://schemas.microsoft.com/office/powerpoint/2010/main" val="1905619379"/>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9" name="Rectángulo 8"/>
          <p:cNvSpPr/>
          <p:nvPr/>
        </p:nvSpPr>
        <p:spPr>
          <a:xfrm>
            <a:off x="1115616" y="1138437"/>
            <a:ext cx="6923919" cy="2862322"/>
          </a:xfrm>
          <a:prstGeom prst="rect">
            <a:avLst/>
          </a:prstGeom>
        </p:spPr>
        <p:txBody>
          <a:bodyPr wrap="square">
            <a:spAutoFit/>
          </a:bodyPr>
          <a:lstStyle/>
          <a:p>
            <a:pPr algn="ctr"/>
            <a:r>
              <a:rPr lang="es-ES" sz="2400" b="1" i="1" dirty="0">
                <a:solidFill>
                  <a:schemeClr val="bg1"/>
                </a:solidFill>
                <a:effectLst>
                  <a:glow rad="101600">
                    <a:srgbClr val="7E1E00"/>
                  </a:glow>
                </a:effectLst>
                <a:latin typeface="+mj-lt"/>
              </a:rPr>
              <a:t>Vivir más tranquilo y sin </a:t>
            </a:r>
            <a:r>
              <a:rPr lang="es-ES" sz="2400" b="1" i="1" dirty="0" smtClean="0">
                <a:solidFill>
                  <a:schemeClr val="bg1"/>
                </a:solidFill>
                <a:effectLst>
                  <a:glow rad="101600">
                    <a:srgbClr val="7E1E00"/>
                  </a:glow>
                </a:effectLst>
                <a:latin typeface="+mj-lt"/>
              </a:rPr>
              <a:t>prisa.</a:t>
            </a:r>
          </a:p>
          <a:p>
            <a:pPr algn="ctr"/>
            <a:endParaRPr lang="es-ES" sz="2400" b="1" i="1" dirty="0" smtClean="0">
              <a:solidFill>
                <a:schemeClr val="bg1"/>
              </a:solidFill>
              <a:effectLst>
                <a:glow rad="101600">
                  <a:srgbClr val="7E1E00"/>
                </a:glow>
              </a:effectLst>
              <a:latin typeface="+mj-lt"/>
            </a:endParaRPr>
          </a:p>
          <a:p>
            <a:pPr algn="ctr"/>
            <a:r>
              <a:rPr lang="es-ES" sz="2200" b="1" dirty="0" smtClean="0">
                <a:solidFill>
                  <a:schemeClr val="bg1"/>
                </a:solidFill>
                <a:effectLst>
                  <a:glow rad="101600">
                    <a:srgbClr val="7E1E00"/>
                  </a:glow>
                </a:effectLst>
                <a:latin typeface="+mj-lt"/>
              </a:rPr>
              <a:t>El </a:t>
            </a:r>
            <a:r>
              <a:rPr lang="es-ES" sz="2200" b="1" dirty="0">
                <a:solidFill>
                  <a:schemeClr val="bg1"/>
                </a:solidFill>
                <a:effectLst>
                  <a:glow rad="101600">
                    <a:srgbClr val="7E1E00"/>
                  </a:glow>
                </a:effectLst>
                <a:latin typeface="+mj-lt"/>
              </a:rPr>
              <a:t>tiempo es oro y la única manera de aprovecharlo es haciendo muchas cosas, algo incorrecto. Debemos hacer un elogio de la lentitud, vivir más despacio, ir más despacio por la calle, comer más despacio, hacer infinidad de cosas más despacio, solo por hacerlo veremos cómo disminuye inmediatamente nuestro nivel de estrés.</a:t>
            </a: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8" name="Rectángulo 7"/>
          <p:cNvSpPr/>
          <p:nvPr/>
        </p:nvSpPr>
        <p:spPr>
          <a:xfrm>
            <a:off x="1448252" y="1321824"/>
            <a:ext cx="6264696" cy="2523768"/>
          </a:xfrm>
          <a:prstGeom prst="rect">
            <a:avLst/>
          </a:prstGeom>
        </p:spPr>
        <p:txBody>
          <a:bodyPr wrap="square">
            <a:spAutoFit/>
          </a:bodyPr>
          <a:lstStyle/>
          <a:p>
            <a:pPr algn="ctr"/>
            <a:r>
              <a:rPr lang="es-ES" sz="2400" b="1" i="1" dirty="0">
                <a:solidFill>
                  <a:schemeClr val="bg1"/>
                </a:solidFill>
                <a:effectLst>
                  <a:glow rad="101600">
                    <a:srgbClr val="313149"/>
                  </a:glow>
                </a:effectLst>
              </a:rPr>
              <a:t>No centrarse en una sola </a:t>
            </a:r>
            <a:r>
              <a:rPr lang="es-ES" sz="2400" b="1" i="1" dirty="0" smtClean="0">
                <a:solidFill>
                  <a:schemeClr val="bg1"/>
                </a:solidFill>
                <a:effectLst>
                  <a:glow rad="101600">
                    <a:srgbClr val="313149"/>
                  </a:glow>
                </a:effectLst>
              </a:rPr>
              <a:t>actividad.</a:t>
            </a:r>
          </a:p>
          <a:p>
            <a:pPr algn="ctr"/>
            <a:endParaRPr lang="es-ES" sz="2400" b="1" i="1" dirty="0" smtClean="0">
              <a:solidFill>
                <a:schemeClr val="bg1"/>
              </a:solidFill>
              <a:effectLst>
                <a:glow rad="101600">
                  <a:srgbClr val="313149"/>
                </a:glow>
              </a:effectLst>
            </a:endParaRPr>
          </a:p>
          <a:p>
            <a:pPr algn="ctr"/>
            <a:r>
              <a:rPr lang="es-ES" sz="2200" b="1" dirty="0" smtClean="0">
                <a:solidFill>
                  <a:schemeClr val="bg1"/>
                </a:solidFill>
                <a:effectLst>
                  <a:glow rad="101600">
                    <a:srgbClr val="313149"/>
                  </a:glow>
                </a:effectLst>
              </a:rPr>
              <a:t>El </a:t>
            </a:r>
            <a:r>
              <a:rPr lang="es-ES" sz="2200" b="1" dirty="0">
                <a:solidFill>
                  <a:schemeClr val="bg1"/>
                </a:solidFill>
                <a:effectLst>
                  <a:glow rad="101600">
                    <a:srgbClr val="313149"/>
                  </a:glow>
                </a:effectLst>
              </a:rPr>
              <a:t>ser humano es muy rico como para centrarse en una sola actividad. Según este experto, debemos abrir nuestro mundo a cosas diversas. Hacer cosas diferentes enriquece nuestra vida, es necesario abrir nuestro mundo a cosas diversas.</a:t>
            </a:r>
          </a:p>
        </p:txBody>
      </p:sp>
    </p:spTree>
    <p:extLst>
      <p:ext uri="{BB962C8B-B14F-4D97-AF65-F5344CB8AC3E}">
        <p14:creationId xmlns:p14="http://schemas.microsoft.com/office/powerpoint/2010/main" val="510849790"/>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11" name="Rectángulo 10"/>
          <p:cNvSpPr/>
          <p:nvPr/>
        </p:nvSpPr>
        <p:spPr>
          <a:xfrm>
            <a:off x="872188" y="816154"/>
            <a:ext cx="7416824" cy="3539430"/>
          </a:xfrm>
          <a:prstGeom prst="rect">
            <a:avLst/>
          </a:prstGeom>
        </p:spPr>
        <p:txBody>
          <a:bodyPr wrap="square">
            <a:spAutoFit/>
          </a:bodyPr>
          <a:lstStyle/>
          <a:p>
            <a:pPr algn="ctr"/>
            <a:r>
              <a:rPr lang="es-ES" sz="2400" b="1" i="1" dirty="0">
                <a:solidFill>
                  <a:schemeClr val="bg1"/>
                </a:solidFill>
                <a:effectLst>
                  <a:glow rad="101600">
                    <a:srgbClr val="002600"/>
                  </a:glow>
                </a:effectLst>
                <a:latin typeface="+mj-lt"/>
              </a:rPr>
              <a:t>Poner los miedos fundamentales del ser </a:t>
            </a:r>
            <a:r>
              <a:rPr lang="es-ES" sz="2400" b="1" i="1" dirty="0" smtClean="0">
                <a:solidFill>
                  <a:schemeClr val="bg1"/>
                </a:solidFill>
                <a:effectLst>
                  <a:glow rad="101600">
                    <a:srgbClr val="002600"/>
                  </a:glow>
                </a:effectLst>
                <a:latin typeface="+mj-lt"/>
              </a:rPr>
              <a:t>humano</a:t>
            </a:r>
          </a:p>
          <a:p>
            <a:pPr algn="ctr"/>
            <a:r>
              <a:rPr lang="es-ES" sz="2400" b="1" i="1" dirty="0" smtClean="0">
                <a:solidFill>
                  <a:schemeClr val="bg1"/>
                </a:solidFill>
                <a:effectLst>
                  <a:glow rad="101600">
                    <a:srgbClr val="002600"/>
                  </a:glow>
                </a:effectLst>
                <a:latin typeface="+mj-lt"/>
              </a:rPr>
              <a:t>en </a:t>
            </a:r>
            <a:r>
              <a:rPr lang="es-ES" sz="2400" b="1" i="1" dirty="0">
                <a:solidFill>
                  <a:schemeClr val="bg1"/>
                </a:solidFill>
                <a:effectLst>
                  <a:glow rad="101600">
                    <a:srgbClr val="002600"/>
                  </a:glow>
                </a:effectLst>
                <a:latin typeface="+mj-lt"/>
              </a:rPr>
              <a:t>un </a:t>
            </a:r>
            <a:r>
              <a:rPr lang="es-ES" sz="2400" b="1" i="1" dirty="0" smtClean="0">
                <a:solidFill>
                  <a:schemeClr val="bg1"/>
                </a:solidFill>
                <a:effectLst>
                  <a:glow rad="101600">
                    <a:srgbClr val="002600"/>
                  </a:glow>
                </a:effectLst>
                <a:latin typeface="+mj-lt"/>
              </a:rPr>
              <a:t>lateral.</a:t>
            </a:r>
          </a:p>
          <a:p>
            <a:pPr algn="ctr"/>
            <a:endParaRPr lang="es-ES" sz="2200" b="1" dirty="0" smtClean="0">
              <a:solidFill>
                <a:schemeClr val="bg1"/>
              </a:solidFill>
              <a:effectLst>
                <a:glow rad="101600">
                  <a:srgbClr val="002600"/>
                </a:glow>
              </a:effectLst>
              <a:latin typeface="+mj-lt"/>
            </a:endParaRPr>
          </a:p>
          <a:p>
            <a:pPr algn="ctr"/>
            <a:r>
              <a:rPr lang="es-ES" sz="2200" b="1" dirty="0" smtClean="0">
                <a:solidFill>
                  <a:schemeClr val="bg1"/>
                </a:solidFill>
                <a:effectLst>
                  <a:glow rad="101600">
                    <a:srgbClr val="002600"/>
                  </a:glow>
                </a:effectLst>
                <a:latin typeface="+mj-lt"/>
              </a:rPr>
              <a:t>Todos </a:t>
            </a:r>
            <a:r>
              <a:rPr lang="es-ES" sz="2200" b="1" dirty="0">
                <a:solidFill>
                  <a:schemeClr val="bg1"/>
                </a:solidFill>
                <a:effectLst>
                  <a:glow rad="101600">
                    <a:srgbClr val="002600"/>
                  </a:glow>
                </a:effectLst>
                <a:latin typeface="+mj-lt"/>
              </a:rPr>
              <a:t>tenemos una serie de miedos, pero no debemos vivir con ellos; lo que no contribuye a avanzar en el camino de conseguir ser feliz es tenerlos siempre delante de la vista. Están ahí, existen, son reales como el miedo a la muerte, pero no es necesario vivir con la angustia de tenerlos constantemente presentes, ya que el miedo condiciona nuestra vida, nos impide avanzar.</a:t>
            </a:r>
          </a:p>
        </p:txBody>
      </p:sp>
    </p:spTree>
    <p:extLst>
      <p:ext uri="{BB962C8B-B14F-4D97-AF65-F5344CB8AC3E}">
        <p14:creationId xmlns:p14="http://schemas.microsoft.com/office/powerpoint/2010/main" val="476650077"/>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2" name="Rectángulo 1"/>
          <p:cNvSpPr/>
          <p:nvPr/>
        </p:nvSpPr>
        <p:spPr>
          <a:xfrm>
            <a:off x="1547664" y="1336463"/>
            <a:ext cx="6048672" cy="2492990"/>
          </a:xfrm>
          <a:prstGeom prst="rect">
            <a:avLst/>
          </a:prstGeom>
        </p:spPr>
        <p:txBody>
          <a:bodyPr wrap="square">
            <a:spAutoFit/>
          </a:bodyPr>
          <a:lstStyle/>
          <a:p>
            <a:pPr algn="ctr"/>
            <a:r>
              <a:rPr lang="es-ES" sz="2400" b="1" i="1" dirty="0">
                <a:solidFill>
                  <a:schemeClr val="bg1"/>
                </a:solidFill>
                <a:effectLst>
                  <a:glow rad="101600">
                    <a:schemeClr val="tx2">
                      <a:lumMod val="50000"/>
                    </a:schemeClr>
                  </a:glow>
                </a:effectLst>
                <a:latin typeface="+mj-lt"/>
              </a:rPr>
              <a:t>Necesitamos tener nuestro propio </a:t>
            </a:r>
            <a:r>
              <a:rPr lang="es-ES" sz="2400" b="1" i="1" dirty="0" smtClean="0">
                <a:solidFill>
                  <a:schemeClr val="bg1"/>
                </a:solidFill>
                <a:effectLst>
                  <a:glow rad="101600">
                    <a:schemeClr val="tx2">
                      <a:lumMod val="50000"/>
                    </a:schemeClr>
                  </a:glow>
                </a:effectLst>
                <a:latin typeface="+mj-lt"/>
              </a:rPr>
              <a:t>espacio</a:t>
            </a:r>
            <a:r>
              <a:rPr lang="es-ES" sz="2200" b="1" dirty="0" smtClean="0">
                <a:solidFill>
                  <a:schemeClr val="bg1"/>
                </a:solidFill>
                <a:effectLst>
                  <a:glow rad="101600">
                    <a:schemeClr val="tx2">
                      <a:lumMod val="50000"/>
                    </a:schemeClr>
                  </a:glow>
                </a:effectLst>
                <a:latin typeface="+mj-lt"/>
              </a:rPr>
              <a:t>.</a:t>
            </a:r>
          </a:p>
          <a:p>
            <a:pPr algn="ctr"/>
            <a:endParaRPr lang="es-ES" sz="2200" b="1" dirty="0" smtClean="0">
              <a:solidFill>
                <a:schemeClr val="bg1"/>
              </a:solidFill>
              <a:effectLst>
                <a:glow rad="101600">
                  <a:schemeClr val="tx2">
                    <a:lumMod val="50000"/>
                  </a:schemeClr>
                </a:glow>
              </a:effectLst>
              <a:latin typeface="+mj-lt"/>
            </a:endParaRPr>
          </a:p>
          <a:p>
            <a:pPr algn="ctr"/>
            <a:r>
              <a:rPr lang="es-ES" sz="2200" b="1" dirty="0" smtClean="0">
                <a:solidFill>
                  <a:schemeClr val="bg1"/>
                </a:solidFill>
                <a:effectLst>
                  <a:glow rad="101600">
                    <a:schemeClr val="tx2">
                      <a:lumMod val="50000"/>
                    </a:schemeClr>
                  </a:glow>
                </a:effectLst>
                <a:latin typeface="+mj-lt"/>
              </a:rPr>
              <a:t>Pongamos </a:t>
            </a:r>
            <a:r>
              <a:rPr lang="es-ES" sz="2200" b="1" dirty="0">
                <a:solidFill>
                  <a:schemeClr val="bg1"/>
                </a:solidFill>
                <a:effectLst>
                  <a:glow rad="101600">
                    <a:schemeClr val="tx2">
                      <a:lumMod val="50000"/>
                    </a:schemeClr>
                  </a:glow>
                </a:effectLst>
                <a:latin typeface="+mj-lt"/>
              </a:rPr>
              <a:t>como ejemplo una habitación en la que poder ser uno mismo consigo mismo. Tiempo y espacio para nosotros solos, momento en el que poder reflexionar, pensar, leer, estar, pensar en absoluta soledad.</a:t>
            </a:r>
          </a:p>
        </p:txBody>
      </p:sp>
    </p:spTree>
    <p:extLst>
      <p:ext uri="{BB962C8B-B14F-4D97-AF65-F5344CB8AC3E}">
        <p14:creationId xmlns:p14="http://schemas.microsoft.com/office/powerpoint/2010/main" val="3649845079"/>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2" name="Rectángulo 1"/>
          <p:cNvSpPr/>
          <p:nvPr/>
        </p:nvSpPr>
        <p:spPr>
          <a:xfrm>
            <a:off x="755576" y="658185"/>
            <a:ext cx="7632848" cy="3847207"/>
          </a:xfrm>
          <a:prstGeom prst="rect">
            <a:avLst/>
          </a:prstGeom>
        </p:spPr>
        <p:txBody>
          <a:bodyPr wrap="square">
            <a:spAutoFit/>
          </a:bodyPr>
          <a:lstStyle/>
          <a:p>
            <a:pPr algn="ctr"/>
            <a:r>
              <a:rPr lang="es-ES" sz="2400" b="1" dirty="0">
                <a:solidFill>
                  <a:schemeClr val="bg1"/>
                </a:solidFill>
                <a:effectLst>
                  <a:glow rad="101600">
                    <a:srgbClr val="3A1D00"/>
                  </a:glow>
                </a:effectLst>
              </a:rPr>
              <a:t>Reflexionar sobre todo y relativizar </a:t>
            </a:r>
            <a:r>
              <a:rPr lang="es-ES" sz="2400" b="1" dirty="0" smtClean="0">
                <a:solidFill>
                  <a:schemeClr val="bg1"/>
                </a:solidFill>
                <a:effectLst>
                  <a:glow rad="101600">
                    <a:srgbClr val="3A1D00"/>
                  </a:glow>
                </a:effectLst>
              </a:rPr>
              <a:t>todo</a:t>
            </a:r>
            <a:r>
              <a:rPr lang="es-ES" sz="2400" dirty="0" smtClean="0">
                <a:solidFill>
                  <a:schemeClr val="bg1"/>
                </a:solidFill>
                <a:effectLst>
                  <a:glow rad="101600">
                    <a:srgbClr val="3A1D00"/>
                  </a:glow>
                </a:effectLst>
                <a:latin typeface="+mj-lt"/>
              </a:rPr>
              <a:t>.</a:t>
            </a:r>
          </a:p>
          <a:p>
            <a:pPr algn="ctr"/>
            <a:endParaRPr lang="es-ES" sz="2200" b="1" dirty="0" smtClean="0">
              <a:solidFill>
                <a:schemeClr val="bg1"/>
              </a:solidFill>
              <a:effectLst>
                <a:glow rad="101600">
                  <a:srgbClr val="3A1D00"/>
                </a:glow>
              </a:effectLst>
              <a:latin typeface="+mj-lt"/>
            </a:endParaRPr>
          </a:p>
          <a:p>
            <a:pPr algn="ctr"/>
            <a:r>
              <a:rPr lang="es-ES" sz="2200" b="1" dirty="0" smtClean="0">
                <a:solidFill>
                  <a:schemeClr val="bg1"/>
                </a:solidFill>
                <a:effectLst>
                  <a:glow rad="101600">
                    <a:srgbClr val="3A1D00"/>
                  </a:glow>
                </a:effectLst>
                <a:latin typeface="+mj-lt"/>
              </a:rPr>
              <a:t>Constantemente </a:t>
            </a:r>
            <a:r>
              <a:rPr lang="es-ES" sz="2200" b="1" dirty="0">
                <a:solidFill>
                  <a:schemeClr val="bg1"/>
                </a:solidFill>
                <a:effectLst>
                  <a:glow rad="101600">
                    <a:srgbClr val="3A1D00"/>
                  </a:glow>
                </a:effectLst>
                <a:latin typeface="+mj-lt"/>
              </a:rPr>
              <a:t>nos estamos preocupando por pequeñas cosas que no van a ningún sitio, pasamos una temporada triste por algo de lo que a los seis meses ni nos acordamos. El objetivo de todo ser humano es ser feliz y, como norma general, las cosas que nos hacen infelices son pequeñas cosas de la vida cotidiana. Tenemos </a:t>
            </a:r>
            <a:r>
              <a:rPr lang="es-ES" sz="2200" b="1" dirty="0" smtClean="0">
                <a:solidFill>
                  <a:schemeClr val="bg1"/>
                </a:solidFill>
                <a:effectLst>
                  <a:glow rad="101600">
                    <a:srgbClr val="3A1D00"/>
                  </a:glow>
                </a:effectLst>
                <a:latin typeface="+mj-lt"/>
              </a:rPr>
              <a:t> que  aprender  a  relativizar  </a:t>
            </a:r>
            <a:r>
              <a:rPr lang="es-ES" sz="2200" b="1" dirty="0">
                <a:solidFill>
                  <a:schemeClr val="bg1"/>
                </a:solidFill>
                <a:effectLst>
                  <a:glow rad="101600">
                    <a:srgbClr val="3A1D00"/>
                  </a:glow>
                </a:effectLst>
                <a:latin typeface="+mj-lt"/>
              </a:rPr>
              <a:t>todo, </a:t>
            </a:r>
            <a:r>
              <a:rPr lang="es-ES" sz="2200" b="1" dirty="0" smtClean="0">
                <a:solidFill>
                  <a:schemeClr val="bg1"/>
                </a:solidFill>
                <a:effectLst>
                  <a:glow rad="101600">
                    <a:srgbClr val="3A1D00"/>
                  </a:glow>
                </a:effectLst>
                <a:latin typeface="+mj-lt"/>
              </a:rPr>
              <a:t> tener  </a:t>
            </a:r>
            <a:r>
              <a:rPr lang="es-ES" sz="2200" b="1" dirty="0">
                <a:solidFill>
                  <a:schemeClr val="bg1"/>
                </a:solidFill>
                <a:effectLst>
                  <a:glow rad="101600">
                    <a:srgbClr val="3A1D00"/>
                  </a:glow>
                </a:effectLst>
                <a:latin typeface="+mj-lt"/>
              </a:rPr>
              <a:t>nuestras prioridades, saber lo que es importante y lo que no lo es. Quien aprenda a relativizar los problemas, sin duda, estará más cerca de ser feliz.</a:t>
            </a:r>
          </a:p>
        </p:txBody>
      </p:sp>
    </p:spTree>
    <p:extLst>
      <p:ext uri="{BB962C8B-B14F-4D97-AF65-F5344CB8AC3E}">
        <p14:creationId xmlns:p14="http://schemas.microsoft.com/office/powerpoint/2010/main" val="1879013162"/>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2" name="Rectángulo 1"/>
          <p:cNvSpPr/>
          <p:nvPr/>
        </p:nvSpPr>
        <p:spPr>
          <a:xfrm>
            <a:off x="1453354" y="1320210"/>
            <a:ext cx="6248443" cy="2492990"/>
          </a:xfrm>
          <a:prstGeom prst="rect">
            <a:avLst/>
          </a:prstGeom>
        </p:spPr>
        <p:txBody>
          <a:bodyPr wrap="square">
            <a:spAutoFit/>
          </a:bodyPr>
          <a:lstStyle/>
          <a:p>
            <a:pPr algn="ctr"/>
            <a:r>
              <a:rPr lang="es-ES" sz="2400" b="1" dirty="0">
                <a:solidFill>
                  <a:schemeClr val="bg1"/>
                </a:solidFill>
                <a:effectLst>
                  <a:glow rad="101600">
                    <a:schemeClr val="tx2">
                      <a:lumMod val="50000"/>
                    </a:schemeClr>
                  </a:glow>
                </a:effectLst>
                <a:latin typeface="+mj-lt"/>
              </a:rPr>
              <a:t>Desarrollar la humanidad que llevamos </a:t>
            </a:r>
            <a:r>
              <a:rPr lang="es-ES" sz="2400" b="1" dirty="0" smtClean="0">
                <a:solidFill>
                  <a:schemeClr val="bg1"/>
                </a:solidFill>
                <a:effectLst>
                  <a:glow rad="101600">
                    <a:schemeClr val="tx2">
                      <a:lumMod val="50000"/>
                    </a:schemeClr>
                  </a:glow>
                </a:effectLst>
                <a:latin typeface="+mj-lt"/>
              </a:rPr>
              <a:t>dentro</a:t>
            </a:r>
            <a:r>
              <a:rPr lang="es-ES" sz="2200" b="1" dirty="0" smtClean="0">
                <a:solidFill>
                  <a:schemeClr val="bg1"/>
                </a:solidFill>
                <a:effectLst>
                  <a:glow rad="101600">
                    <a:schemeClr val="tx2">
                      <a:lumMod val="50000"/>
                    </a:schemeClr>
                  </a:glow>
                </a:effectLst>
                <a:latin typeface="+mj-lt"/>
              </a:rPr>
              <a:t>.</a:t>
            </a:r>
          </a:p>
          <a:p>
            <a:pPr algn="ctr"/>
            <a:endParaRPr lang="es-ES" sz="2200" b="1" dirty="0" smtClean="0">
              <a:solidFill>
                <a:schemeClr val="bg1"/>
              </a:solidFill>
              <a:effectLst>
                <a:glow rad="101600">
                  <a:schemeClr val="tx2">
                    <a:lumMod val="50000"/>
                  </a:schemeClr>
                </a:glow>
              </a:effectLst>
              <a:latin typeface="+mj-lt"/>
            </a:endParaRPr>
          </a:p>
          <a:p>
            <a:pPr algn="ctr"/>
            <a:r>
              <a:rPr lang="es-ES" sz="2200" b="1" dirty="0" smtClean="0">
                <a:solidFill>
                  <a:schemeClr val="bg1"/>
                </a:solidFill>
                <a:effectLst>
                  <a:glow rad="101600">
                    <a:schemeClr val="tx2">
                      <a:lumMod val="50000"/>
                    </a:schemeClr>
                  </a:glow>
                </a:effectLst>
                <a:latin typeface="+mj-lt"/>
              </a:rPr>
              <a:t>Existe </a:t>
            </a:r>
            <a:r>
              <a:rPr lang="es-ES" sz="2200" b="1" dirty="0">
                <a:solidFill>
                  <a:schemeClr val="bg1"/>
                </a:solidFill>
                <a:effectLst>
                  <a:glow rad="101600">
                    <a:schemeClr val="tx2">
                      <a:lumMod val="50000"/>
                    </a:schemeClr>
                  </a:glow>
                </a:effectLst>
                <a:latin typeface="+mj-lt"/>
              </a:rPr>
              <a:t>una parte innata en el ser humano que pide a gritos ser desarrollada para ser feliz: la solidaridad. </a:t>
            </a:r>
            <a:r>
              <a:rPr lang="es-ES" sz="2200" b="1" dirty="0" smtClean="0">
                <a:solidFill>
                  <a:schemeClr val="bg1"/>
                </a:solidFill>
                <a:effectLst>
                  <a:glow rad="101600">
                    <a:schemeClr val="tx2">
                      <a:lumMod val="50000"/>
                    </a:schemeClr>
                  </a:glow>
                </a:effectLst>
                <a:latin typeface="+mj-lt"/>
              </a:rPr>
              <a:t>Es  </a:t>
            </a:r>
            <a:r>
              <a:rPr lang="es-ES" sz="2200" b="1" dirty="0">
                <a:solidFill>
                  <a:schemeClr val="bg1"/>
                </a:solidFill>
                <a:effectLst>
                  <a:glow rad="101600">
                    <a:schemeClr val="tx2">
                      <a:lumMod val="50000"/>
                    </a:schemeClr>
                  </a:glow>
                </a:effectLst>
                <a:latin typeface="+mj-lt"/>
              </a:rPr>
              <a:t>importante </a:t>
            </a:r>
            <a:r>
              <a:rPr lang="es-ES" sz="2200" b="1" dirty="0" smtClean="0">
                <a:solidFill>
                  <a:schemeClr val="bg1"/>
                </a:solidFill>
                <a:effectLst>
                  <a:glow rad="101600">
                    <a:schemeClr val="tx2">
                      <a:lumMod val="50000"/>
                    </a:schemeClr>
                  </a:glow>
                </a:effectLst>
                <a:latin typeface="+mj-lt"/>
              </a:rPr>
              <a:t> mantener  la  </a:t>
            </a:r>
            <a:r>
              <a:rPr lang="es-ES" sz="2200" b="1" dirty="0">
                <a:solidFill>
                  <a:schemeClr val="bg1"/>
                </a:solidFill>
                <a:effectLst>
                  <a:glow rad="101600">
                    <a:schemeClr val="tx2">
                      <a:lumMod val="50000"/>
                    </a:schemeClr>
                  </a:glow>
                </a:effectLst>
                <a:latin typeface="+mj-lt"/>
              </a:rPr>
              <a:t>individualidad, </a:t>
            </a:r>
            <a:r>
              <a:rPr lang="es-ES" sz="2200" b="1" dirty="0" smtClean="0">
                <a:solidFill>
                  <a:schemeClr val="bg1"/>
                </a:solidFill>
                <a:effectLst>
                  <a:glow rad="101600">
                    <a:schemeClr val="tx2">
                      <a:lumMod val="50000"/>
                    </a:schemeClr>
                  </a:glow>
                </a:effectLst>
                <a:latin typeface="+mj-lt"/>
              </a:rPr>
              <a:t> pero </a:t>
            </a:r>
            <a:r>
              <a:rPr lang="es-ES" sz="2200" b="1" dirty="0">
                <a:solidFill>
                  <a:schemeClr val="bg1"/>
                </a:solidFill>
                <a:effectLst>
                  <a:glow rad="101600">
                    <a:schemeClr val="tx2">
                      <a:lumMod val="50000"/>
                    </a:schemeClr>
                  </a:glow>
                </a:effectLst>
                <a:latin typeface="+mj-lt"/>
              </a:rPr>
              <a:t>también lo es sentirse parte de un algo más grande que da sentido a la existencia.</a:t>
            </a:r>
          </a:p>
        </p:txBody>
      </p:sp>
    </p:spTree>
    <p:extLst>
      <p:ext uri="{BB962C8B-B14F-4D97-AF65-F5344CB8AC3E}">
        <p14:creationId xmlns:p14="http://schemas.microsoft.com/office/powerpoint/2010/main" val="2683090716"/>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2" name="Rectángulo 1"/>
          <p:cNvSpPr/>
          <p:nvPr/>
        </p:nvSpPr>
        <p:spPr>
          <a:xfrm>
            <a:off x="1959413" y="1602193"/>
            <a:ext cx="5238328" cy="1969770"/>
          </a:xfrm>
          <a:prstGeom prst="rect">
            <a:avLst/>
          </a:prstGeom>
        </p:spPr>
        <p:txBody>
          <a:bodyPr wrap="square">
            <a:spAutoFit/>
          </a:bodyPr>
          <a:lstStyle/>
          <a:p>
            <a:pPr algn="ctr"/>
            <a:r>
              <a:rPr lang="es-ES" sz="2600" b="1" i="1" dirty="0" smtClean="0">
                <a:solidFill>
                  <a:schemeClr val="bg1"/>
                </a:solidFill>
                <a:effectLst>
                  <a:glow rad="101600">
                    <a:srgbClr val="002600"/>
                  </a:glow>
                </a:effectLst>
              </a:rPr>
              <a:t>Vivir</a:t>
            </a:r>
            <a:r>
              <a:rPr lang="es-ES" sz="2400" b="1" dirty="0" smtClean="0">
                <a:solidFill>
                  <a:schemeClr val="bg1"/>
                </a:solidFill>
                <a:effectLst>
                  <a:glow rad="101600">
                    <a:srgbClr val="002600"/>
                  </a:glow>
                </a:effectLst>
              </a:rPr>
              <a:t>.</a:t>
            </a:r>
          </a:p>
          <a:p>
            <a:pPr algn="ctr"/>
            <a:endParaRPr lang="es-ES" sz="2400" b="1" dirty="0" smtClean="0">
              <a:solidFill>
                <a:schemeClr val="bg1"/>
              </a:solidFill>
              <a:effectLst>
                <a:glow rad="101600">
                  <a:srgbClr val="002600"/>
                </a:glow>
              </a:effectLst>
            </a:endParaRPr>
          </a:p>
          <a:p>
            <a:pPr algn="ctr"/>
            <a:r>
              <a:rPr lang="es-ES" sz="2400" b="1" dirty="0" smtClean="0">
                <a:solidFill>
                  <a:schemeClr val="bg1"/>
                </a:solidFill>
                <a:effectLst>
                  <a:glow rad="101600">
                    <a:srgbClr val="002600"/>
                  </a:glow>
                </a:effectLst>
              </a:rPr>
              <a:t>Dejemos </a:t>
            </a:r>
            <a:r>
              <a:rPr lang="es-ES" sz="2400" b="1" dirty="0">
                <a:solidFill>
                  <a:schemeClr val="bg1"/>
                </a:solidFill>
                <a:effectLst>
                  <a:glow rad="101600">
                    <a:srgbClr val="002600"/>
                  </a:glow>
                </a:effectLst>
              </a:rPr>
              <a:t>que la vida misma sea el propio sentido de la vida. La respuesta a la vida es la vida.</a:t>
            </a:r>
          </a:p>
        </p:txBody>
      </p:sp>
    </p:spTree>
    <p:extLst>
      <p:ext uri="{BB962C8B-B14F-4D97-AF65-F5344CB8AC3E}">
        <p14:creationId xmlns:p14="http://schemas.microsoft.com/office/powerpoint/2010/main" val="404183017"/>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a:sp3d>
        </p:spPr>
      </p:pic>
      <p:sp>
        <p:nvSpPr>
          <p:cNvPr id="2" name="CuadroTexto 1"/>
          <p:cNvSpPr txBox="1"/>
          <p:nvPr/>
        </p:nvSpPr>
        <p:spPr>
          <a:xfrm>
            <a:off x="3076085" y="1426705"/>
            <a:ext cx="2994088" cy="2308324"/>
          </a:xfrm>
          <a:prstGeom prst="rect">
            <a:avLst/>
          </a:prstGeom>
          <a:noFill/>
        </p:spPr>
        <p:txBody>
          <a:bodyPr wrap="none" rtlCol="0">
            <a:spAutoFit/>
          </a:bodyPr>
          <a:lstStyle/>
          <a:p>
            <a:pPr algn="ctr"/>
            <a:r>
              <a:rPr lang="es-ES" sz="1600" b="1" dirty="0" smtClean="0">
                <a:solidFill>
                  <a:schemeClr val="bg1"/>
                </a:solidFill>
                <a:effectLst>
                  <a:glow rad="101600">
                    <a:schemeClr val="accent4">
                      <a:lumMod val="50000"/>
                    </a:schemeClr>
                  </a:glow>
                </a:effectLst>
              </a:rPr>
              <a:t>Texto:</a:t>
            </a:r>
          </a:p>
          <a:p>
            <a:pPr algn="ctr"/>
            <a:r>
              <a:rPr lang="es-ES" sz="1600" b="1" i="1" dirty="0">
                <a:solidFill>
                  <a:schemeClr val="bg1"/>
                </a:solidFill>
                <a:effectLst>
                  <a:glow rad="101600">
                    <a:schemeClr val="accent4">
                      <a:lumMod val="50000"/>
                    </a:schemeClr>
                  </a:glow>
                </a:effectLst>
              </a:rPr>
              <a:t>Dr. José Antonio López </a:t>
            </a:r>
            <a:r>
              <a:rPr lang="es-ES" sz="1600" b="1" i="1" dirty="0" smtClean="0">
                <a:solidFill>
                  <a:schemeClr val="bg1"/>
                </a:solidFill>
                <a:effectLst>
                  <a:glow rad="101600">
                    <a:schemeClr val="accent4">
                      <a:lumMod val="50000"/>
                    </a:schemeClr>
                  </a:glow>
                </a:effectLst>
              </a:rPr>
              <a:t>Rodríguez</a:t>
            </a:r>
          </a:p>
          <a:p>
            <a:pPr algn="ctr"/>
            <a:endParaRPr lang="es-ES" sz="1600" b="1" dirty="0">
              <a:solidFill>
                <a:schemeClr val="bg1"/>
              </a:solidFill>
              <a:effectLst>
                <a:glow rad="101600">
                  <a:schemeClr val="accent4">
                    <a:lumMod val="50000"/>
                  </a:schemeClr>
                </a:glow>
              </a:effectLst>
            </a:endParaRPr>
          </a:p>
          <a:p>
            <a:pPr algn="ctr"/>
            <a:r>
              <a:rPr lang="es-ES" sz="1600" b="1" dirty="0" smtClean="0">
                <a:solidFill>
                  <a:schemeClr val="bg1"/>
                </a:solidFill>
                <a:effectLst>
                  <a:glow rad="101600">
                    <a:schemeClr val="accent4">
                      <a:lumMod val="50000"/>
                    </a:schemeClr>
                  </a:glow>
                </a:effectLst>
              </a:rPr>
              <a:t>Música:</a:t>
            </a:r>
          </a:p>
          <a:p>
            <a:pPr algn="ctr"/>
            <a:r>
              <a:rPr lang="es-ES" sz="1600" b="1" dirty="0" err="1" smtClean="0">
                <a:solidFill>
                  <a:schemeClr val="bg1"/>
                </a:solidFill>
                <a:effectLst>
                  <a:glow rad="101600">
                    <a:schemeClr val="accent4">
                      <a:lumMod val="50000"/>
                    </a:schemeClr>
                  </a:glow>
                </a:effectLst>
              </a:rPr>
              <a:t>We</a:t>
            </a:r>
            <a:r>
              <a:rPr lang="es-ES" sz="1600" b="1" dirty="0" smtClean="0">
                <a:solidFill>
                  <a:schemeClr val="bg1"/>
                </a:solidFill>
                <a:effectLst>
                  <a:glow rad="101600">
                    <a:schemeClr val="accent4">
                      <a:lumMod val="50000"/>
                    </a:schemeClr>
                  </a:glow>
                </a:effectLst>
              </a:rPr>
              <a:t> </a:t>
            </a:r>
            <a:r>
              <a:rPr lang="es-ES" sz="1600" b="1" dirty="0">
                <a:solidFill>
                  <a:schemeClr val="bg1"/>
                </a:solidFill>
                <a:effectLst>
                  <a:glow rad="101600">
                    <a:schemeClr val="accent4">
                      <a:lumMod val="50000"/>
                    </a:schemeClr>
                  </a:glow>
                </a:effectLst>
              </a:rPr>
              <a:t>are free - </a:t>
            </a:r>
            <a:r>
              <a:rPr lang="es-ES" sz="1600" b="1" i="1" dirty="0" err="1">
                <a:solidFill>
                  <a:schemeClr val="bg1"/>
                </a:solidFill>
                <a:effectLst>
                  <a:glow rad="101600">
                    <a:schemeClr val="accent4">
                      <a:lumMod val="50000"/>
                    </a:schemeClr>
                  </a:glow>
                </a:effectLst>
              </a:rPr>
              <a:t>Ryan</a:t>
            </a:r>
            <a:r>
              <a:rPr lang="es-ES" sz="1600" b="1" i="1" dirty="0">
                <a:solidFill>
                  <a:schemeClr val="bg1"/>
                </a:solidFill>
                <a:effectLst>
                  <a:glow rad="101600">
                    <a:schemeClr val="accent4">
                      <a:lumMod val="50000"/>
                    </a:schemeClr>
                  </a:glow>
                </a:effectLst>
              </a:rPr>
              <a:t> </a:t>
            </a:r>
            <a:r>
              <a:rPr lang="es-ES" sz="1600" b="1" i="1" dirty="0" err="1">
                <a:solidFill>
                  <a:schemeClr val="bg1"/>
                </a:solidFill>
                <a:effectLst>
                  <a:glow rad="101600">
                    <a:schemeClr val="accent4">
                      <a:lumMod val="50000"/>
                    </a:schemeClr>
                  </a:glow>
                </a:effectLst>
              </a:rPr>
              <a:t>Farish</a:t>
            </a:r>
            <a:endParaRPr lang="es-ES" sz="1600" b="1" i="1" dirty="0" smtClean="0">
              <a:solidFill>
                <a:schemeClr val="bg1"/>
              </a:solidFill>
              <a:effectLst>
                <a:glow rad="101600">
                  <a:schemeClr val="accent4">
                    <a:lumMod val="50000"/>
                  </a:schemeClr>
                </a:glow>
              </a:effectLst>
            </a:endParaRPr>
          </a:p>
          <a:p>
            <a:pPr algn="ctr"/>
            <a:endParaRPr lang="es-ES" sz="1600" b="1" dirty="0">
              <a:solidFill>
                <a:schemeClr val="bg1"/>
              </a:solidFill>
              <a:effectLst>
                <a:glow rad="101600">
                  <a:schemeClr val="accent4">
                    <a:lumMod val="50000"/>
                  </a:schemeClr>
                </a:glow>
              </a:effectLst>
            </a:endParaRPr>
          </a:p>
          <a:p>
            <a:pPr algn="ctr"/>
            <a:r>
              <a:rPr lang="es-ES" sz="1600" b="1" dirty="0" smtClean="0">
                <a:solidFill>
                  <a:schemeClr val="bg1"/>
                </a:solidFill>
                <a:effectLst>
                  <a:glow rad="101600">
                    <a:schemeClr val="accent4">
                      <a:lumMod val="50000"/>
                    </a:schemeClr>
                  </a:glow>
                </a:effectLst>
              </a:rPr>
              <a:t>Edición y Realización:</a:t>
            </a:r>
          </a:p>
          <a:p>
            <a:pPr algn="ctr"/>
            <a:r>
              <a:rPr lang="es-ES" sz="1600" b="1" i="1" dirty="0" smtClean="0">
                <a:solidFill>
                  <a:schemeClr val="bg1"/>
                </a:solidFill>
                <a:effectLst>
                  <a:glow rad="101600">
                    <a:schemeClr val="accent4">
                      <a:lumMod val="50000"/>
                    </a:schemeClr>
                  </a:glow>
                </a:effectLst>
              </a:rPr>
              <a:t>Rodrigo Valencia Cardona</a:t>
            </a:r>
          </a:p>
          <a:p>
            <a:pPr algn="ctr"/>
            <a:r>
              <a:rPr lang="es-ES" sz="1600" b="1" dirty="0" smtClean="0">
                <a:solidFill>
                  <a:schemeClr val="bg1"/>
                </a:solidFill>
                <a:effectLst>
                  <a:glow rad="101600">
                    <a:schemeClr val="accent4">
                      <a:lumMod val="50000"/>
                    </a:schemeClr>
                  </a:glow>
                </a:effectLst>
              </a:rPr>
              <a:t>Medellín-Colombia</a:t>
            </a:r>
            <a:endParaRPr lang="es-ES" sz="1600" b="1" dirty="0">
              <a:solidFill>
                <a:schemeClr val="bg1"/>
              </a:solidFill>
              <a:effectLst>
                <a:glow rad="101600">
                  <a:schemeClr val="accent4">
                    <a:lumMod val="50000"/>
                  </a:schemeClr>
                </a:glow>
              </a:effectLst>
            </a:endParaRPr>
          </a:p>
        </p:txBody>
      </p:sp>
    </p:spTree>
    <p:extLst>
      <p:ext uri="{BB962C8B-B14F-4D97-AF65-F5344CB8AC3E}">
        <p14:creationId xmlns:p14="http://schemas.microsoft.com/office/powerpoint/2010/main" val="3045985271"/>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dirty="0">
                <a:solidFill>
                  <a:srgbClr val="000000"/>
                </a:solidFill>
                <a:latin typeface="Kristen ITC" panose="03050502040202030202" pitchFamily="66" charset="0"/>
                <a:cs typeface="Arial" panose="020B0604020202020204" pitchFamily="34" charset="0"/>
              </a:rPr>
              <a:t>¿Te ha gustado?</a:t>
            </a:r>
            <a:r>
              <a:rPr lang="es-ES" altLang="es-ES" sz="3600" dirty="0">
                <a:solidFill>
                  <a:srgbClr val="000000"/>
                </a:solidFill>
                <a:latin typeface="Kristen ITC" panose="03050502040202030202" pitchFamily="66" charset="0"/>
                <a:cs typeface="Arial" panose="020B0604020202020204" pitchFamily="34" charset="0"/>
              </a:rPr>
              <a:t> </a:t>
            </a:r>
            <a:br>
              <a:rPr lang="es-ES" altLang="es-ES" sz="3600" dirty="0">
                <a:solidFill>
                  <a:srgbClr val="000000"/>
                </a:solidFill>
                <a:latin typeface="Kristen ITC" panose="03050502040202030202" pitchFamily="66" charset="0"/>
                <a:cs typeface="Arial" panose="020B0604020202020204" pitchFamily="34" charset="0"/>
              </a:rPr>
            </a:br>
            <a:r>
              <a:rPr lang="es-ES" altLang="es-ES" sz="3300" dirty="0">
                <a:solidFill>
                  <a:srgbClr val="000000"/>
                </a:solidFill>
                <a:latin typeface="Kristen ITC" panose="03050502040202030202" pitchFamily="66" charset="0"/>
                <a:cs typeface="Arial" panose="020B0604020202020204" pitchFamily="34" charset="0"/>
              </a:rPr>
              <a:t>Puedes ver más entrando </a:t>
            </a:r>
            <a:br>
              <a:rPr lang="es-ES" altLang="es-ES" sz="3300" dirty="0">
                <a:solidFill>
                  <a:srgbClr val="000000"/>
                </a:solidFill>
                <a:latin typeface="Kristen ITC" panose="03050502040202030202" pitchFamily="66" charset="0"/>
                <a:cs typeface="Arial" panose="020B0604020202020204" pitchFamily="34" charset="0"/>
              </a:rPr>
            </a:br>
            <a:r>
              <a:rPr lang="es-ES" altLang="es-ES" sz="3300" b="1" dirty="0">
                <a:solidFill>
                  <a:srgbClr val="40F903"/>
                </a:solidFill>
                <a:latin typeface="Kristen ITC" panose="03050502040202030202" pitchFamily="66" charset="0"/>
                <a:cs typeface="Arial" panose="020B0604020202020204" pitchFamily="34" charset="0"/>
                <a:hlinkClick r:id="rId2"/>
              </a:rPr>
              <a:t>Aquí</a:t>
            </a:r>
            <a:endParaRPr lang="es-ES" altLang="es-ES" sz="3300" b="1" dirty="0">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9596302"/>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29799</TotalTime>
  <Words>694</Words>
  <Application>Microsoft Office PowerPoint</Application>
  <PresentationFormat>Presentación en pantalla (16:9)</PresentationFormat>
  <Paragraphs>44</Paragraphs>
  <Slides>13</Slides>
  <Notes>2</Notes>
  <HiddenSlides>0</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13</vt:i4>
      </vt:variant>
    </vt:vector>
  </HeadingPairs>
  <TitlesOfParts>
    <vt:vector size="17" baseType="lpstr">
      <vt:lpstr>Arial</vt:lpstr>
      <vt:lpstr>Calibri</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2528</cp:revision>
  <dcterms:created xsi:type="dcterms:W3CDTF">2012-12-20T15:47:10Z</dcterms:created>
  <dcterms:modified xsi:type="dcterms:W3CDTF">2019-05-17T02:10:55Z</dcterms:modified>
</cp:coreProperties>
</file>