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6" r:id="rId4"/>
    <p:sldId id="280" r:id="rId5"/>
    <p:sldId id="257" r:id="rId6"/>
    <p:sldId id="267" r:id="rId7"/>
    <p:sldId id="268" r:id="rId8"/>
    <p:sldId id="277" r:id="rId9"/>
    <p:sldId id="269" r:id="rId10"/>
    <p:sldId id="270" r:id="rId11"/>
    <p:sldId id="271" r:id="rId12"/>
    <p:sldId id="272" r:id="rId13"/>
    <p:sldId id="273" r:id="rId14"/>
    <p:sldId id="274" r:id="rId15"/>
    <p:sldId id="275" r:id="rId16"/>
    <p:sldId id="302" r:id="rId17"/>
    <p:sldId id="301" r:id="rId18"/>
    <p:sldId id="283" r:id="rId19"/>
    <p:sldId id="292" r:id="rId20"/>
    <p:sldId id="284" r:id="rId21"/>
    <p:sldId id="293" r:id="rId22"/>
    <p:sldId id="294" r:id="rId23"/>
    <p:sldId id="295" r:id="rId24"/>
    <p:sldId id="287" r:id="rId25"/>
    <p:sldId id="289" r:id="rId26"/>
    <p:sldId id="291" r:id="rId27"/>
    <p:sldId id="304" r:id="rId28"/>
    <p:sldId id="276" r:id="rId29"/>
    <p:sldId id="306" r:id="rId30"/>
    <p:sldId id="307" r:id="rId31"/>
    <p:sldId id="278" r:id="rId32"/>
    <p:sldId id="305" r:id="rId33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1u9sPP9mW/0GrYqN3g6KQ==" hashData="+LX0s7yzYENFssXQh54Fu2x49M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37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184D5-8CCD-4059-A1A3-7F6A6CC36BEB}" type="datetimeFigureOut">
              <a:rPr lang="es-ES_tradnl" smtClean="0"/>
              <a:pPr/>
              <a:t>05/06/2013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CBC35-BE54-4AF5-AD51-FA4DBA335BE8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184D5-8CCD-4059-A1A3-7F6A6CC36BEB}" type="datetimeFigureOut">
              <a:rPr lang="es-ES_tradnl" smtClean="0"/>
              <a:pPr/>
              <a:t>05/06/2013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CBC35-BE54-4AF5-AD51-FA4DBA335BE8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184D5-8CCD-4059-A1A3-7F6A6CC36BEB}" type="datetimeFigureOut">
              <a:rPr lang="es-ES_tradnl" smtClean="0"/>
              <a:pPr/>
              <a:t>05/06/2013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CBC35-BE54-4AF5-AD51-FA4DBA335BE8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184D5-8CCD-4059-A1A3-7F6A6CC36BEB}" type="datetimeFigureOut">
              <a:rPr lang="es-ES_tradnl" smtClean="0"/>
              <a:pPr/>
              <a:t>05/06/2013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CBC35-BE54-4AF5-AD51-FA4DBA335BE8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184D5-8CCD-4059-A1A3-7F6A6CC36BEB}" type="datetimeFigureOut">
              <a:rPr lang="es-ES_tradnl" smtClean="0"/>
              <a:pPr/>
              <a:t>05/06/2013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CBC35-BE54-4AF5-AD51-FA4DBA335BE8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184D5-8CCD-4059-A1A3-7F6A6CC36BEB}" type="datetimeFigureOut">
              <a:rPr lang="es-ES_tradnl" smtClean="0"/>
              <a:pPr/>
              <a:t>05/06/2013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CBC35-BE54-4AF5-AD51-FA4DBA335BE8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184D5-8CCD-4059-A1A3-7F6A6CC36BEB}" type="datetimeFigureOut">
              <a:rPr lang="es-ES_tradnl" smtClean="0"/>
              <a:pPr/>
              <a:t>05/06/2013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CBC35-BE54-4AF5-AD51-FA4DBA335BE8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184D5-8CCD-4059-A1A3-7F6A6CC36BEB}" type="datetimeFigureOut">
              <a:rPr lang="es-ES_tradnl" smtClean="0"/>
              <a:pPr/>
              <a:t>05/06/2013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CBC35-BE54-4AF5-AD51-FA4DBA335BE8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184D5-8CCD-4059-A1A3-7F6A6CC36BEB}" type="datetimeFigureOut">
              <a:rPr lang="es-ES_tradnl" smtClean="0"/>
              <a:pPr/>
              <a:t>05/06/2013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CBC35-BE54-4AF5-AD51-FA4DBA335BE8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184D5-8CCD-4059-A1A3-7F6A6CC36BEB}" type="datetimeFigureOut">
              <a:rPr lang="es-ES_tradnl" smtClean="0"/>
              <a:pPr/>
              <a:t>05/06/2013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CBC35-BE54-4AF5-AD51-FA4DBA335BE8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184D5-8CCD-4059-A1A3-7F6A6CC36BEB}" type="datetimeFigureOut">
              <a:rPr lang="es-ES_tradnl" smtClean="0"/>
              <a:pPr/>
              <a:t>05/06/2013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CBC35-BE54-4AF5-AD51-FA4DBA335BE8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56EE83-E8B0-45B2-8C8E-2889CDC7E59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D184D5-8CCD-4059-A1A3-7F6A6CC36BEB}" type="datetimeFigureOut">
              <a:rPr lang="es-ES_tradnl" smtClean="0"/>
              <a:pPr/>
              <a:t>05/06/2013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CCBC35-BE54-4AF5-AD51-FA4DBA335BE8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F65FFE1-A56F-44ED-AA45-041478F5C22C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ondosdecolores.net/wp-content/uploads/2012/12/fondos-azules-1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7" Type="http://schemas.openxmlformats.org/officeDocument/2006/relationships/image" Target="../media/image27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gif"/><Relationship Id="rId5" Type="http://schemas.openxmlformats.org/officeDocument/2006/relationships/image" Target="../media/image25.png"/><Relationship Id="rId4" Type="http://schemas.openxmlformats.org/officeDocument/2006/relationships/image" Target="../media/image2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7" Type="http://schemas.openxmlformats.org/officeDocument/2006/relationships/image" Target="../media/image39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5" Type="http://schemas.openxmlformats.org/officeDocument/2006/relationships/image" Target="../media/image37.gif"/><Relationship Id="rId4" Type="http://schemas.openxmlformats.org/officeDocument/2006/relationships/image" Target="../media/image3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9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7" Type="http://schemas.openxmlformats.org/officeDocument/2006/relationships/image" Target="../media/image77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6.jpeg"/><Relationship Id="rId5" Type="http://schemas.openxmlformats.org/officeDocument/2006/relationships/image" Target="../media/image75.jpeg"/><Relationship Id="rId4" Type="http://schemas.openxmlformats.org/officeDocument/2006/relationships/image" Target="../media/image74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gif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gif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5.jpe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8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8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8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1028" name="AutoShape 4" descr="Fondos azules">
            <a:hlinkClick r:id="rId3" tooltip="Fondos azules"/>
          </p:cNvPr>
          <p:cNvSpPr>
            <a:spLocks noChangeAspect="1" noChangeArrowheads="1"/>
          </p:cNvSpPr>
          <p:nvPr/>
        </p:nvSpPr>
        <p:spPr bwMode="auto">
          <a:xfrm>
            <a:off x="63500" y="-1096963"/>
            <a:ext cx="3048000" cy="22860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sp>
        <p:nvSpPr>
          <p:cNvPr id="1030" name="AutoShape 6" descr="Fondos azules">
            <a:hlinkClick r:id="rId3" tooltip="Fondos azules"/>
          </p:cNvPr>
          <p:cNvSpPr>
            <a:spLocks noChangeAspect="1" noChangeArrowheads="1"/>
          </p:cNvSpPr>
          <p:nvPr/>
        </p:nvSpPr>
        <p:spPr bwMode="auto">
          <a:xfrm>
            <a:off x="63500" y="-1096963"/>
            <a:ext cx="3048000" cy="22860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sp>
        <p:nvSpPr>
          <p:cNvPr id="1032" name="AutoShape 8" descr="http://www.fondosdecolores.net/wp-content/uploads/2012/12/fondos-azules-1.jpg"/>
          <p:cNvSpPr>
            <a:spLocks noChangeAspect="1" noChangeArrowheads="1"/>
          </p:cNvSpPr>
          <p:nvPr/>
        </p:nvSpPr>
        <p:spPr bwMode="auto">
          <a:xfrm>
            <a:off x="63500" y="-136525"/>
            <a:ext cx="7391400" cy="55435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sp>
        <p:nvSpPr>
          <p:cNvPr id="1034" name="AutoShape 10" descr="http://www.fondosdecolores.net/wp-content/uploads/2012/12/fondos-azules-1.jpg"/>
          <p:cNvSpPr>
            <a:spLocks noChangeAspect="1" noChangeArrowheads="1"/>
          </p:cNvSpPr>
          <p:nvPr/>
        </p:nvSpPr>
        <p:spPr bwMode="auto">
          <a:xfrm>
            <a:off x="63500" y="-136525"/>
            <a:ext cx="7391400" cy="55435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pic>
        <p:nvPicPr>
          <p:cNvPr id="1038" name="Picture 14" descr="http://www.fondoswiki.com/Uploads/fondoswiki.com/ImagenesGrandes/paisaje-flores-azule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" name="Picture 2" descr="http://orientacionandujar.files.wordpress.com/2008/11/derechos-del-nino-eso-sip-eso-sip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72132" y="571480"/>
            <a:ext cx="2857500" cy="2886075"/>
          </a:xfrm>
          <a:prstGeom prst="rect">
            <a:avLst/>
          </a:prstGeom>
          <a:noFill/>
        </p:spPr>
      </p:pic>
      <p:pic>
        <p:nvPicPr>
          <p:cNvPr id="13" name="Picture 2" descr="http://4.bp.blogspot.com/_gr41FEso034/SRfj4YGRpsI/AAAAAAAAXbY/lBzrqNn_GDk/s400/Derechos+del+Ni%C3%B1o+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5720" y="214290"/>
            <a:ext cx="3086100" cy="276225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14" name="13 Rectángulo"/>
          <p:cNvSpPr/>
          <p:nvPr/>
        </p:nvSpPr>
        <p:spPr>
          <a:xfrm>
            <a:off x="857224" y="5000636"/>
            <a:ext cx="77269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LOS DERECHOS DEL NIÑO</a:t>
            </a:r>
            <a:endParaRPr lang="es-ES" sz="54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499721" y="6286520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randomBar dir="vert"/>
    <p:sndAc>
      <p:stSnd>
        <p:snd r:embed="rId2" name="Los lunes al sol 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3554" name="Picture 2" descr="http://www.fondoswiki.com/Uploads/fondoswiki.com/ImagenesGrandes/fondos-de-flores-azul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435" cy="6858000"/>
          </a:xfrm>
          <a:prstGeom prst="rect">
            <a:avLst/>
          </a:prstGeom>
          <a:noFill/>
        </p:spPr>
      </p:pic>
      <p:pic>
        <p:nvPicPr>
          <p:cNvPr id="5" name="Picture 4" descr="http://www.mec.gov.py/cmsmec/wp-content/uploads/2009/09/derechos-de-los-nino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86380" y="0"/>
            <a:ext cx="3400425" cy="3476625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6" name="Picture 6" descr="http://4.bp.blogspot.com/-csSnK24eWWM/UKvWxm2RGfI/AAAAAAAAAYM/HAhNTGJG5AQ/s1600/imagen1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14480" y="571480"/>
            <a:ext cx="2381250" cy="161925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8" name="Picture 4" descr="http://2.bp.blogspot.com/-L_FA9JtNjfE/TjBweY-XyyI/AAAAAAAAAn0/P0_UVN8f8D0/s1600/derechosdelni%25C3%25B1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67200" y="2357430"/>
            <a:ext cx="4876800" cy="485775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856911" y="6072206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8914" name="Picture 2" descr="http://2.bp.blogspot.com/_a-7cDkFKY_U/TOVMbAtV-ZI/AAAAAAAAABY/fXL8w1azHGY/s1600/derechos-del-nin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14346" y="-214338"/>
            <a:ext cx="9641478" cy="7344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714695" y="4214818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latin typeface="Blackadder ITC" pitchFamily="82" charset="0"/>
              </a:rPr>
              <a:t>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idx="1"/>
          </p:nvPr>
        </p:nvGraphicFramePr>
        <p:xfrm>
          <a:off x="1714500" y="3744881"/>
          <a:ext cx="5715000" cy="236601"/>
        </p:xfrm>
        <a:graphic>
          <a:graphicData uri="http://schemas.openxmlformats.org/drawingml/2006/table">
            <a:tbl>
              <a:tblPr/>
              <a:tblGrid>
                <a:gridCol w="5715000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s-ES_tradnl" sz="1350" b="1" dirty="0">
                          <a:solidFill>
                            <a:srgbClr val="0000FF"/>
                          </a:solidFill>
                          <a:latin typeface="Comic Sans MS"/>
                          <a:ea typeface="Times New Roman"/>
                          <a:cs typeface="Times New Roman"/>
                        </a:rPr>
                        <a:t>(XIV SESIÓN, ASAMBLEA DE LAS NACIONES UNIDAS) </a:t>
                      </a:r>
                      <a:endParaRPr lang="es-ES_tradnl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4104" name="Picture 8" descr="http://www.fondosgratis.mx/archivos/temp/1876/400_1188866650_magia-azu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64000" cy="6948000"/>
          </a:xfrm>
          <a:prstGeom prst="rect">
            <a:avLst/>
          </a:prstGeom>
          <a:noFill/>
        </p:spPr>
      </p:pic>
      <p:sp>
        <p:nvSpPr>
          <p:cNvPr id="4105" name="Rectangle 9"/>
          <p:cNvSpPr>
            <a:spLocks noChangeArrowheads="1"/>
          </p:cNvSpPr>
          <p:nvPr/>
        </p:nvSpPr>
        <p:spPr bwMode="auto">
          <a:xfrm>
            <a:off x="1571604" y="2500306"/>
            <a:ext cx="585791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18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Derechos internacionales del ni</a:t>
            </a:r>
            <a:r>
              <a:rPr kumimoji="0" lang="es-ES_tradnl" sz="18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ñ</a:t>
            </a:r>
            <a:r>
              <a:rPr kumimoji="0" lang="es-ES_tradnl" sz="18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o </a:t>
            </a:r>
            <a:endParaRPr kumimoji="0" lang="es-ES_tradn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5 Imagen" descr="http://www.eljardinonline.com.ar/imagenes/nenitoescribiendo.gi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1538" y="3286124"/>
            <a:ext cx="2428892" cy="136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857224" y="1214422"/>
          <a:ext cx="7429552" cy="841248"/>
        </p:xfrm>
        <a:graphic>
          <a:graphicData uri="http://schemas.openxmlformats.org/drawingml/2006/table">
            <a:tbl>
              <a:tblPr/>
              <a:tblGrid>
                <a:gridCol w="7429552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s-ES_tradnl" sz="2400" b="1" dirty="0">
                          <a:solidFill>
                            <a:srgbClr val="0000FF"/>
                          </a:solidFill>
                          <a:latin typeface="Comic Sans MS"/>
                          <a:ea typeface="Times New Roman"/>
                          <a:cs typeface="Times New Roman"/>
                        </a:rPr>
                        <a:t>(XIV SESIÓN, ASAMBLEA DE LAS NACIONES UNIDAS) </a:t>
                      </a:r>
                      <a:endParaRPr lang="es-ES_tradnl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27650" name="Picture 2" descr="Los Derechos del Niño, de la Niña y Adolescentes_15721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3143248"/>
            <a:ext cx="4105852" cy="3240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714035" y="6143644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5602" name="Picture 2" descr="http://clipsfull.com/imagenes/abstractos/3wallpapers-abstractos-e-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" y="0"/>
            <a:ext cx="9192144" cy="6876000"/>
          </a:xfrm>
          <a:prstGeom prst="rect">
            <a:avLst/>
          </a:prstGeom>
          <a:noFill/>
        </p:spPr>
      </p:pic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642910" y="6858000"/>
            <a:ext cx="785818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I.- EL NI</a:t>
            </a: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Ñ</a:t>
            </a: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O DEBE DE DISFRUTAR DE TODOS LOS DERECHOS SIN DISCRIMINACI</a:t>
            </a: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Ó</a:t>
            </a: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N DE RAZA, COLOR, SEXO, IDIOMA O RELIGI</a:t>
            </a: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Ó</a:t>
            </a: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N.</a:t>
            </a: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es-ES_tradnl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2" descr="http://www.tuparada.com/imagenes/dia-de-los-derechos-del-nino--00140301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57356" y="428603"/>
            <a:ext cx="5143805" cy="352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642597" y="6215082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295  E" pathEditMode="relative" ptsTypes="">
                                      <p:cBhvr>
                                        <p:cTn id="6" dur="2000" fill="hold"/>
                                        <p:tgtEl>
                                          <p:spTgt spid="204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4578" name="Picture 2" descr="http://img.wallpaperstock.net:81/aqua-curvas-azules-wallpapers_1335_1600x12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-8215402" y="571480"/>
            <a:ext cx="8215402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II.- EL NI</a:t>
            </a: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Ñ</a:t>
            </a: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O DISPONDR</a:t>
            </a: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Á</a:t>
            </a: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DE OPORTUNIDADES Y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SERVICIOS, PARA QUE PUEDA DESARROLLARSE F</a:t>
            </a: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Í</a:t>
            </a: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SICA, MENTAL, ESPIRITUAL Y MORALMENTE DE FORMA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SALUDABLE Y NORMAL, AS</a:t>
            </a: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Í</a:t>
            </a: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COMO EN CONDICIONES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DE LIBERTAD Y DIGNIDAD.</a:t>
            </a:r>
            <a:endParaRPr kumimoji="0" lang="es-ES_tradnl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2" descr="http://fotologs.miarroba.st/photo/2751436/961/558x639/c730b066896481a8/13217896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2143116"/>
            <a:ext cx="3707865" cy="4248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25602" name="Picture 2" descr="http://luciacollado.blogia.com/upload/20080108015448-childre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3000372"/>
            <a:ext cx="3730415" cy="3492000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8" name="7 Rectángulo"/>
          <p:cNvSpPr/>
          <p:nvPr/>
        </p:nvSpPr>
        <p:spPr>
          <a:xfrm>
            <a:off x="642597" y="6286520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0.00023 L 0.97274 -0.006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6" y="-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4818" name="Picture 2" descr="http://www.artleo.com/pic/201108/1920x1200/artleo.com-48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4023" cy="6858000"/>
          </a:xfrm>
          <a:prstGeom prst="rect">
            <a:avLst/>
          </a:prstGeom>
          <a:noFill/>
        </p:spPr>
      </p:pic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357158" y="-707886"/>
            <a:ext cx="835824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III.- EL NI</a:t>
            </a: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Ñ</a:t>
            </a: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O TIENE DERECHO DESDE SU NACIMIENTO A UN NOMBRE Y UNA NACIONALIDAD.</a:t>
            </a:r>
            <a:endParaRPr kumimoji="0" lang="es-ES_tradnl" sz="20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8435" name="Picture 3" descr="http://worldvision.es/uploads/image/actualidad/La%20ayuda%20a%20los%20ni%C3%B1os%20del%20Cuerno%20de%20%C3%81frica%20en%20una%20fot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71802" y="2928934"/>
            <a:ext cx="3686175" cy="2457450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642597" y="6143644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6.93642E-7 L 0.00121 0.2154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84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" y="1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7650" name="Picture 2" descr="http://www.vectoresgratis.com/wp-content/uploads/2011/10/fondoazulabstract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3138" y="0"/>
            <a:ext cx="9257138" cy="6858000"/>
          </a:xfrm>
          <a:prstGeom prst="rect">
            <a:avLst/>
          </a:prstGeom>
          <a:noFill/>
        </p:spPr>
      </p:pic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642910" y="928670"/>
            <a:ext cx="7786742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IV.- EL NI</a:t>
            </a: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Ñ</a:t>
            </a: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O DEBE DE GOZAR DE LOS BENEFICIOS DE SEGURIDAD SOCIAL, TENDR</a:t>
            </a: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Á</a:t>
            </a: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DERECHO A DISFRUTAR DE ALIMENTACI</a:t>
            </a: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Ó</a:t>
            </a: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N, VIVIENDA, RECREO Y SERVICIOS M</a:t>
            </a: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É</a:t>
            </a: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DICOS ADECUADOS.</a:t>
            </a:r>
            <a:endParaRPr kumimoji="0" lang="es-ES_tradnl" sz="20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4" descr="http://www.cajondesastreweb.es/Imagenes/Enfermerit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9124" y="3429000"/>
            <a:ext cx="3790950" cy="2924175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8" name="Picture 2" descr="http://www.geocities.ws/bebesano/grafico/doc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786" y="3143248"/>
            <a:ext cx="3362325" cy="32385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7358082" y="6357958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26626" name="AutoShape 2" descr="http://iappsofts.com/uploads/wallpowper.com*wallpaper*2012*07*19*abstracto-fondo-de-pantalla-reflujo-azul-ifondos-net-64358.jpg"/>
          <p:cNvSpPr>
            <a:spLocks noChangeAspect="1" noChangeArrowheads="1"/>
          </p:cNvSpPr>
          <p:nvPr/>
        </p:nvSpPr>
        <p:spPr bwMode="auto">
          <a:xfrm>
            <a:off x="63500" y="-136525"/>
            <a:ext cx="8867775" cy="55435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pic>
        <p:nvPicPr>
          <p:cNvPr id="26628" name="Picture 4" descr="http://blogtrucosdeclubpenguin.files.wordpress.com/2012/12/bg-landscape-christm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011" y="0"/>
            <a:ext cx="9154011" cy="6858001"/>
          </a:xfrm>
          <a:prstGeom prst="rect">
            <a:avLst/>
          </a:prstGeom>
          <a:noFill/>
        </p:spPr>
      </p:pic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785786" y="500042"/>
            <a:ext cx="778671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V.- EL NI</a:t>
            </a: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Ñ</a:t>
            </a: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O F</a:t>
            </a: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Í</a:t>
            </a: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SICA O MENTALMENTE IMPEDIDO O QUE SUFRA ALG</a:t>
            </a: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Ú</a:t>
            </a: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N IMPEDIMENTO SOCIAL, DEBE DE RECIBIR EL TRATAMIENTO, LA EDUCACI</a:t>
            </a: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Ó</a:t>
            </a: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N Y EL CUIDADO ESPECIAL QUE REQUIERE </a:t>
            </a:r>
            <a:r>
              <a:rPr lang="es-ES_tradnl" sz="2000" b="1" dirty="0" smtClean="0">
                <a:solidFill>
                  <a:schemeClr val="bg1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SU </a:t>
            </a: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CASO PARTICULAR.</a:t>
            </a:r>
            <a:endParaRPr kumimoji="0" lang="es-ES_tradnl" sz="20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2" descr="http://www.infanciaymas.com/wp-content/uploads/2007/11/der_nodiscriminacion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00760" y="3429000"/>
            <a:ext cx="2754718" cy="3096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22530" name="Picture 2" descr="http://1.bp.blogspot.com/-fn7MtDYi314/TkGFafLwv2I/AAAAAAAATTA/0PFTy3ip-DM/s320/imagenesninosdiscapacitadosparaimprimi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3857628"/>
            <a:ext cx="1863900" cy="273600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22534" name="Picture 6" descr="http://4.bp.blogspot.com/_25u0zqA39kc/SMldrFoMg_I/AAAAAAAAAG4/QTMxn_IZLJ8/s320/Imagen4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71670" y="1857364"/>
            <a:ext cx="1966349" cy="1980000"/>
          </a:xfrm>
          <a:prstGeom prst="rect">
            <a:avLst/>
          </a:prstGeom>
          <a:noFill/>
        </p:spPr>
      </p:pic>
      <p:pic>
        <p:nvPicPr>
          <p:cNvPr id="22536" name="Picture 8" descr="http://www.manosporhermanos.org/images/der5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72066" y="1857364"/>
            <a:ext cx="1724025" cy="1857375"/>
          </a:xfrm>
          <a:prstGeom prst="rect">
            <a:avLst/>
          </a:prstGeom>
          <a:noFill/>
        </p:spPr>
      </p:pic>
      <p:pic>
        <p:nvPicPr>
          <p:cNvPr id="22538" name="Picture 10" descr="http://www.guiainfantil.com/images/articulos/200/240/00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14678" y="3571876"/>
            <a:ext cx="2144680" cy="2880000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12" name="11 Rectángulo"/>
          <p:cNvSpPr/>
          <p:nvPr/>
        </p:nvSpPr>
        <p:spPr>
          <a:xfrm>
            <a:off x="7072017" y="6488668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6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6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6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9698" name="Picture 2" descr="http://1.bp.blogspot.com/-V2I4nSt1gVw/UWF4FsjKJ-I/AAAAAAAANTc/J4WzmLABCUI/s640/fondo+azul+1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9144000" y="500042"/>
            <a:ext cx="864403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VI.- EL NI</a:t>
            </a: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Ñ</a:t>
            </a: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O PARA EL PLENO Y ARMONIOSO DESARROLLO DE SU PERSONALIDAD, NECESITA AMOR Y COMPRENSI</a:t>
            </a: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Ó</a:t>
            </a: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N. LA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_tradnl" sz="2000" b="1" dirty="0" smtClean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SOCIEDAD DEBE PREOCUPARSE DE LOS NIÑOS Y NIÑAS SIN FAMILIA</a:t>
            </a:r>
            <a:endParaRPr kumimoji="0" lang="es-ES_tradnl" sz="20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2" descr="http://img141.imageshack.us/img141/3340/derechosdelosios2nz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000240"/>
            <a:ext cx="4275832" cy="4428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8" name="Picture 2" descr="http://lh5.ggpht.com/-2iobXR-jGZU/S9iE5Ek8vvI/AAAAAAAABfc/ycCEG5mMU_w/D%252520discapacitado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2105025"/>
            <a:ext cx="4876800" cy="4752975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499721" y="6215082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1.44509E-6 L -0.97257 0.0050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6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8674" name="Picture 2" descr="http://www.fondos7.net/wallpaper-original/wallpapers/fondo-azul-burbuja-747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435" cy="6858000"/>
          </a:xfrm>
          <a:prstGeom prst="rect">
            <a:avLst/>
          </a:prstGeom>
          <a:noFill/>
        </p:spPr>
      </p:pic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714348" y="642918"/>
            <a:ext cx="7286676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VII.- EL NI</a:t>
            </a: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Ñ</a:t>
            </a: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O TIENE DERECHO A RECIBIR EDUCACI</a:t>
            </a: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Ó</a:t>
            </a: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N, QUE SER</a:t>
            </a: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Á</a:t>
            </a: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GRATUITA Y OBLIGATORIA, POR LO MENOS EN ETAPAS ELEMENTALES,</a:t>
            </a:r>
            <a:r>
              <a:rPr kumimoji="0" lang="es-ES_tradnl" sz="2000" b="1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A LA CULTURA Y EL JUEGO</a:t>
            </a:r>
            <a:endParaRPr kumimoji="0" lang="es-ES_tradnl" sz="20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2" descr="http://www.cronicadelquindio.com/files/noticias/2012041804413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9000" y="2714620"/>
            <a:ext cx="5715000" cy="3810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8" name="Picture 2" descr="http://focaclipart.net23.net/derechos_del_nino/educacion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2857496"/>
            <a:ext cx="5065231" cy="3456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642597" y="6215082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4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4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4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14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1746" name="Picture 2" descr="http://www.vectoresgratis.com/wp-content/uploads/2011/08/vector-abstrac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6" y="0"/>
            <a:ext cx="9257138" cy="6858000"/>
          </a:xfrm>
          <a:prstGeom prst="rect">
            <a:avLst/>
          </a:prstGeom>
          <a:noFill/>
        </p:spPr>
      </p:pic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642910" y="857232"/>
            <a:ext cx="785818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VIII.- EL NI</a:t>
            </a: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Ñ</a:t>
            </a: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O DEBE, EN TODAS CIRCUNTANCIAS, FIGURAR ENTRE LOS PRIMEROS QUE RECIBAN PROTECCI</a:t>
            </a: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Ó</a:t>
            </a: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N Y SOCORRO.</a:t>
            </a:r>
            <a:endParaRPr kumimoji="0" lang="es-ES_tradnl" sz="20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3315" name="Picture 3" descr="http://www.webislam.com/media/2009/01/22398_ninos_felicidad_bi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0" y="4214818"/>
            <a:ext cx="4644000" cy="3096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13317" name="Picture 5" descr="http://www.noticiassin.com/wp-content/uploads/2011/07/ni%C3%B1os-de-somali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57884" y="1643050"/>
            <a:ext cx="2954050" cy="219600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13319" name="Picture 7" descr="http://www.manosporhermanos.org/images/der8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57818" y="3786190"/>
            <a:ext cx="2486025" cy="2076450"/>
          </a:xfrm>
          <a:prstGeom prst="rect">
            <a:avLst/>
          </a:prstGeom>
          <a:noFill/>
        </p:spPr>
      </p:pic>
      <p:pic>
        <p:nvPicPr>
          <p:cNvPr id="13321" name="Picture 9" descr="http://www.edenorchicos.com.ar/edenorchicos/jsp/imagenes/derechos_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2214554"/>
            <a:ext cx="3024000" cy="3024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13323" name="Picture 11" descr="http://dgpcfadu.com.ar/2008/2_cuat/j19/TP/dcho-8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14744" y="2571744"/>
            <a:ext cx="1905000" cy="1590675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499721" y="6215082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33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3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33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24" name="Picture 4" descr="http://i195.photobucket.com/albums/z258/bloodywarz/Summer_sky_wallpaper-1920x12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468" y="0"/>
            <a:ext cx="9180468" cy="6876000"/>
          </a:xfrm>
          <a:prstGeom prst="rect">
            <a:avLst/>
          </a:prstGeom>
          <a:noFill/>
        </p:spPr>
      </p:pic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1000100" y="-707886"/>
            <a:ext cx="721523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IX.- EL NI</a:t>
            </a: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Ñ</a:t>
            </a: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O DEBE SER PROTEGIDO CONTRA TODA FORMA DE ABANDONO, CRUELDAD Y EXPLOTACI</a:t>
            </a: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Ó</a:t>
            </a: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N.</a:t>
            </a:r>
            <a:endParaRPr kumimoji="0" lang="es-ES_tradnl" sz="2000" b="1" i="0" u="none" strike="noStrike" cap="none" normalizeH="0" baseline="0" dirty="0" smtClean="0">
              <a:ln>
                <a:noFill/>
              </a:ln>
              <a:solidFill>
                <a:schemeClr val="tx2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2" descr="http://orientacionandujar.files.wordpress.com/2008/11/ninos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14744" y="2928934"/>
            <a:ext cx="4907997" cy="3420000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8" name="7 Rectángulo"/>
          <p:cNvSpPr/>
          <p:nvPr/>
        </p:nvSpPr>
        <p:spPr>
          <a:xfrm>
            <a:off x="571159" y="6143644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6.93642E-7 L 0.00486 0.225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2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" y="1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graphicFrame>
        <p:nvGraphicFramePr>
          <p:cNvPr id="6" name="5 Marcador de contenido"/>
          <p:cNvGraphicFramePr>
            <a:graphicFrameLocks noGrp="1"/>
          </p:cNvGraphicFramePr>
          <p:nvPr>
            <p:ph idx="1"/>
          </p:nvPr>
        </p:nvGraphicFramePr>
        <p:xfrm>
          <a:off x="2027164" y="1523715"/>
          <a:ext cx="5089672" cy="4678934"/>
        </p:xfrm>
        <a:graphic>
          <a:graphicData uri="http://schemas.openxmlformats.org/drawingml/2006/table">
            <a:tbl>
              <a:tblPr/>
              <a:tblGrid>
                <a:gridCol w="5089672"/>
              </a:tblGrid>
              <a:tr h="45259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_tradnl" sz="900" b="1" dirty="0">
                          <a:latin typeface="Comic Sans MS"/>
                          <a:ea typeface="Times New Roman"/>
                          <a:cs typeface="Times New Roman"/>
                        </a:rPr>
                        <a:t>I.- </a:t>
                      </a:r>
                      <a:r>
                        <a:rPr lang="es-ES_tradnl" sz="900" dirty="0">
                          <a:latin typeface="Comic Sans MS"/>
                          <a:ea typeface="Times New Roman"/>
                          <a:cs typeface="Times New Roman"/>
                        </a:rPr>
                        <a:t>EL NIÑO DEBE DE DISFRUTAR DE TODOS LOS DERECHOS SIN DISCRIMINACIÓN DE RAZA, COLOR, SEXO, IDIOMA O RELIGIÓN.</a:t>
                      </a:r>
                      <a:r>
                        <a:rPr lang="es-ES_tradnl" sz="11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es-ES_tradnl" sz="1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s-ES_tradnl" sz="900" b="1" dirty="0">
                          <a:latin typeface="Comic Sans MS"/>
                          <a:ea typeface="Times New Roman"/>
                          <a:cs typeface="Times New Roman"/>
                        </a:rPr>
                        <a:t>II.-</a:t>
                      </a:r>
                      <a:r>
                        <a:rPr lang="es-ES_tradnl" sz="900" dirty="0">
                          <a:latin typeface="Comic Sans MS"/>
                          <a:ea typeface="Times New Roman"/>
                          <a:cs typeface="Times New Roman"/>
                        </a:rPr>
                        <a:t> EL NIÑO DISPONDRÁ DE OPORTUNIDADES Y SERVICIOS, PARA QUE PUEDA DESARROLLARSE FÍSICA, MENTAL, ESPIRITUAL Y MORALMENTE DE FORMA SALUDABLE Y NORMAL, ASÍ COMO EN CONDICIONES DE LIBERTAD Y DIGNIDAD.</a:t>
                      </a:r>
                      <a:endParaRPr lang="es-ES_tradnl" sz="1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s-ES_tradnl" sz="900" b="1" dirty="0">
                          <a:latin typeface="Comic Sans MS"/>
                          <a:ea typeface="Times New Roman"/>
                          <a:cs typeface="Times New Roman"/>
                        </a:rPr>
                        <a:t>III.- </a:t>
                      </a:r>
                      <a:r>
                        <a:rPr lang="es-ES_tradnl" sz="900" dirty="0">
                          <a:latin typeface="Comic Sans MS"/>
                          <a:ea typeface="Times New Roman"/>
                          <a:cs typeface="Times New Roman"/>
                        </a:rPr>
                        <a:t>EL NIÑO TIENE DERECHO DESDE SU NACIMIENTO A UN NOMBRE Y UNA NACIONALIDAD.</a:t>
                      </a:r>
                      <a:endParaRPr lang="es-ES_tradnl" sz="1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s-ES_tradnl" sz="900" b="1" dirty="0">
                          <a:latin typeface="Comic Sans MS"/>
                          <a:ea typeface="Times New Roman"/>
                          <a:cs typeface="Times New Roman"/>
                        </a:rPr>
                        <a:t>IV.-</a:t>
                      </a:r>
                      <a:r>
                        <a:rPr lang="es-ES_tradnl" sz="900" dirty="0">
                          <a:latin typeface="Comic Sans MS"/>
                          <a:ea typeface="Times New Roman"/>
                          <a:cs typeface="Times New Roman"/>
                        </a:rPr>
                        <a:t> EL NIÑO DEBE DE GOZAR DE LOS BENEFICIOS DE SEGURIDAD SOCIAL, TENDRÁ DERECHO A DISFRUTAR DE ALIMENTACIÓN, VIVIENDA, RECREO Y SERVICIOS MÉDICOS ADECUADOS.</a:t>
                      </a:r>
                      <a:endParaRPr lang="es-ES_tradnl" sz="1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s-ES_tradnl" sz="900" b="1" dirty="0">
                          <a:latin typeface="Comic Sans MS"/>
                          <a:ea typeface="Times New Roman"/>
                          <a:cs typeface="Times New Roman"/>
                        </a:rPr>
                        <a:t>V.-</a:t>
                      </a:r>
                      <a:r>
                        <a:rPr lang="es-ES_tradnl" sz="900" dirty="0">
                          <a:latin typeface="Comic Sans MS"/>
                          <a:ea typeface="Times New Roman"/>
                          <a:cs typeface="Times New Roman"/>
                        </a:rPr>
                        <a:t> EL NIÑO FÍSICA O MENTALMENTE IMPEDIDO O QUE SUFRA ALGÚN IMPEDIMENTO SOCIAL, DEBE DE RECIBIR EL TRATAMIENTO, LA EDUCACIÓN Y EL CUIDADO ESPECIAL QUE REQUIERE EN CASO PARTICULAR.</a:t>
                      </a:r>
                      <a:endParaRPr lang="es-ES_tradnl" sz="1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s-ES_tradnl" sz="900" b="1" dirty="0">
                          <a:latin typeface="Comic Sans MS"/>
                          <a:ea typeface="Times New Roman"/>
                          <a:cs typeface="Times New Roman"/>
                        </a:rPr>
                        <a:t>VI.</a:t>
                      </a:r>
                      <a:r>
                        <a:rPr lang="es-ES_tradnl" sz="900" dirty="0">
                          <a:latin typeface="Comic Sans MS"/>
                          <a:ea typeface="Times New Roman"/>
                          <a:cs typeface="Times New Roman"/>
                        </a:rPr>
                        <a:t>- EL NIÑO PARA EL PLENO Y ARMONIOSO DESARROLLO DE SU PERSONALIDAD, NECESITA AMOR Y COMPRENSIÓN.</a:t>
                      </a:r>
                      <a:endParaRPr lang="es-ES_tradnl" sz="1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s-ES_tradnl" sz="900" b="1" dirty="0">
                          <a:latin typeface="Comic Sans MS"/>
                          <a:ea typeface="Times New Roman"/>
                          <a:cs typeface="Times New Roman"/>
                        </a:rPr>
                        <a:t>VII.- </a:t>
                      </a:r>
                      <a:r>
                        <a:rPr lang="es-ES_tradnl" sz="900" dirty="0">
                          <a:latin typeface="Comic Sans MS"/>
                          <a:ea typeface="Times New Roman"/>
                          <a:cs typeface="Times New Roman"/>
                        </a:rPr>
                        <a:t>EL NIÑO TIENE DERECHO A RECIBIR EDUCACIÓN, QUE SERÁ GRATUITA Y OBLIGATORIA, POR LO MENOS EN ETAPAS ELEMENTALES.</a:t>
                      </a:r>
                      <a:endParaRPr lang="es-ES_tradnl" sz="1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s-ES_tradnl" sz="900" b="1" dirty="0">
                          <a:latin typeface="Comic Sans MS"/>
                          <a:ea typeface="Times New Roman"/>
                          <a:cs typeface="Times New Roman"/>
                        </a:rPr>
                        <a:t>VIII.-</a:t>
                      </a:r>
                      <a:r>
                        <a:rPr lang="es-ES_tradnl" sz="900" dirty="0">
                          <a:latin typeface="Comic Sans MS"/>
                          <a:ea typeface="Times New Roman"/>
                          <a:cs typeface="Times New Roman"/>
                        </a:rPr>
                        <a:t> EL NIÑO DEBE, EN TODAS CIRCUNTANCIAS, FIGURAR ENTRE LOS PRIMEROS QUE RECIBAN PROTECCIÓN Y SOCORRO.</a:t>
                      </a:r>
                      <a:endParaRPr lang="es-ES_tradnl" sz="1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s-ES_tradnl" sz="900" b="1" dirty="0">
                          <a:latin typeface="Comic Sans MS"/>
                          <a:ea typeface="Times New Roman"/>
                          <a:cs typeface="Times New Roman"/>
                        </a:rPr>
                        <a:t>IX.</a:t>
                      </a:r>
                      <a:r>
                        <a:rPr lang="es-ES_tradnl" sz="900" dirty="0">
                          <a:latin typeface="Comic Sans MS"/>
                          <a:ea typeface="Times New Roman"/>
                          <a:cs typeface="Times New Roman"/>
                        </a:rPr>
                        <a:t>- EL NIÑO DEBE SER PROTEGIDO CONTRA TODA FORMA DE ABANDONO, CRUELDAD Y EXPLOTACIÓN.</a:t>
                      </a:r>
                      <a:endParaRPr lang="es-ES_tradnl" sz="1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s-ES_tradnl" sz="900" b="1" dirty="0">
                          <a:latin typeface="Comic Sans MS"/>
                          <a:ea typeface="Times New Roman"/>
                          <a:cs typeface="Times New Roman"/>
                        </a:rPr>
                        <a:t>X.- </a:t>
                      </a:r>
                      <a:r>
                        <a:rPr lang="es-ES_tradnl" sz="900" dirty="0">
                          <a:latin typeface="Comic Sans MS"/>
                          <a:ea typeface="Times New Roman"/>
                          <a:cs typeface="Times New Roman"/>
                        </a:rPr>
                        <a:t>EL NIÑO DEBE SER PROTEGIDO CONTRA LAS PRÁCTICAS QUE PUEDAN FOMENTAR LA DISCRIMINACIÓN RACIAL, RELIGIOSA O DE CUALQUIER OTRA ÍNDOLE. </a:t>
                      </a:r>
                      <a:endParaRPr lang="es-ES_tradnl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32770" name="Picture 2" descr="http://www.fondosblackberry.com/user-content/uploads/wall/o/92/blue_waves_coo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9953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214414" y="285728"/>
            <a:ext cx="55721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_tradnl" sz="2400" dirty="0">
              <a:solidFill>
                <a:schemeClr val="bg1"/>
              </a:solidFill>
            </a:endParaRPr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6643702" y="0"/>
          <a:ext cx="4570171" cy="140208"/>
        </p:xfrm>
        <a:graphic>
          <a:graphicData uri="http://schemas.openxmlformats.org/drawingml/2006/table">
            <a:tbl>
              <a:tblPr/>
              <a:tblGrid>
                <a:gridCol w="4570171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_tradnl" sz="800" b="1" dirty="0">
                          <a:latin typeface="Comic Sans MS"/>
                          <a:ea typeface="Times New Roman"/>
                          <a:cs typeface="Times New Roman"/>
                        </a:rPr>
                        <a:t>I.- </a:t>
                      </a:r>
                      <a:r>
                        <a:rPr lang="es-ES_tradnl" sz="800" dirty="0">
                          <a:latin typeface="Comic Sans MS"/>
                          <a:ea typeface="Times New Roman"/>
                          <a:cs typeface="Times New Roman"/>
                        </a:rPr>
                        <a:t>EL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8" name="7 Rectángulo"/>
          <p:cNvSpPr/>
          <p:nvPr/>
        </p:nvSpPr>
        <p:spPr>
          <a:xfrm>
            <a:off x="857224" y="500042"/>
            <a:ext cx="671517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000" b="1" dirty="0" smtClean="0">
                <a:solidFill>
                  <a:schemeClr val="bg1"/>
                </a:solidFill>
              </a:rPr>
              <a:t>X.- EL NIÑO DEBE SER PROTEGIDO CONTRA LAS PRÁCTICAS QUE PUEDAN FOMENTAR LA DISCRIMINACIÓN RACIAL, RELIGIOSA O DE CUALQUIER OTRA ÍNDOLE HAN DE SER EDUCADOS EN UN ESPIRITU DE COMPRENSIÓN, PAZ Y AMISTAD Y HAN DE SER PROTEGIDOS CONTRA EL RACISMO Y LA INTOLERANCIA.</a:t>
            </a:r>
            <a:r>
              <a:rPr lang="es-ES_tradnl" sz="2000" dirty="0" smtClean="0">
                <a:solidFill>
                  <a:schemeClr val="bg1"/>
                </a:solidFill>
              </a:rPr>
              <a:t> </a:t>
            </a:r>
            <a:endParaRPr lang="es-ES_tradnl" sz="2000" b="1" dirty="0">
              <a:solidFill>
                <a:schemeClr val="bg1"/>
              </a:solidFill>
            </a:endParaRPr>
          </a:p>
        </p:txBody>
      </p:sp>
      <p:pic>
        <p:nvPicPr>
          <p:cNvPr id="9" name="Picture 4" descr="http://static.conmishijos.com/pictures/83-4-derecho-del-nino-a-vivir-en-armoni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9000" y="2786058"/>
            <a:ext cx="5715000" cy="428625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10" name="Picture 6" descr="http://cpcastillayleon.centros.educa.jcyl.es/sitio/upload/img/PAZ__c_3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3429000"/>
            <a:ext cx="3200400" cy="3219450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11" name="10 Rectángulo"/>
          <p:cNvSpPr/>
          <p:nvPr/>
        </p:nvSpPr>
        <p:spPr>
          <a:xfrm>
            <a:off x="7214893" y="6286520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4" descr="http://img.wallpaperstock.net:81/aqua-curvas-grises-wallpapers_1337_1600x12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8" name="Picture 2" descr="http://sphotos-h.ak.fbcdn.net/hphotos-ak-snc7/p480x480/482234_555823454457207_1664821531_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581650" cy="29337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9" name="Picture 6" descr="http://3.bp.blogspot.com/-mGPnBjp9vqI/TaJ7RZvgQgI/AAAAAAAAABY/cEibK4QXoq0/s1600/v-congresso-brasileiro-sobre-sindrome-de-down-227-640x42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28992" y="2571744"/>
            <a:ext cx="6096000" cy="405765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10" name="Picture 4" descr="http://www.bebes.net/wp-content/uploads/2010/07/ni%C3%B1os-especiales-deportes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28662" y="2857496"/>
            <a:ext cx="3423145" cy="4212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11" name="10 Rectángulo"/>
          <p:cNvSpPr/>
          <p:nvPr/>
        </p:nvSpPr>
        <p:spPr>
          <a:xfrm>
            <a:off x="642597" y="6215082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6082" name="Picture 2" descr="http://www.widex.com.ar/wp-content/uploads/2012/09/ni%C3%B1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0"/>
            <a:ext cx="9120000" cy="4320000"/>
          </a:xfrm>
          <a:prstGeom prst="rect">
            <a:avLst/>
          </a:prstGeom>
          <a:noFill/>
        </p:spPr>
      </p:pic>
      <p:pic>
        <p:nvPicPr>
          <p:cNvPr id="7" name="Picture 2" descr="http://www.elblogalternativo.com/wp-content/uploads/2008/12/ministerio-de-ninos-felic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357166"/>
            <a:ext cx="4286250" cy="4305300"/>
          </a:xfrm>
          <a:prstGeom prst="rect">
            <a:avLst/>
          </a:prstGeom>
          <a:noFill/>
        </p:spPr>
      </p:pic>
      <p:pic>
        <p:nvPicPr>
          <p:cNvPr id="8" name="Picture 4" descr="http://www.nationalchildrensstudy.gov/PublishingImages/illustration_hom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57356" y="4662000"/>
            <a:ext cx="4707381" cy="2196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7319993" y="6286520"/>
            <a:ext cx="96532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100" dirty="0" err="1" smtClean="0">
                <a:ln w="50800"/>
                <a:latin typeface="Blackadder ITC" pitchFamily="82" charset="0"/>
              </a:rPr>
              <a:t>Pps.</a:t>
            </a:r>
            <a:r>
              <a:rPr lang="es-ES" sz="1100" dirty="0" smtClean="0">
                <a:ln w="50800"/>
                <a:latin typeface="Blackadder ITC" pitchFamily="82" charset="0"/>
              </a:rPr>
              <a:t> Mari Tere</a:t>
            </a:r>
            <a:endParaRPr lang="es-ES" sz="11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4" name="Picture 2" descr="http://1.bp.blogspot.com/_sNUg78--3Bw/TRD-jp5EWnI/AAAAAAAABe4/XdStNpMXeRU/s1600/fondo%2Bbeig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" y="-2"/>
            <a:ext cx="9210788" cy="6858001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428860" y="214290"/>
            <a:ext cx="4214810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sz="2800" dirty="0" smtClean="0">
                <a:solidFill>
                  <a:schemeClr val="accent3">
                    <a:lumMod val="50000"/>
                  </a:schemeClr>
                </a:solidFill>
                <a:latin typeface="Britannic Bold" pitchFamily="34" charset="0"/>
                <a:ea typeface="Times New Roman" pitchFamily="18" charset="0"/>
                <a:cs typeface="Arial" pitchFamily="34" charset="0"/>
              </a:rPr>
              <a:t>Derecho a la Vida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sz="2400" dirty="0" smtClean="0">
                <a:solidFill>
                  <a:schemeClr val="accent3">
                    <a:lumMod val="75000"/>
                  </a:schemeClr>
                </a:solidFill>
                <a:latin typeface="Britannic Bold" pitchFamily="34" charset="0"/>
                <a:ea typeface="Times New Roman" pitchFamily="18" charset="0"/>
                <a:cs typeface="Arial" pitchFamily="34" charset="0"/>
              </a:rPr>
              <a:t>Todo niño tiene derecho a vivir. Esto significa que todo niño tiene derecho a no ser asesinado, a sobrevivir y a crecer en condiciones óptimas.</a:t>
            </a:r>
            <a:endParaRPr lang="es-ES_tradnl" sz="2400" dirty="0" smtClean="0">
              <a:solidFill>
                <a:schemeClr val="accent3">
                  <a:lumMod val="75000"/>
                </a:schemeClr>
              </a:solidFill>
              <a:latin typeface="Britannic Bold" pitchFamily="34" charset="0"/>
              <a:cs typeface="Arial" pitchFamily="34" charset="0"/>
            </a:endParaRPr>
          </a:p>
        </p:txBody>
      </p:sp>
      <p:pic>
        <p:nvPicPr>
          <p:cNvPr id="6" name="Picture 2" descr="http://www.radiobolgen.no/images/kidz002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85918" y="2714625"/>
            <a:ext cx="5334000" cy="4143375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1642729" y="6215082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latin typeface="Blackadder ITC" pitchFamily="82" charset="0"/>
              </a:rPr>
              <a:t>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1986" name="Picture 2" descr="http://i308.photobucket.com/albums/kk341/cheniphotos/FONDOS%20ENSUENOS/FONDO41B.jpg?t=127363023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500298" y="214290"/>
            <a:ext cx="4572000" cy="353943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sz="2800" dirty="0" smtClean="0">
                <a:solidFill>
                  <a:schemeClr val="accent2">
                    <a:lumMod val="75000"/>
                  </a:schemeClr>
                </a:solidFill>
                <a:latin typeface="Britannic Bold" pitchFamily="34" charset="0"/>
                <a:ea typeface="Times New Roman" pitchFamily="18" charset="0"/>
                <a:cs typeface="Arial" pitchFamily="34" charset="0"/>
              </a:rPr>
              <a:t>Derecho a la Educación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sz="2800" dirty="0" smtClean="0">
              <a:latin typeface="Britannic Bold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sz="24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ritannic Bold" pitchFamily="34" charset="0"/>
                <a:ea typeface="Times New Roman" pitchFamily="18" charset="0"/>
                <a:cs typeface="Arial" pitchFamily="34" charset="0"/>
              </a:rPr>
              <a:t>Todo niño tiene derecho a recibir una educación, a disfrutar de una vida social y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sz="24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ritannic Bold" pitchFamily="34" charset="0"/>
                <a:ea typeface="Times New Roman" pitchFamily="18" charset="0"/>
                <a:cs typeface="Arial" pitchFamily="34" charset="0"/>
              </a:rPr>
              <a:t> a construir su propio futuro. Este derecho es esencial para su desarrollo económico,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sz="24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ritannic Bold" pitchFamily="34" charset="0"/>
                <a:ea typeface="Times New Roman" pitchFamily="18" charset="0"/>
                <a:cs typeface="Arial" pitchFamily="34" charset="0"/>
              </a:rPr>
              <a:t>social y cultural.</a:t>
            </a:r>
            <a:endParaRPr lang="es-ES_tradnl" sz="2400" dirty="0" smtClean="0">
              <a:solidFill>
                <a:schemeClr val="accent2">
                  <a:lumMod val="60000"/>
                  <a:lumOff val="40000"/>
                </a:schemeClr>
              </a:solidFill>
              <a:latin typeface="Britannic Bold" pitchFamily="34" charset="0"/>
              <a:cs typeface="Arial" pitchFamily="34" charset="0"/>
            </a:endParaRPr>
          </a:p>
        </p:txBody>
      </p:sp>
      <p:pic>
        <p:nvPicPr>
          <p:cNvPr id="7" name="Picture 4" descr="http://www.cubarte.cult.cu/Imagenes/entrevistas/librosninnos5111129a44c5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9124" y="2786058"/>
            <a:ext cx="3480660" cy="4392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1714167" y="6215082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2">
                    <a:lumMod val="5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solidFill>
                  <a:schemeClr val="accent2">
                    <a:lumMod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accent2">
                  <a:lumMod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http://users.atw.hu/teatasak/images/Fondo-beige-cint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285984" y="214290"/>
            <a:ext cx="4572000" cy="3170099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sz="2800" dirty="0" smtClean="0">
                <a:solidFill>
                  <a:schemeClr val="bg2">
                    <a:lumMod val="10000"/>
                  </a:schemeClr>
                </a:solidFill>
                <a:latin typeface="Britannic Bold" pitchFamily="34" charset="0"/>
                <a:ea typeface="Times New Roman" pitchFamily="18" charset="0"/>
                <a:cs typeface="Arial" pitchFamily="34" charset="0"/>
              </a:rPr>
              <a:t>Derecho a la Alimentación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sz="2800" dirty="0" smtClean="0">
              <a:latin typeface="Britannic Bold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sz="2400" dirty="0" smtClean="0">
                <a:solidFill>
                  <a:schemeClr val="bg2">
                    <a:lumMod val="50000"/>
                  </a:schemeClr>
                </a:solidFill>
                <a:latin typeface="Britannic Bold" pitchFamily="34" charset="0"/>
                <a:ea typeface="Times New Roman" pitchFamily="18" charset="0"/>
                <a:cs typeface="Arial" pitchFamily="34" charset="0"/>
              </a:rPr>
              <a:t>Todo niño tiene derecho a comer, a no morir de hambre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sz="2400" dirty="0" smtClean="0">
                <a:solidFill>
                  <a:schemeClr val="bg2">
                    <a:lumMod val="50000"/>
                  </a:schemeClr>
                </a:solidFill>
                <a:latin typeface="Britannic Bold" pitchFamily="34" charset="0"/>
                <a:ea typeface="Times New Roman" pitchFamily="18" charset="0"/>
                <a:cs typeface="Arial" pitchFamily="34" charset="0"/>
              </a:rPr>
              <a:t> y a no sufrir malnutrición.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sz="2400" dirty="0" smtClean="0">
                <a:solidFill>
                  <a:schemeClr val="bg2">
                    <a:lumMod val="50000"/>
                  </a:schemeClr>
                </a:solidFill>
                <a:latin typeface="Britannic Bold" pitchFamily="34" charset="0"/>
                <a:ea typeface="Times New Roman" pitchFamily="18" charset="0"/>
                <a:cs typeface="Arial" pitchFamily="34" charset="0"/>
              </a:rPr>
              <a:t>Sin embargo, cada cinco segundos muere un niño de hambre en el mundo.</a:t>
            </a:r>
            <a:endParaRPr lang="es-ES_tradnl" sz="2400" dirty="0" smtClean="0">
              <a:solidFill>
                <a:schemeClr val="bg2">
                  <a:lumMod val="50000"/>
                </a:schemeClr>
              </a:solidFill>
              <a:latin typeface="Britannic Bold" pitchFamily="34" charset="0"/>
              <a:cs typeface="Arial" pitchFamily="34" charset="0"/>
            </a:endParaRPr>
          </a:p>
        </p:txBody>
      </p:sp>
      <p:pic>
        <p:nvPicPr>
          <p:cNvPr id="6" name="Picture 2" descr="http://codiceinformativo.com/wp-content/uploads/2013/04/ni%C3%B1o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08" y="2928934"/>
            <a:ext cx="4238625" cy="424815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571159" y="6286520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2">
                    <a:lumMod val="5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solidFill>
                  <a:schemeClr val="accent2">
                    <a:lumMod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accent2">
                  <a:lumMod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3010" name="Picture 2" descr="http://i308.photobucket.com/albums/kk341/cheniphotos/FONDOS%20ENSUENOS/EMPAD/fondo2.png?t=128244423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36526"/>
            <a:ext cx="9113571" cy="7020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857488" y="285728"/>
            <a:ext cx="3357586" cy="41242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sz="2800" dirty="0" smtClean="0">
                <a:solidFill>
                  <a:schemeClr val="accent2">
                    <a:lumMod val="75000"/>
                  </a:schemeClr>
                </a:solidFill>
                <a:latin typeface="Britannic Bold" pitchFamily="34" charset="0"/>
                <a:ea typeface="Times New Roman" pitchFamily="18" charset="0"/>
                <a:cs typeface="Arial" pitchFamily="34" charset="0"/>
              </a:rPr>
              <a:t>Derecho a la Salud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sz="24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ritannic Bold" pitchFamily="34" charset="0"/>
                <a:ea typeface="Times New Roman" pitchFamily="18" charset="0"/>
                <a:cs typeface="Arial" pitchFamily="34" charset="0"/>
              </a:rPr>
              <a:t>Los niños deben ser protegidos de las enfermedades. Se les debe permitir crecer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sz="24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ritannic Bold" pitchFamily="34" charset="0"/>
                <a:ea typeface="Times New Roman" pitchFamily="18" charset="0"/>
                <a:cs typeface="Arial" pitchFamily="34" charset="0"/>
              </a:rPr>
              <a:t>y convertirse en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sz="24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ritannic Bold" pitchFamily="34" charset="0"/>
                <a:ea typeface="Times New Roman" pitchFamily="18" charset="0"/>
                <a:cs typeface="Arial" pitchFamily="34" charset="0"/>
              </a:rPr>
              <a:t>adultos sanos.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sz="24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ritannic Bold" pitchFamily="34" charset="0"/>
                <a:ea typeface="Times New Roman" pitchFamily="18" charset="0"/>
                <a:cs typeface="Arial" pitchFamily="34" charset="0"/>
              </a:rPr>
              <a:t> Esto contribuye al desarrollo de una sociedad activa.</a:t>
            </a:r>
            <a:endParaRPr lang="es-ES_tradnl" sz="2400" dirty="0" smtClean="0">
              <a:solidFill>
                <a:schemeClr val="accent2">
                  <a:lumMod val="60000"/>
                  <a:lumOff val="40000"/>
                </a:schemeClr>
              </a:solidFill>
              <a:latin typeface="Britannic Bold" pitchFamily="34" charset="0"/>
              <a:cs typeface="Arial" pitchFamily="34" charset="0"/>
            </a:endParaRPr>
          </a:p>
        </p:txBody>
      </p:sp>
      <p:pic>
        <p:nvPicPr>
          <p:cNvPr id="13314" name="Picture 2" descr="http://2.bp.blogspot.com/-7FE8JTuAAXk/Tc9dOdobiBI/AAAAAAAAAFo/QWbaa-ni7s4/s320/Derecho_a_la_salu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552700" cy="2295525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13316" name="Picture 4" descr="http://www.jarabeinfantil.com/images/html/banner_solucion_ninos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57554" y="4357694"/>
            <a:ext cx="2495550" cy="203835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499721" y="6286520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comb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4034" name="Picture 2" descr="http://a.imageshack.us/img442/2935/fondon1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" y="-3"/>
            <a:ext cx="9192646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143108" y="357166"/>
            <a:ext cx="4572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sz="2400" dirty="0" smtClean="0">
                <a:solidFill>
                  <a:schemeClr val="accent3">
                    <a:lumMod val="50000"/>
                  </a:schemeClr>
                </a:solidFill>
                <a:latin typeface="Britannic Bold" pitchFamily="34" charset="0"/>
                <a:ea typeface="Times New Roman" pitchFamily="18" charset="0"/>
                <a:cs typeface="Arial" pitchFamily="34" charset="0"/>
              </a:rPr>
              <a:t>Derecho al Agua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sz="2400" dirty="0" smtClean="0">
              <a:latin typeface="Britannic Bold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sz="2400" dirty="0" smtClean="0">
                <a:solidFill>
                  <a:schemeClr val="accent3">
                    <a:lumMod val="75000"/>
                  </a:schemeClr>
                </a:solidFill>
                <a:latin typeface="Britannic Bold" pitchFamily="34" charset="0"/>
                <a:ea typeface="Times New Roman" pitchFamily="18" charset="0"/>
                <a:cs typeface="Arial" pitchFamily="34" charset="0"/>
              </a:rPr>
              <a:t>Los niños tienen derecho al acceso a agua potable de calidad y tratada en condiciones sanitarias correctas. El derecho al agua es esencial para su salud y su desarrollo.</a:t>
            </a:r>
            <a:endParaRPr lang="es-ES_tradnl" sz="2400" dirty="0" smtClean="0">
              <a:solidFill>
                <a:schemeClr val="accent3">
                  <a:lumMod val="75000"/>
                </a:schemeClr>
              </a:solidFill>
              <a:latin typeface="Britannic Bold" pitchFamily="34" charset="0"/>
              <a:cs typeface="Arial" pitchFamily="34" charset="0"/>
            </a:endParaRPr>
          </a:p>
        </p:txBody>
      </p:sp>
      <p:pic>
        <p:nvPicPr>
          <p:cNvPr id="12289" name="Picture 1" descr="C:\Users\abuelitos\Desktop\nn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8860" y="3546000"/>
            <a:ext cx="4732302" cy="3312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642597" y="6286520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tx2"/>
                </a:solidFill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solidFill>
                  <a:schemeClr val="tx2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tx2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1000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5058" name="Picture 2" descr="http://img255.imageshack.us/img255/1994/fondo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" y="-1"/>
            <a:ext cx="9251011" cy="727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786050" y="214290"/>
            <a:ext cx="385765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sz="2800" dirty="0" smtClean="0">
                <a:solidFill>
                  <a:schemeClr val="accent3">
                    <a:lumMod val="50000"/>
                  </a:schemeClr>
                </a:solidFill>
                <a:latin typeface="Britannic Bold" pitchFamily="34" charset="0"/>
                <a:ea typeface="Times New Roman" pitchFamily="18" charset="0"/>
                <a:cs typeface="Arial" pitchFamily="34" charset="0"/>
              </a:rPr>
              <a:t>Derecho a la Identidad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sz="2400" dirty="0" smtClean="0">
                <a:solidFill>
                  <a:schemeClr val="accent3">
                    <a:lumMod val="75000"/>
                  </a:schemeClr>
                </a:solidFill>
                <a:latin typeface="Britannic Bold" pitchFamily="34" charset="0"/>
                <a:ea typeface="Times New Roman" pitchFamily="18" charset="0"/>
                <a:cs typeface="Arial" pitchFamily="34" charset="0"/>
              </a:rPr>
              <a:t>Todo niño tiene derecho a tener nombre y apellido, nacionalidad y a saber quiénes son sus padres.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sz="2400" dirty="0" smtClean="0">
                <a:solidFill>
                  <a:schemeClr val="accent3">
                    <a:lumMod val="75000"/>
                  </a:schemeClr>
                </a:solidFill>
                <a:latin typeface="Britannic Bold" pitchFamily="34" charset="0"/>
                <a:ea typeface="Times New Roman" pitchFamily="18" charset="0"/>
                <a:cs typeface="Arial" pitchFamily="34" charset="0"/>
              </a:rPr>
              <a:t>El derecho a la identidad representa el reconocimiento oficial de su existencia y de sus derechos.</a:t>
            </a:r>
            <a:endParaRPr lang="es-ES_tradnl" sz="2400" dirty="0" smtClean="0">
              <a:solidFill>
                <a:schemeClr val="accent3">
                  <a:lumMod val="75000"/>
                </a:schemeClr>
              </a:solidFill>
              <a:latin typeface="Britannic Bold" pitchFamily="34" charset="0"/>
              <a:cs typeface="Arial" pitchFamily="34" charset="0"/>
            </a:endParaRPr>
          </a:p>
        </p:txBody>
      </p:sp>
      <p:pic>
        <p:nvPicPr>
          <p:cNvPr id="10242" name="Picture 2" descr="http://pequelia.es/files/2011/07/agua_ninyos-500x33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8860" y="4214818"/>
            <a:ext cx="4762500" cy="31623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499721" y="6488668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1000">
    <p:diamond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5842" name="Picture 2" descr="http://i308.photobucket.com/albums/kk341/cheniphotos/FONDOS%20ENSUENOS/FONDO29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28600" y="0"/>
            <a:ext cx="93726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214546" y="357166"/>
            <a:ext cx="4357718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sz="2800" dirty="0" smtClean="0">
                <a:solidFill>
                  <a:schemeClr val="accent2">
                    <a:lumMod val="75000"/>
                  </a:schemeClr>
                </a:solidFill>
                <a:latin typeface="Britannic Bold" pitchFamily="34" charset="0"/>
                <a:ea typeface="Times New Roman" pitchFamily="18" charset="0"/>
                <a:cs typeface="Arial" pitchFamily="34" charset="0"/>
              </a:rPr>
              <a:t>Derecho a la Libertad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sz="24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ritannic Bold" pitchFamily="34" charset="0"/>
                <a:ea typeface="Times New Roman" pitchFamily="18" charset="0"/>
                <a:cs typeface="Arial" pitchFamily="34" charset="0"/>
              </a:rPr>
              <a:t>Los niños tienen derecho a expresarse, a tener opiniones, a acceder a la información y a participar en las decisiones que los afectan. Los niños tienen derecho a la libertad de religión.</a:t>
            </a:r>
            <a:endParaRPr lang="es-ES_tradnl" sz="2400" dirty="0" smtClean="0">
              <a:solidFill>
                <a:schemeClr val="accent2">
                  <a:lumMod val="60000"/>
                  <a:lumOff val="40000"/>
                </a:schemeClr>
              </a:solidFill>
              <a:latin typeface="Britannic Bold" pitchFamily="34" charset="0"/>
              <a:cs typeface="Arial" pitchFamily="34" charset="0"/>
            </a:endParaRPr>
          </a:p>
        </p:txBody>
      </p:sp>
      <p:pic>
        <p:nvPicPr>
          <p:cNvPr id="9218" name="Picture 2" descr="http://multimedia.hola.com/noticias-de-actualidad/2013/01/11/ninos-arrugas-imagen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8860" y="3510000"/>
            <a:ext cx="3899266" cy="3348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1747829" y="6286520"/>
            <a:ext cx="96532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100" dirty="0" err="1" smtClean="0">
                <a:ln w="50800"/>
                <a:solidFill>
                  <a:schemeClr val="accent2">
                    <a:lumMod val="5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100" dirty="0" smtClean="0">
                <a:ln w="50800"/>
                <a:solidFill>
                  <a:schemeClr val="accent2">
                    <a:lumMod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100" dirty="0">
              <a:ln w="50800"/>
              <a:solidFill>
                <a:schemeClr val="accent2">
                  <a:lumMod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7890" name="Picture 2" descr="http://2.bp.blogspot.com/-JHjn7MjISVM/T1WylPrWTQI/AAAAAAAACRI/URpE3j0SVKo/s1600/FONDO%2BN%25C2%25BA%2B255%2BEmi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" y="-2"/>
            <a:ext cx="9168583" cy="6858001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285984" y="357166"/>
            <a:ext cx="4572032" cy="33855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sz="2800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Britannic Bold" pitchFamily="34" charset="0"/>
                <a:ea typeface="Times New Roman" pitchFamily="18" charset="0"/>
                <a:cs typeface="Arial" pitchFamily="34" charset="0"/>
              </a:rPr>
              <a:t>Derecho a la Protección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sz="2400" dirty="0" smtClean="0">
                <a:solidFill>
                  <a:schemeClr val="accent2">
                    <a:lumMod val="75000"/>
                  </a:schemeClr>
                </a:solidFill>
                <a:latin typeface="Britannic Bold" pitchFamily="34" charset="0"/>
                <a:ea typeface="Times New Roman" pitchFamily="18" charset="0"/>
                <a:cs typeface="Arial" pitchFamily="34" charset="0"/>
              </a:rPr>
              <a:t>Los niños tienen derecho a vivir en un contexto seguro y protegido que preserve su bienestar. Todo niño tiene derecho a ser protegido de cualquier forma de maltrato, discriminación y explotación.</a:t>
            </a:r>
            <a:endParaRPr lang="es-ES_tradnl" sz="2400" dirty="0" smtClean="0">
              <a:solidFill>
                <a:schemeClr val="accent2">
                  <a:lumMod val="75000"/>
                </a:schemeClr>
              </a:solidFill>
              <a:latin typeface="Britannic Bold" pitchFamily="34" charset="0"/>
              <a:cs typeface="Arial" pitchFamily="34" charset="0"/>
            </a:endParaRPr>
          </a:p>
        </p:txBody>
      </p:sp>
      <p:pic>
        <p:nvPicPr>
          <p:cNvPr id="8196" name="Picture 4" descr="http://4.bp.blogspot.com/-OFxgEhjUHiM/TdwcoFDUyvI/AAAAAAAAACg/y3Q5pdeCyyA/s1600/Derecho_a_la_integridad_persona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8" y="4214818"/>
            <a:ext cx="3158209" cy="223200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8" name="Picture 2" descr="http://masalto.com/masalto_db/imagenes_db/Oque/derecho__a_la_proteccion_contra_abusos_con_colo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00298" y="3143248"/>
            <a:ext cx="4286250" cy="428625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571159" y="6143644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2">
                    <a:lumMod val="5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solidFill>
                  <a:schemeClr val="accent2">
                    <a:lumMod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accent2">
                  <a:lumMod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62" name="Picture 2" descr="http://4.bp.blogspot.com/-Jm1_Dc6cCFg/Th9K2U1JUaI/AAAAAAAACKM/cFK9GVLF_DY/s1600/fondo%2Bchica%2Bflores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0220" y="0"/>
            <a:ext cx="918422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357422" y="500042"/>
            <a:ext cx="45400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400" dirty="0" smtClean="0">
                <a:solidFill>
                  <a:schemeClr val="accent3">
                    <a:lumMod val="50000"/>
                  </a:schemeClr>
                </a:solidFill>
                <a:latin typeface="Britannic Bold" pitchFamily="34" charset="0"/>
              </a:rPr>
              <a:t>Derechos del niño en el deporte</a:t>
            </a:r>
            <a:endParaRPr lang="es-ES_tradnl" sz="2400" dirty="0">
              <a:solidFill>
                <a:schemeClr val="accent3">
                  <a:lumMod val="50000"/>
                </a:schemeClr>
              </a:solidFill>
              <a:latin typeface="Britannic Bold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2500298" y="1285860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000" dirty="0" smtClean="0">
                <a:solidFill>
                  <a:schemeClr val="accent3">
                    <a:lumMod val="50000"/>
                  </a:schemeClr>
                </a:solidFill>
                <a:latin typeface="Britannic Bold" pitchFamily="34" charset="0"/>
              </a:rPr>
              <a:t>Tema de una conferencia dictada por el Dr. Lucio </a:t>
            </a:r>
            <a:r>
              <a:rPr lang="es-ES_tradnl" sz="2000" dirty="0" err="1" smtClean="0">
                <a:solidFill>
                  <a:schemeClr val="accent3">
                    <a:lumMod val="50000"/>
                  </a:schemeClr>
                </a:solidFill>
                <a:latin typeface="Britannic Bold" pitchFamily="34" charset="0"/>
              </a:rPr>
              <a:t>Bizzini</a:t>
            </a:r>
            <a:r>
              <a:rPr lang="es-ES_tradnl" sz="2000" dirty="0" smtClean="0">
                <a:solidFill>
                  <a:schemeClr val="accent3">
                    <a:lumMod val="50000"/>
                  </a:schemeClr>
                </a:solidFill>
                <a:latin typeface="Britannic Bold" pitchFamily="34" charset="0"/>
              </a:rPr>
              <a:t>,  psicólogo del "Centre de </a:t>
            </a:r>
            <a:r>
              <a:rPr lang="es-ES_tradnl" sz="2000" dirty="0" err="1" smtClean="0">
                <a:solidFill>
                  <a:schemeClr val="accent3">
                    <a:lumMod val="50000"/>
                  </a:schemeClr>
                </a:solidFill>
                <a:latin typeface="Britannic Bold" pitchFamily="34" charset="0"/>
              </a:rPr>
              <a:t>Medecine</a:t>
            </a:r>
            <a:r>
              <a:rPr lang="es-ES_tradnl" sz="2000" dirty="0" smtClean="0">
                <a:solidFill>
                  <a:schemeClr val="accent3">
                    <a:lumMod val="50000"/>
                  </a:schemeClr>
                </a:solidFill>
                <a:latin typeface="Britannic Bold" pitchFamily="34" charset="0"/>
              </a:rPr>
              <a:t>  </a:t>
            </a:r>
            <a:r>
              <a:rPr lang="es-ES_tradnl" sz="2000" dirty="0" err="1" smtClean="0">
                <a:solidFill>
                  <a:schemeClr val="accent3">
                    <a:lumMod val="50000"/>
                  </a:schemeClr>
                </a:solidFill>
                <a:latin typeface="Britannic Bold" pitchFamily="34" charset="0"/>
              </a:rPr>
              <a:t>Exercise</a:t>
            </a:r>
            <a:r>
              <a:rPr lang="es-ES_tradnl" sz="2000" dirty="0" smtClean="0">
                <a:solidFill>
                  <a:schemeClr val="accent3">
                    <a:lumMod val="50000"/>
                  </a:schemeClr>
                </a:solidFill>
                <a:latin typeface="Britannic Bold" pitchFamily="34" charset="0"/>
              </a:rPr>
              <a:t>" de Ginebra, en el Congreso de </a:t>
            </a:r>
            <a:r>
              <a:rPr lang="es-ES_tradnl" sz="2000" dirty="0" err="1" smtClean="0">
                <a:solidFill>
                  <a:schemeClr val="accent3">
                    <a:lumMod val="50000"/>
                  </a:schemeClr>
                </a:solidFill>
                <a:latin typeface="Britannic Bold" pitchFamily="34" charset="0"/>
              </a:rPr>
              <a:t>Rapallo</a:t>
            </a:r>
            <a:r>
              <a:rPr lang="es-ES_tradnl" sz="2000" dirty="0" smtClean="0">
                <a:solidFill>
                  <a:schemeClr val="accent3">
                    <a:lumMod val="50000"/>
                  </a:schemeClr>
                </a:solidFill>
                <a:latin typeface="Britannic Bold" pitchFamily="34" charset="0"/>
              </a:rPr>
              <a:t> </a:t>
            </a:r>
          </a:p>
          <a:p>
            <a:r>
              <a:rPr lang="es-ES_tradnl" sz="2000" dirty="0" smtClean="0">
                <a:solidFill>
                  <a:schemeClr val="accent3">
                    <a:lumMod val="50000"/>
                  </a:schemeClr>
                </a:solidFill>
                <a:latin typeface="Britannic Bold" pitchFamily="34" charset="0"/>
              </a:rPr>
              <a:t>del </a:t>
            </a:r>
            <a:r>
              <a:rPr lang="es-ES_tradnl" sz="2000" dirty="0" err="1" smtClean="0">
                <a:solidFill>
                  <a:schemeClr val="accent3">
                    <a:lumMod val="50000"/>
                  </a:schemeClr>
                </a:solidFill>
                <a:latin typeface="Britannic Bold" pitchFamily="34" charset="0"/>
              </a:rPr>
              <a:t>Panathlon</a:t>
            </a:r>
            <a:r>
              <a:rPr lang="es-ES_tradnl" sz="2000" dirty="0" smtClean="0">
                <a:solidFill>
                  <a:schemeClr val="accent3">
                    <a:lumMod val="50000"/>
                  </a:schemeClr>
                </a:solidFill>
                <a:latin typeface="Britannic Bold" pitchFamily="34" charset="0"/>
              </a:rPr>
              <a:t> Internacional en el </a:t>
            </a:r>
          </a:p>
          <a:p>
            <a:r>
              <a:rPr lang="es-ES_tradnl" sz="2000" dirty="0" smtClean="0">
                <a:solidFill>
                  <a:schemeClr val="accent3">
                    <a:lumMod val="50000"/>
                  </a:schemeClr>
                </a:solidFill>
                <a:latin typeface="Britannic Bold" pitchFamily="34" charset="0"/>
              </a:rPr>
              <a:t>mes de julio de 1995. </a:t>
            </a:r>
            <a:endParaRPr lang="es-ES_tradnl" sz="2000" dirty="0">
              <a:solidFill>
                <a:schemeClr val="accent3">
                  <a:lumMod val="50000"/>
                </a:schemeClr>
              </a:solidFill>
              <a:latin typeface="Britannic Bold" pitchFamily="34" charset="0"/>
            </a:endParaRPr>
          </a:p>
        </p:txBody>
      </p:sp>
      <p:pic>
        <p:nvPicPr>
          <p:cNvPr id="7174" name="Picture 6" descr="http://i1.wp.com/www.diariodemujer.net/wp-content/uploads/2012/12/Carrera-popular-corre-por-el-nino_articulo_landscape.jpg?fit=660%2C33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1736" y="3429000"/>
            <a:ext cx="4181475" cy="3143250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8" name="7 Rectángulo"/>
          <p:cNvSpPr/>
          <p:nvPr/>
        </p:nvSpPr>
        <p:spPr>
          <a:xfrm>
            <a:off x="214282" y="214290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1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9938" name="Picture 2" descr="http://i308.photobucket.com/albums/kk341/cheniphotos/FONDOS%20ENSUENOS/FONDO16B.jpg?t=127224569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571604" y="357166"/>
            <a:ext cx="351731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400" dirty="0" smtClean="0">
                <a:solidFill>
                  <a:schemeClr val="bg2">
                    <a:lumMod val="10000"/>
                  </a:schemeClr>
                </a:solidFill>
                <a:latin typeface="Britannic Bold" pitchFamily="34" charset="0"/>
              </a:rPr>
              <a:t>El niño tiene derecho a: </a:t>
            </a:r>
            <a:endParaRPr lang="es-ES_tradnl" sz="2400" dirty="0">
              <a:solidFill>
                <a:schemeClr val="bg2">
                  <a:lumMod val="10000"/>
                </a:schemeClr>
              </a:solidFill>
              <a:latin typeface="Britannic Bold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2143108" y="785794"/>
            <a:ext cx="416492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sz="2000" dirty="0" smtClean="0">
                <a:solidFill>
                  <a:schemeClr val="accent2">
                    <a:lumMod val="50000"/>
                  </a:schemeClr>
                </a:solidFill>
                <a:latin typeface="Britannic Bold" pitchFamily="34" charset="0"/>
                <a:ea typeface="Times New Roman" pitchFamily="18" charset="0"/>
                <a:cs typeface="Arial" pitchFamily="34" charset="0"/>
              </a:rPr>
              <a:t>Practicar el deporte de su agrado. </a:t>
            </a:r>
          </a:p>
        </p:txBody>
      </p:sp>
      <p:sp>
        <p:nvSpPr>
          <p:cNvPr id="7" name="6 Rectángulo"/>
          <p:cNvSpPr/>
          <p:nvPr/>
        </p:nvSpPr>
        <p:spPr>
          <a:xfrm>
            <a:off x="2500298" y="1071546"/>
            <a:ext cx="37192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sz="2000" dirty="0" smtClean="0">
                <a:solidFill>
                  <a:schemeClr val="accent2">
                    <a:lumMod val="50000"/>
                  </a:schemeClr>
                </a:solidFill>
                <a:latin typeface="Britannic Bold" pitchFamily="34" charset="0"/>
                <a:ea typeface="Times New Roman" pitchFamily="18" charset="0"/>
                <a:cs typeface="Arial" pitchFamily="34" charset="0"/>
              </a:rPr>
              <a:t>Aprovechar un ambiente sano. </a:t>
            </a:r>
          </a:p>
        </p:txBody>
      </p:sp>
      <p:sp>
        <p:nvSpPr>
          <p:cNvPr id="8" name="7 Rectángulo"/>
          <p:cNvSpPr/>
          <p:nvPr/>
        </p:nvSpPr>
        <p:spPr>
          <a:xfrm>
            <a:off x="2786050" y="1357298"/>
            <a:ext cx="315503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sz="2000" dirty="0" smtClean="0">
                <a:solidFill>
                  <a:schemeClr val="accent2">
                    <a:lumMod val="50000"/>
                  </a:schemeClr>
                </a:solidFill>
                <a:latin typeface="Britannic Bold" pitchFamily="34" charset="0"/>
                <a:ea typeface="Times New Roman" pitchFamily="18" charset="0"/>
                <a:cs typeface="Arial" pitchFamily="34" charset="0"/>
              </a:rPr>
              <a:t>Ser tratado con dignidad. </a:t>
            </a:r>
          </a:p>
        </p:txBody>
      </p:sp>
      <p:sp>
        <p:nvSpPr>
          <p:cNvPr id="9" name="8 Rectángulo"/>
          <p:cNvSpPr/>
          <p:nvPr/>
        </p:nvSpPr>
        <p:spPr>
          <a:xfrm>
            <a:off x="2143108" y="2786058"/>
            <a:ext cx="857256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sz="2000" dirty="0" smtClean="0">
                <a:solidFill>
                  <a:schemeClr val="accent2">
                    <a:lumMod val="50000"/>
                  </a:schemeClr>
                </a:solidFill>
                <a:latin typeface="Britannic Bold" pitchFamily="34" charset="0"/>
                <a:ea typeface="Times New Roman" pitchFamily="18" charset="0"/>
                <a:cs typeface="Arial" pitchFamily="34" charset="0"/>
              </a:rPr>
              <a:t>Ser rodeado y entrenado por personas competentes. 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2285984" y="1643050"/>
            <a:ext cx="607223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sz="2000" dirty="0" smtClean="0">
                <a:solidFill>
                  <a:schemeClr val="accent2">
                    <a:lumMod val="50000"/>
                  </a:schemeClr>
                </a:solidFill>
                <a:latin typeface="Britannic Bold" pitchFamily="34" charset="0"/>
                <a:ea typeface="Times New Roman" pitchFamily="18" charset="0"/>
                <a:cs typeface="Arial" pitchFamily="34" charset="0"/>
              </a:rPr>
              <a:t>Hacer entrenamientos apropiados a su físico. 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1928794" y="3357562"/>
            <a:ext cx="635798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sz="2000" dirty="0" smtClean="0">
                <a:solidFill>
                  <a:schemeClr val="accent2">
                    <a:lumMod val="50000"/>
                  </a:schemeClr>
                </a:solidFill>
                <a:latin typeface="Britannic Bold" pitchFamily="34" charset="0"/>
                <a:ea typeface="Times New Roman" pitchFamily="18" charset="0"/>
                <a:cs typeface="Arial" pitchFamily="34" charset="0"/>
              </a:rPr>
              <a:t>Competir con niños con las mismas posibilidades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sz="2000" dirty="0" smtClean="0">
                <a:solidFill>
                  <a:schemeClr val="accent2">
                    <a:lumMod val="50000"/>
                  </a:schemeClr>
                </a:solidFill>
                <a:latin typeface="Britannic Bold" pitchFamily="34" charset="0"/>
                <a:ea typeface="Times New Roman" pitchFamily="18" charset="0"/>
                <a:cs typeface="Arial" pitchFamily="34" charset="0"/>
              </a:rPr>
              <a:t>   de éxito. 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1643042" y="3071810"/>
            <a:ext cx="678661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000" dirty="0" smtClean="0">
                <a:solidFill>
                  <a:schemeClr val="accent2">
                    <a:lumMod val="50000"/>
                  </a:schemeClr>
                </a:solidFill>
                <a:latin typeface="Britannic Bold" pitchFamily="34" charset="0"/>
                <a:ea typeface="Times New Roman" pitchFamily="18" charset="0"/>
                <a:cs typeface="Arial" pitchFamily="34" charset="0"/>
              </a:rPr>
              <a:t>Practicar el deporte dentro de la máxima seguridad. </a:t>
            </a:r>
            <a:endParaRPr lang="es-ES_tradnl" sz="2000" dirty="0">
              <a:solidFill>
                <a:schemeClr val="accent2">
                  <a:lumMod val="50000"/>
                </a:schemeClr>
              </a:solidFill>
              <a:latin typeface="Britannic Bold" pitchFamily="34" charset="0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3000364" y="2214554"/>
            <a:ext cx="265008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sz="2000" dirty="0" smtClean="0">
                <a:solidFill>
                  <a:schemeClr val="accent2">
                    <a:lumMod val="50000"/>
                  </a:schemeClr>
                </a:solidFill>
                <a:latin typeface="Britannic Bold" pitchFamily="34" charset="0"/>
                <a:ea typeface="Times New Roman" pitchFamily="18" charset="0"/>
                <a:cs typeface="Arial" pitchFamily="34" charset="0"/>
              </a:rPr>
              <a:t>Entretenerse y jugar. </a:t>
            </a:r>
          </a:p>
        </p:txBody>
      </p:sp>
      <p:sp>
        <p:nvSpPr>
          <p:cNvPr id="14" name="13 Rectángulo"/>
          <p:cNvSpPr/>
          <p:nvPr/>
        </p:nvSpPr>
        <p:spPr>
          <a:xfrm>
            <a:off x="2571736" y="1928802"/>
            <a:ext cx="497443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sz="2000" dirty="0" smtClean="0">
                <a:solidFill>
                  <a:schemeClr val="accent2">
                    <a:lumMod val="50000"/>
                  </a:schemeClr>
                </a:solidFill>
                <a:latin typeface="Britannic Bold" pitchFamily="34" charset="0"/>
                <a:ea typeface="Times New Roman" pitchFamily="18" charset="0"/>
                <a:cs typeface="Arial" pitchFamily="34" charset="0"/>
              </a:rPr>
              <a:t>Tener adecuadas pausas para descansar. </a:t>
            </a:r>
          </a:p>
        </p:txBody>
      </p:sp>
      <p:sp>
        <p:nvSpPr>
          <p:cNvPr id="15" name="14 Rectángulo"/>
          <p:cNvSpPr/>
          <p:nvPr/>
        </p:nvSpPr>
        <p:spPr>
          <a:xfrm>
            <a:off x="2857488" y="2500306"/>
            <a:ext cx="265970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sz="2000" dirty="0" smtClean="0">
                <a:solidFill>
                  <a:schemeClr val="accent2">
                    <a:lumMod val="50000"/>
                  </a:schemeClr>
                </a:solidFill>
                <a:latin typeface="Britannic Bold" pitchFamily="34" charset="0"/>
                <a:ea typeface="Times New Roman" pitchFamily="18" charset="0"/>
                <a:cs typeface="Arial" pitchFamily="34" charset="0"/>
              </a:rPr>
              <a:t>A no ser un campeón.</a:t>
            </a:r>
            <a:endParaRPr lang="es-ES_tradnl" sz="2000" dirty="0" smtClean="0">
              <a:solidFill>
                <a:schemeClr val="accent2">
                  <a:lumMod val="50000"/>
                </a:schemeClr>
              </a:solidFill>
              <a:latin typeface="Britannic Bold" pitchFamily="34" charset="0"/>
              <a:cs typeface="Arial" pitchFamily="34" charset="0"/>
            </a:endParaRPr>
          </a:p>
        </p:txBody>
      </p:sp>
      <p:pic>
        <p:nvPicPr>
          <p:cNvPr id="49154" name="Picture 2" descr="http://3.bp.blogspot.com/_7zVmU7DEHNg/TToab2c5SHI/AAAAAAAAPfk/roAjq0LFrro/s1600/imagenesdeni%25C3%25B1osydeportesparaimprimir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648200"/>
            <a:ext cx="2457450" cy="2209800"/>
          </a:xfrm>
          <a:prstGeom prst="roundRect">
            <a:avLst/>
          </a:prstGeom>
          <a:noFill/>
          <a:effectLst>
            <a:softEdge rad="127000"/>
          </a:effectLst>
        </p:spPr>
      </p:pic>
      <p:pic>
        <p:nvPicPr>
          <p:cNvPr id="49156" name="Picture 4" descr="http://1rciclovedruna.files.wordpress.com/2013/04/dibujosninoshaciendodeporte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15140" y="4572008"/>
            <a:ext cx="1945270" cy="2088000"/>
          </a:xfrm>
          <a:prstGeom prst="roundRect">
            <a:avLst/>
          </a:prstGeom>
          <a:noFill/>
          <a:effectLst>
            <a:softEdge rad="63500"/>
          </a:effectLst>
        </p:spPr>
      </p:pic>
      <p:pic>
        <p:nvPicPr>
          <p:cNvPr id="49158" name="Picture 6" descr="http://4.bp.blogspot.com/_7zVmU7DEHNg/TToanNgQXkI/AAAAAAAAPf0/HAn35JBgQmI/s1600/imagenesdeni%25C3%25B1osydeportesparaimprimir1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7253262" y="0"/>
            <a:ext cx="1890738" cy="2171700"/>
          </a:xfrm>
          <a:prstGeom prst="roundRect">
            <a:avLst/>
          </a:prstGeom>
          <a:noFill/>
          <a:effectLst>
            <a:softEdge rad="127000"/>
          </a:effectLst>
        </p:spPr>
      </p:pic>
      <p:pic>
        <p:nvPicPr>
          <p:cNvPr id="49160" name="Picture 8" descr="http://3.bp.blogspot.com/_7zVmU7DEHNg/TToaXn_femI/AAAAAAAAPfc/rs_RDb-ncW4/s1600/imagenesdeni%25C3%25B1osydeportesparaimprimir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1000108"/>
            <a:ext cx="2362200" cy="2152650"/>
          </a:xfrm>
          <a:prstGeom prst="roundRect">
            <a:avLst/>
          </a:prstGeom>
          <a:noFill/>
          <a:effectLst>
            <a:softEdge rad="127000"/>
          </a:effectLst>
        </p:spPr>
      </p:pic>
      <p:pic>
        <p:nvPicPr>
          <p:cNvPr id="49162" name="Picture 10" descr="http://m1.paperblog.com/i/142/1427981/deporte-infantil-superacion-como-juego-ninos-L-pawiIl.jpe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428860" y="4619625"/>
            <a:ext cx="4286250" cy="2238375"/>
          </a:xfrm>
          <a:prstGeom prst="roundRect">
            <a:avLst/>
          </a:prstGeom>
          <a:noFill/>
          <a:effectLst>
            <a:softEdge rad="127000"/>
          </a:effectLst>
        </p:spPr>
      </p:pic>
      <p:sp>
        <p:nvSpPr>
          <p:cNvPr id="21" name="20 Rectángulo"/>
          <p:cNvSpPr/>
          <p:nvPr/>
        </p:nvSpPr>
        <p:spPr>
          <a:xfrm>
            <a:off x="6143323" y="214290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2">
                    <a:lumMod val="5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solidFill>
                  <a:schemeClr val="accent2">
                    <a:lumMod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accent2">
                  <a:lumMod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25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4000"/>
                            </p:stCondLst>
                            <p:childTnLst>
                              <p:par>
                                <p:cTn id="4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6000"/>
                            </p:stCondLst>
                            <p:childTnLst>
                              <p:par>
                                <p:cTn id="5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8000"/>
                            </p:stCondLst>
                            <p:childTnLst>
                              <p:par>
                                <p:cTn id="5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0"/>
                            </p:stCondLst>
                            <p:childTnLst>
                              <p:par>
                                <p:cTn id="6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3794" name="Picture 2" descr="http://www.artleo.com/pic/201108/1920x1200/artleo.com-486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435" cy="6858000"/>
          </a:xfrm>
          <a:prstGeom prst="rect">
            <a:avLst/>
          </a:prstGeom>
          <a:noFill/>
        </p:spPr>
      </p:pic>
      <p:pic>
        <p:nvPicPr>
          <p:cNvPr id="5" name="Picture 4" descr="http://y8bwsg.bay.livefilestore.com/y1pGw7KSy3IdiwnQ6JTnB7R9bMfaUwAL7QF4718ee8_3zHho3sic8VFO_8BTozu2-7TPJXAoT92JcWO-AE76HBUP_bip7tNdsns/Derechos_Almadeaventurero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43042" y="1285860"/>
            <a:ext cx="5686425" cy="4238625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571159" y="6215082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8" name="Picture 4" descr="http://www.unicef.es/sites/www.unicef.es/files/imagecache/Copyright/Derech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9914" y="357166"/>
            <a:ext cx="8914086" cy="6192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642597" y="6215082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6" descr="http://www.abc.com.py/imagenes/2012/03/21/los-derechos-del-nino-de-la-nina-y-adolescentes-articulo-9-145969_595_395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1000108"/>
            <a:ext cx="7374992" cy="4896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46084" name="Picture 4" descr="http://2.bp.blogspot.com/-qgwyyE82daY/UJdOiIPNpaI/AAAAAAAANm4/VgSkEAg2Tbs/s1600/lindos%2Bgatitos%2Ben%2Bmovimiento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7620" y="4572008"/>
            <a:ext cx="1933458" cy="1512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28283" y="142852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2">
                    <a:lumMod val="5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solidFill>
                  <a:schemeClr val="accent2">
                    <a:lumMod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accent2">
                  <a:lumMod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5842" name="Picture 2" descr="http://www.fondosblackberry.com/user-content/uploads/wall/o/41/allisfullofbutterfli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58432" cy="6876000"/>
          </a:xfrm>
          <a:prstGeom prst="rect">
            <a:avLst/>
          </a:prstGeom>
          <a:noFill/>
        </p:spPr>
      </p:pic>
      <p:pic>
        <p:nvPicPr>
          <p:cNvPr id="15" name="Picture 2" descr="http://www.sorria.com.br/imagens/13179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9190" y="857232"/>
            <a:ext cx="3810000" cy="26289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16" name="Picture 2" descr="http://4.bp.blogspot.com/-qs2neSfzr_8/TrCH2qcP9eI/AAAAAAAACZE/yi8UQ1uuvaA/s400/derecho-de-la-ni%2525C3%2525B1ez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728" y="3571876"/>
            <a:ext cx="5085966" cy="2988000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4479634" y="2967335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4479634" y="2967335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endParaRPr lang="es-ES" sz="5400" b="1" cap="none" spc="0" dirty="0">
              <a:ln/>
              <a:solidFill>
                <a:schemeClr val="accent5">
                  <a:tint val="50000"/>
                  <a:satMod val="180000"/>
                </a:schemeClr>
              </a:solidFill>
              <a:effectLst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4479634" y="2967335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" sz="5400" b="0" cap="none" spc="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4479634" y="2967335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928662" y="500042"/>
            <a:ext cx="2647263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Diseño </a:t>
            </a:r>
          </a:p>
          <a:p>
            <a:pPr algn="ctr"/>
            <a:r>
              <a:rPr lang="es-ES" sz="24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María Teresa Espín </a:t>
            </a:r>
          </a:p>
          <a:p>
            <a:pPr algn="ctr"/>
            <a:r>
              <a:rPr lang="es-ES" sz="2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Imágenes y textos</a:t>
            </a:r>
          </a:p>
          <a:p>
            <a:pPr algn="ctr"/>
            <a:r>
              <a:rPr lang="es-ES" sz="24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Internet </a:t>
            </a:r>
          </a:p>
          <a:p>
            <a:pPr algn="ctr"/>
            <a:r>
              <a:rPr lang="es-ES" sz="2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2013</a:t>
            </a:r>
            <a:endParaRPr lang="es-ES" sz="24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571159" y="6215082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644</TotalTime>
  <Words>1159</Words>
  <Application>Microsoft Office PowerPoint</Application>
  <PresentationFormat>Presentación en pantalla (4:3)</PresentationFormat>
  <Paragraphs>142</Paragraphs>
  <Slides>31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262</cp:revision>
  <dcterms:created xsi:type="dcterms:W3CDTF">2013-06-02T20:37:53Z</dcterms:created>
  <dcterms:modified xsi:type="dcterms:W3CDTF">2013-06-05T15:08:52Z</dcterms:modified>
</cp:coreProperties>
</file>