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76" r:id="rId6"/>
    <p:sldId id="275" r:id="rId7"/>
    <p:sldId id="261" r:id="rId8"/>
    <p:sldId id="265" r:id="rId9"/>
    <p:sldId id="266" r:id="rId10"/>
    <p:sldId id="304" r:id="rId11"/>
    <p:sldId id="269" r:id="rId12"/>
    <p:sldId id="277" r:id="rId13"/>
    <p:sldId id="278" r:id="rId14"/>
    <p:sldId id="296" r:id="rId15"/>
    <p:sldId id="281" r:id="rId16"/>
    <p:sldId id="284" r:id="rId17"/>
    <p:sldId id="286" r:id="rId18"/>
    <p:sldId id="297" r:id="rId19"/>
    <p:sldId id="283" r:id="rId20"/>
    <p:sldId id="287" r:id="rId21"/>
    <p:sldId id="294" r:id="rId22"/>
    <p:sldId id="291" r:id="rId23"/>
    <p:sldId id="292" r:id="rId24"/>
    <p:sldId id="295" r:id="rId25"/>
    <p:sldId id="306" r:id="rId26"/>
    <p:sldId id="299" r:id="rId27"/>
    <p:sldId id="298" r:id="rId28"/>
    <p:sldId id="300" r:id="rId29"/>
    <p:sldId id="301" r:id="rId30"/>
    <p:sldId id="302" r:id="rId31"/>
    <p:sldId id="303" r:id="rId32"/>
    <p:sldId id="305" r:id="rId33"/>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a08HRv+w0f6iBZjugk9qg==" hashData="nuy73IZluKccO5r1BoK6Jbuou+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402"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74A5663-A4A9-451B-9C76-D84507D50CAA}" type="datetimeFigureOut">
              <a:rPr lang="es-ES_tradnl" smtClean="0"/>
              <a:pPr/>
              <a:t>10/06/2013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76A9FEBF-BC1E-43F1-8729-7FE0AC136CA4}"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20AB0523-D33C-4D35-96CD-B524300BA68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4A5663-A4A9-451B-9C76-D84507D50CAA}" type="datetimeFigureOut">
              <a:rPr lang="es-ES_tradnl" smtClean="0"/>
              <a:pPr/>
              <a:t>10/06/2013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A9FEBF-BC1E-43F1-8729-7FE0AC136CA4}"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B67CA0E-8E76-4EE8-B16D-9CFB9054D4D9}"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gif"/><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6.gif"/><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40.jpeg"/><Relationship Id="rId4" Type="http://schemas.openxmlformats.org/officeDocument/2006/relationships/image" Target="../media/image33.png"/></Relationships>
</file>

<file path=ppt/slides/_rels/slide2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2.xml"/><Relationship Id="rId4" Type="http://schemas.openxmlformats.org/officeDocument/2006/relationships/image" Target="../media/image53.png"/></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4.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5.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285728"/>
            <a:ext cx="9144000" cy="1071570"/>
          </a:xfrm>
        </p:spPr>
        <p:txBody>
          <a:bodyPr>
            <a:normAutofit/>
          </a:bodyPr>
          <a:lstStyle/>
          <a:p>
            <a:r>
              <a:rPr lang="es-ES_tradnl" sz="4000" dirty="0" smtClean="0">
                <a:solidFill>
                  <a:schemeClr val="accent6">
                    <a:lumMod val="50000"/>
                  </a:schemeClr>
                </a:solidFill>
                <a:latin typeface="Algerian" pitchFamily="82" charset="0"/>
                <a:ea typeface="Adobe Gothic Std B" pitchFamily="34" charset="-128"/>
                <a:cs typeface="Aharoni" pitchFamily="2" charset="-79"/>
              </a:rPr>
              <a:t>EL CAFÉ PENDIENTE</a:t>
            </a:r>
            <a:endParaRPr lang="es-ES_tradnl" sz="4000" dirty="0">
              <a:solidFill>
                <a:schemeClr val="accent6">
                  <a:lumMod val="50000"/>
                </a:schemeClr>
              </a:solidFill>
              <a:latin typeface="Algerian" pitchFamily="82" charset="0"/>
              <a:ea typeface="Adobe Gothic Std B" pitchFamily="34" charset="-128"/>
              <a:cs typeface="Aharoni" pitchFamily="2" charset="-79"/>
            </a:endParaRPr>
          </a:p>
        </p:txBody>
      </p:sp>
      <p:sp>
        <p:nvSpPr>
          <p:cNvPr id="3" name="2 Subtítulo"/>
          <p:cNvSpPr>
            <a:spLocks noGrp="1"/>
          </p:cNvSpPr>
          <p:nvPr>
            <p:ph type="subTitle" idx="1"/>
          </p:nvPr>
        </p:nvSpPr>
        <p:spPr/>
        <p:txBody>
          <a:bodyPr/>
          <a:lstStyle/>
          <a:p>
            <a:endParaRPr lang="es-ES_tradnl"/>
          </a:p>
        </p:txBody>
      </p:sp>
      <p:pic>
        <p:nvPicPr>
          <p:cNvPr id="14340" name="Picture 4" descr="http://instancofee.files.wordpress.com/2010/09/cata.jpg?w=960&amp;h=888"/>
          <p:cNvPicPr>
            <a:picLocks noChangeAspect="1" noChangeArrowheads="1"/>
          </p:cNvPicPr>
          <p:nvPr/>
        </p:nvPicPr>
        <p:blipFill>
          <a:blip r:embed="rId3" cstate="print"/>
          <a:srcRect/>
          <a:stretch>
            <a:fillRect/>
          </a:stretch>
        </p:blipFill>
        <p:spPr bwMode="auto">
          <a:xfrm>
            <a:off x="1714480" y="1285860"/>
            <a:ext cx="5691773" cy="5256000"/>
          </a:xfrm>
          <a:prstGeom prst="rect">
            <a:avLst/>
          </a:prstGeom>
          <a:noFill/>
        </p:spPr>
      </p:pic>
    </p:spTree>
  </p:cSld>
  <p:clrMapOvr>
    <a:masterClrMapping/>
  </p:clrMapOvr>
  <p:transition spd="slow" advTm="12000">
    <p:fade/>
    <p:sndAc>
      <p:stSnd>
        <p:snd r:embed="rId2" name="Mozart.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grpId="0"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set>
                                      <p:cBhvr>
                                        <p:cTn id="7" dur="455" fill="hold">
                                          <p:stCondLst>
                                            <p:cond delay="0"/>
                                          </p:stCondLst>
                                        </p:cTn>
                                        <p:tgtEl>
                                          <p:spTgt spid="2"/>
                                        </p:tgtEl>
                                        <p:attrNameLst>
                                          <p:attrName>style.rotation</p:attrName>
                                        </p:attrNameLst>
                                      </p:cBhvr>
                                      <p:to>
                                        <p:strVal val="-45.0"/>
                                      </p:to>
                                    </p:set>
                                    <p:anim calcmode="lin" valueType="num">
                                      <p:cBhvr>
                                        <p:cTn id="8"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db2.stb.s-msn.com/i/B1/C5F8A8FAFAC13498D93A3E63358C.jpg"/>
          <p:cNvPicPr>
            <a:picLocks noChangeAspect="1" noChangeArrowheads="1"/>
          </p:cNvPicPr>
          <p:nvPr/>
        </p:nvPicPr>
        <p:blipFill>
          <a:blip r:embed="rId2" cstate="print"/>
          <a:srcRect/>
          <a:stretch>
            <a:fillRect/>
          </a:stretch>
        </p:blipFill>
        <p:spPr bwMode="auto">
          <a:xfrm>
            <a:off x="0" y="0"/>
            <a:ext cx="9269280" cy="6858000"/>
          </a:xfrm>
          <a:prstGeom prst="rect">
            <a:avLst/>
          </a:prstGeom>
          <a:noFill/>
        </p:spPr>
      </p:pic>
    </p:spTree>
  </p:cSld>
  <p:clrMapOvr>
    <a:masterClrMapping/>
  </p:clrMapOvr>
  <p:transition spd="slow" advTm="4000">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 name="Picture 2" descr="http://velvetescape.com/wp-content/uploads/2012/08/3826694275_790242c945.jpg"/>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27650" name="Picture 2" descr="http://3.bp.blogspot.com/_EZ16vWYvHHg/S_axpBneNUI/AAAAAAAANRg/-d5mn8EZRmE/s1600/www.BancodeImagenesGratuitas.com-Cafe-15.jpg"/>
          <p:cNvPicPr>
            <a:picLocks noChangeAspect="1" noChangeArrowheads="1"/>
          </p:cNvPicPr>
          <p:nvPr/>
        </p:nvPicPr>
        <p:blipFill>
          <a:blip r:embed="rId3" cstate="print"/>
          <a:srcRect/>
          <a:stretch>
            <a:fillRect/>
          </a:stretch>
        </p:blipFill>
        <p:spPr bwMode="auto">
          <a:xfrm>
            <a:off x="0" y="0"/>
            <a:ext cx="9144000" cy="6840000"/>
          </a:xfrm>
          <a:prstGeom prst="rect">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27650"/>
                                        </p:tgtEl>
                                        <p:attrNameLst>
                                          <p:attrName>ppt_x</p:attrName>
                                        </p:attrNameLst>
                                      </p:cBhvr>
                                      <p:tavLst>
                                        <p:tav tm="0">
                                          <p:val>
                                            <p:strVal val="ppt_x"/>
                                          </p:val>
                                        </p:tav>
                                        <p:tav tm="100000">
                                          <p:val>
                                            <p:strVal val="ppt_x"/>
                                          </p:val>
                                        </p:tav>
                                      </p:tavLst>
                                    </p:anim>
                                    <p:anim calcmode="lin" valueType="num">
                                      <p:cBhvr>
                                        <p:cTn id="7" dur="5000"/>
                                        <p:tgtEl>
                                          <p:spTgt spid="27650"/>
                                        </p:tgtEl>
                                        <p:attrNameLst>
                                          <p:attrName>ppt_y</p:attrName>
                                        </p:attrNameLst>
                                      </p:cBhvr>
                                      <p:tavLst>
                                        <p:tav tm="0">
                                          <p:val>
                                            <p:strVal val="ppt_y"/>
                                          </p:val>
                                        </p:tav>
                                        <p:tav tm="100000">
                                          <p:val>
                                            <p:strVal val="ppt_y+ppt_h/2"/>
                                          </p:val>
                                        </p:tav>
                                      </p:tavLst>
                                    </p:anim>
                                    <p:anim calcmode="lin" valueType="num">
                                      <p:cBhvr>
                                        <p:cTn id="8" dur="5000"/>
                                        <p:tgtEl>
                                          <p:spTgt spid="27650"/>
                                        </p:tgtEl>
                                        <p:attrNameLst>
                                          <p:attrName>ppt_w</p:attrName>
                                        </p:attrNameLst>
                                      </p:cBhvr>
                                      <p:tavLst>
                                        <p:tav tm="0">
                                          <p:val>
                                            <p:strVal val="ppt_w"/>
                                          </p:val>
                                        </p:tav>
                                        <p:tav tm="100000">
                                          <p:val>
                                            <p:strVal val="ppt_w"/>
                                          </p:val>
                                        </p:tav>
                                      </p:tavLst>
                                    </p:anim>
                                    <p:anim calcmode="lin" valueType="num">
                                      <p:cBhvr>
                                        <p:cTn id="9" dur="5000"/>
                                        <p:tgtEl>
                                          <p:spTgt spid="27650"/>
                                        </p:tgtEl>
                                        <p:attrNameLst>
                                          <p:attrName>ppt_h</p:attrName>
                                        </p:attrNameLst>
                                      </p:cBhvr>
                                      <p:tavLst>
                                        <p:tav tm="0">
                                          <p:val>
                                            <p:strVal val="ppt_h"/>
                                          </p:val>
                                        </p:tav>
                                        <p:tav tm="100000">
                                          <p:val>
                                            <p:fltVal val="0"/>
                                          </p:val>
                                        </p:tav>
                                      </p:tavLst>
                                    </p:anim>
                                    <p:set>
                                      <p:cBhvr>
                                        <p:cTn id="10" dur="1" fill="hold">
                                          <p:stCondLst>
                                            <p:cond delay="4999"/>
                                          </p:stCondLst>
                                        </p:cTn>
                                        <p:tgtEl>
                                          <p:spTgt spid="27650"/>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ppt_x</p:attrName>
                                        </p:attrNameLst>
                                      </p:cBhvr>
                                      <p:tavLst>
                                        <p:tav tm="0">
                                          <p:val>
                                            <p:strVal val="#ppt_x"/>
                                          </p:val>
                                        </p:tav>
                                        <p:tav tm="100000">
                                          <p:val>
                                            <p:strVal val="#ppt_x"/>
                                          </p:val>
                                        </p:tav>
                                      </p:tavLst>
                                    </p:anim>
                                    <p:anim calcmode="lin" valueType="num">
                                      <p:cBhvr>
                                        <p:cTn id="14" dur="5000" fill="hold"/>
                                        <p:tgtEl>
                                          <p:spTgt spid="5"/>
                                        </p:tgtEl>
                                        <p:attrNameLst>
                                          <p:attrName>ppt_y</p:attrName>
                                        </p:attrNameLst>
                                      </p:cBhvr>
                                      <p:tavLst>
                                        <p:tav tm="0">
                                          <p:val>
                                            <p:strVal val="#ppt_y-#ppt_h/2"/>
                                          </p:val>
                                        </p:tav>
                                        <p:tav tm="100000">
                                          <p:val>
                                            <p:strVal val="#ppt_y"/>
                                          </p:val>
                                        </p:tav>
                                      </p:tavLst>
                                    </p:anim>
                                    <p:anim calcmode="lin" valueType="num">
                                      <p:cBhvr>
                                        <p:cTn id="15" dur="5000" fill="hold"/>
                                        <p:tgtEl>
                                          <p:spTgt spid="5"/>
                                        </p:tgtEl>
                                        <p:attrNameLst>
                                          <p:attrName>ppt_w</p:attrName>
                                        </p:attrNameLst>
                                      </p:cBhvr>
                                      <p:tavLst>
                                        <p:tav tm="0">
                                          <p:val>
                                            <p:strVal val="#ppt_w"/>
                                          </p:val>
                                        </p:tav>
                                        <p:tav tm="100000">
                                          <p:val>
                                            <p:strVal val="#ppt_w"/>
                                          </p:val>
                                        </p:tav>
                                      </p:tavLst>
                                    </p:anim>
                                    <p:anim calcmode="lin" valueType="num">
                                      <p:cBhvr>
                                        <p:cTn id="16"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2"/>
          </a:lnRef>
          <a:fillRef idx="3">
            <a:schemeClr val="accent2"/>
          </a:fillRef>
          <a:effectRef idx="2">
            <a:schemeClr val="accent2"/>
          </a:effectRef>
          <a:fontRef idx="minor">
            <a:schemeClr val="lt1"/>
          </a:fontRef>
        </p:style>
        <p:txBody>
          <a:bodyPr/>
          <a:lstStyle/>
          <a:p>
            <a:endParaRPr lang="es-ES_tradnl" dirty="0"/>
          </a:p>
        </p:txBody>
      </p:sp>
      <p:pic>
        <p:nvPicPr>
          <p:cNvPr id="19458" name="Picture 2" descr="http://www.trazegnies.arrakis.es/gijon.jpg"/>
          <p:cNvPicPr>
            <a:picLocks noChangeAspect="1" noChangeArrowheads="1"/>
          </p:cNvPicPr>
          <p:nvPr/>
        </p:nvPicPr>
        <p:blipFill>
          <a:blip r:embed="rId2" cstate="print"/>
          <a:srcRect/>
          <a:stretch>
            <a:fillRect/>
          </a:stretch>
        </p:blipFill>
        <p:spPr bwMode="auto">
          <a:xfrm>
            <a:off x="357158" y="428604"/>
            <a:ext cx="8244600" cy="5436000"/>
          </a:xfrm>
          <a:prstGeom prst="roundRect">
            <a:avLst/>
          </a:prstGeom>
          <a:noFill/>
          <a:effectLst>
            <a:softEdge rad="635000"/>
          </a:effectLst>
        </p:spPr>
      </p:pic>
      <p:sp>
        <p:nvSpPr>
          <p:cNvPr id="5" name="4 Rectángulo"/>
          <p:cNvSpPr/>
          <p:nvPr/>
        </p:nvSpPr>
        <p:spPr>
          <a:xfrm>
            <a:off x="714348" y="5715016"/>
            <a:ext cx="7929618" cy="830997"/>
          </a:xfrm>
          <a:prstGeom prst="rect">
            <a:avLst/>
          </a:prstGeom>
        </p:spPr>
        <p:txBody>
          <a:bodyPr wrap="square">
            <a:spAutoFit/>
          </a:bodyPr>
          <a:lstStyle/>
          <a:p>
            <a:r>
              <a:rPr lang="es-ES_tradnl" sz="2400" dirty="0" smtClean="0">
                <a:solidFill>
                  <a:schemeClr val="accent2">
                    <a:lumMod val="40000"/>
                    <a:lumOff val="60000"/>
                  </a:schemeClr>
                </a:solidFill>
                <a:latin typeface="Adobe Gothic Std B" pitchFamily="34" charset="-128"/>
                <a:ea typeface="Adobe Gothic Std B" pitchFamily="34" charset="-128"/>
              </a:rPr>
              <a:t>Entramos en un pequeño café,</a:t>
            </a:r>
          </a:p>
          <a:p>
            <a:r>
              <a:rPr lang="es-ES_tradnl" sz="2400" dirty="0" smtClean="0">
                <a:solidFill>
                  <a:schemeClr val="accent2">
                    <a:lumMod val="40000"/>
                    <a:lumOff val="60000"/>
                  </a:schemeClr>
                </a:solidFill>
                <a:latin typeface="Adobe Gothic Std B" pitchFamily="34" charset="-128"/>
                <a:ea typeface="Adobe Gothic Std B" pitchFamily="34" charset="-128"/>
              </a:rPr>
              <a:t> pedimos y nos sentamos en una mesa.</a:t>
            </a:r>
          </a:p>
        </p:txBody>
      </p:sp>
      <p:pic>
        <p:nvPicPr>
          <p:cNvPr id="27650" name="Picture 2" descr="http://www.yodibujo.es/_uploads/membres/articles/20081148/wapos-andando_kam.jpg"/>
          <p:cNvPicPr>
            <a:picLocks noChangeAspect="1" noChangeArrowheads="1"/>
          </p:cNvPicPr>
          <p:nvPr/>
        </p:nvPicPr>
        <p:blipFill>
          <a:blip r:embed="rId3" cstate="print"/>
          <a:srcRect/>
          <a:stretch>
            <a:fillRect/>
          </a:stretch>
        </p:blipFill>
        <p:spPr bwMode="auto">
          <a:xfrm>
            <a:off x="-2643238" y="1214422"/>
            <a:ext cx="3057525" cy="4476750"/>
          </a:xfrm>
          <a:prstGeom prst="roundRect">
            <a:avLst/>
          </a:prstGeom>
          <a:noFill/>
          <a:effectLst>
            <a:softEdge rad="635000"/>
          </a:effectLst>
        </p:spPr>
      </p:pic>
    </p:spTree>
  </p:cSld>
  <p:clrMapOvr>
    <a:masterClrMapping/>
  </p:clrMapOvr>
  <p:transition spd="slow"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withEffect">
                                  <p:stCondLst>
                                    <p:cond delay="0"/>
                                  </p:stCondLst>
                                  <p:iterate type="wd">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910" fill="hold">
                                          <p:stCondLst>
                                            <p:cond delay="0"/>
                                          </p:stCondLst>
                                        </p:cTn>
                                        <p:tgtEl>
                                          <p:spTgt spid="5">
                                            <p:txEl>
                                              <p:pRg st="0" end="0"/>
                                            </p:txEl>
                                          </p:spTgt>
                                        </p:tgtEl>
                                        <p:attrNameLst>
                                          <p:attrName>style.rotation</p:attrName>
                                        </p:attrNameLst>
                                      </p:cBhvr>
                                      <p:to>
                                        <p:strVal val="-45.0"/>
                                      </p:to>
                                    </p:set>
                                    <p:anim calcmode="lin" valueType="num">
                                      <p:cBhvr>
                                        <p:cTn id="8" dur="910" fill="hold">
                                          <p:stCondLst>
                                            <p:cond delay="910"/>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910"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312" decel="50000" autoRev="1" fill="hold">
                                          <p:stCondLst>
                                            <p:cond delay="910"/>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272" fill="hold">
                                          <p:stCondLst>
                                            <p:cond delay="1728"/>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7000"/>
                            </p:stCondLst>
                            <p:childTnLst>
                              <p:par>
                                <p:cTn id="13" presetID="63" presetClass="path" presetSubtype="0" accel="50000" decel="50000" fill="hold" nodeType="afterEffect">
                                  <p:stCondLst>
                                    <p:cond delay="0"/>
                                  </p:stCondLst>
                                  <p:childTnLst>
                                    <p:animMotion origin="layout" path="M 0 0  L 0.25 0  E" pathEditMode="relative" ptsTypes="">
                                      <p:cBhvr>
                                        <p:cTn id="14" dur="2000" fill="hold"/>
                                        <p:tgtEl>
                                          <p:spTgt spid="27650"/>
                                        </p:tgtEl>
                                        <p:attrNameLst>
                                          <p:attrName>ppt_x</p:attrName>
                                          <p:attrName>ppt_y</p:attrName>
                                        </p:attrNameLst>
                                      </p:cBhvr>
                                    </p:animMotion>
                                  </p:childTnLst>
                                </p:cTn>
                              </p:par>
                            </p:childTnLst>
                          </p:cTn>
                        </p:par>
                        <p:par>
                          <p:cTn id="15" fill="hold">
                            <p:stCondLst>
                              <p:cond delay="9000"/>
                            </p:stCondLst>
                            <p:childTnLst>
                              <p:par>
                                <p:cTn id="16" presetID="38" presetClass="entr" presetSubtype="0" accel="50000" fill="hold" nodeType="afterEffect">
                                  <p:stCondLst>
                                    <p:cond delay="0"/>
                                  </p:stCondLst>
                                  <p:iterate type="wd">
                                    <p:tmPct val="50000"/>
                                  </p:iterate>
                                  <p:childTnLst>
                                    <p:set>
                                      <p:cBhvr>
                                        <p:cTn id="17" dur="1" fill="hold">
                                          <p:stCondLst>
                                            <p:cond delay="0"/>
                                          </p:stCondLst>
                                        </p:cTn>
                                        <p:tgtEl>
                                          <p:spTgt spid="5">
                                            <p:txEl>
                                              <p:pRg st="1" end="1"/>
                                            </p:txEl>
                                          </p:spTgt>
                                        </p:tgtEl>
                                        <p:attrNameLst>
                                          <p:attrName>style.visibility</p:attrName>
                                        </p:attrNameLst>
                                      </p:cBhvr>
                                      <p:to>
                                        <p:strVal val="visible"/>
                                      </p:to>
                                    </p:set>
                                    <p:set>
                                      <p:cBhvr>
                                        <p:cTn id="18" dur="910" fill="hold">
                                          <p:stCondLst>
                                            <p:cond delay="0"/>
                                          </p:stCondLst>
                                        </p:cTn>
                                        <p:tgtEl>
                                          <p:spTgt spid="5">
                                            <p:txEl>
                                              <p:pRg st="1" end="1"/>
                                            </p:txEl>
                                          </p:spTgt>
                                        </p:tgtEl>
                                        <p:attrNameLst>
                                          <p:attrName>style.rotation</p:attrName>
                                        </p:attrNameLst>
                                      </p:cBhvr>
                                      <p:to>
                                        <p:strVal val="-45.0"/>
                                      </p:to>
                                    </p:set>
                                    <p:anim calcmode="lin" valueType="num">
                                      <p:cBhvr>
                                        <p:cTn id="19" dur="910" fill="hold">
                                          <p:stCondLst>
                                            <p:cond delay="910"/>
                                          </p:stCondLst>
                                        </p:cTn>
                                        <p:tgtEl>
                                          <p:spTgt spid="5">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0" dur="910" fill="hold">
                                          <p:stCondLst>
                                            <p:cond delay="0"/>
                                          </p:stCondLst>
                                        </p:cTn>
                                        <p:tgtEl>
                                          <p:spTgt spid="5">
                                            <p:txEl>
                                              <p:pRg st="1" end="1"/>
                                            </p:txEl>
                                          </p:spTgt>
                                        </p:tgtEl>
                                        <p:attrNameLst>
                                          <p:attrName>ppt_y</p:attrName>
                                        </p:attrNameLst>
                                      </p:cBhvr>
                                      <p:tavLst>
                                        <p:tav tm="0">
                                          <p:val>
                                            <p:strVal val="#ppt_y-1"/>
                                          </p:val>
                                        </p:tav>
                                        <p:tav tm="100000">
                                          <p:val>
                                            <p:strVal val="#ppt_y-(0.354*#ppt_w-0.172*#ppt_h)"/>
                                          </p:val>
                                        </p:tav>
                                      </p:tavLst>
                                    </p:anim>
                                    <p:anim calcmode="lin" valueType="num">
                                      <p:cBhvr>
                                        <p:cTn id="21" dur="312" decel="50000" autoRev="1" fill="hold">
                                          <p:stCondLst>
                                            <p:cond delay="910"/>
                                          </p:stCondLst>
                                        </p:cTn>
                                        <p:tgtEl>
                                          <p:spTgt spid="5">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2" dur="272" fill="hold">
                                          <p:stCondLst>
                                            <p:cond delay="1728"/>
                                          </p:stCondLst>
                                        </p:cTn>
                                        <p:tgtEl>
                                          <p:spTgt spid="5">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http://amistad.fotosimagenes.net/files/2012/09/tomando-un-cafe-juntos.jpg"/>
          <p:cNvPicPr>
            <a:picLocks noChangeAspect="1" noChangeArrowheads="1"/>
          </p:cNvPicPr>
          <p:nvPr/>
        </p:nvPicPr>
        <p:blipFill>
          <a:blip r:embed="rId2" cstate="print"/>
          <a:srcRect/>
          <a:stretch>
            <a:fillRect/>
          </a:stretch>
        </p:blipFill>
        <p:spPr bwMode="auto">
          <a:xfrm>
            <a:off x="-714412" y="0"/>
            <a:ext cx="11174400" cy="6984000"/>
          </a:xfrm>
          <a:prstGeom prst="rect">
            <a:avLst/>
          </a:prstGeom>
          <a:noFill/>
        </p:spPr>
      </p:pic>
      <p:sp>
        <p:nvSpPr>
          <p:cNvPr id="5" name="4 Rectángulo"/>
          <p:cNvSpPr/>
          <p:nvPr/>
        </p:nvSpPr>
        <p:spPr>
          <a:xfrm>
            <a:off x="2071670" y="6072206"/>
            <a:ext cx="4213013" cy="461665"/>
          </a:xfrm>
          <a:prstGeom prst="rect">
            <a:avLst/>
          </a:prstGeom>
        </p:spPr>
        <p:txBody>
          <a:bodyPr wrap="none">
            <a:spAutoFit/>
          </a:bodyPr>
          <a:lstStyle/>
          <a:p>
            <a:r>
              <a:rPr lang="es-ES_tradnl" dirty="0" smtClean="0">
                <a:solidFill>
                  <a:schemeClr val="accent2">
                    <a:lumMod val="40000"/>
                    <a:lumOff val="60000"/>
                  </a:schemeClr>
                </a:solidFill>
                <a:latin typeface="Adobe Gothic Std B" pitchFamily="34" charset="-128"/>
                <a:ea typeface="Adobe Gothic Std B" pitchFamily="34" charset="-128"/>
              </a:rPr>
              <a:t> </a:t>
            </a:r>
            <a:r>
              <a:rPr lang="es-ES_tradnl" sz="2400" dirty="0" smtClean="0">
                <a:solidFill>
                  <a:schemeClr val="bg1"/>
                </a:solidFill>
                <a:latin typeface="Adobe Gothic Std B" pitchFamily="34" charset="-128"/>
                <a:ea typeface="Adobe Gothic Std B" pitchFamily="34" charset="-128"/>
              </a:rPr>
              <a:t>Luego entran dos personas. </a:t>
            </a:r>
            <a:endParaRPr lang="es-ES_tradnl" sz="2400" dirty="0">
              <a:solidFill>
                <a:schemeClr val="bg1"/>
              </a:solidFill>
              <a:latin typeface="Adobe Gothic Std B" pitchFamily="34" charset="-128"/>
              <a:ea typeface="Adobe Gothic Std B" pitchFamily="34" charset="-128"/>
            </a:endParaRPr>
          </a:p>
        </p:txBody>
      </p:sp>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http://www.absolutitalia.com/wp-content/uploads/2010/02/cafe-capuchino.jpg"/>
          <p:cNvPicPr>
            <a:picLocks noChangeAspect="1" noChangeArrowheads="1"/>
          </p:cNvPicPr>
          <p:nvPr/>
        </p:nvPicPr>
        <p:blipFill>
          <a:blip r:embed="rId2" cstate="print"/>
          <a:srcRect/>
          <a:stretch>
            <a:fillRect/>
          </a:stretch>
        </p:blipFill>
        <p:spPr bwMode="auto">
          <a:xfrm>
            <a:off x="0" y="-1"/>
            <a:ext cx="9264000" cy="6948000"/>
          </a:xfrm>
          <a:prstGeom prst="rect">
            <a:avLst/>
          </a:prstGeom>
          <a:noFill/>
        </p:spPr>
      </p:pic>
      <p:sp>
        <p:nvSpPr>
          <p:cNvPr id="5" name="4 Rectángulo"/>
          <p:cNvSpPr/>
          <p:nvPr/>
        </p:nvSpPr>
        <p:spPr>
          <a:xfrm>
            <a:off x="857224" y="285728"/>
            <a:ext cx="7929618" cy="830997"/>
          </a:xfrm>
          <a:prstGeom prst="rect">
            <a:avLst/>
          </a:prstGeom>
        </p:spPr>
        <p:txBody>
          <a:bodyPr wrap="square">
            <a:spAutoFit/>
          </a:bodyPr>
          <a:lstStyle/>
          <a:p>
            <a:r>
              <a:rPr lang="es-ES_tradnl" sz="2400" dirty="0" smtClean="0">
                <a:solidFill>
                  <a:schemeClr val="bg1"/>
                </a:solidFill>
                <a:latin typeface="Adobe Gothic Std B" pitchFamily="34" charset="-128"/>
                <a:ea typeface="Adobe Gothic Std B" pitchFamily="34" charset="-128"/>
              </a:rPr>
              <a:t> Cinco cafés.</a:t>
            </a:r>
          </a:p>
          <a:p>
            <a:r>
              <a:rPr lang="es-ES_tradnl" sz="2400" dirty="0" smtClean="0">
                <a:solidFill>
                  <a:schemeClr val="bg1"/>
                </a:solidFill>
                <a:latin typeface="Adobe Gothic Std B" pitchFamily="34" charset="-128"/>
                <a:ea typeface="Adobe Gothic Std B" pitchFamily="34" charset="-128"/>
              </a:rPr>
              <a:t> Dos son para nosotros y tres "pendientes".:</a:t>
            </a:r>
            <a:endParaRPr lang="es-ES_tradnl" sz="2400" dirty="0">
              <a:solidFill>
                <a:schemeClr val="bg1"/>
              </a:solidFill>
              <a:latin typeface="Adobe Gothic Std B" pitchFamily="34" charset="-128"/>
              <a:ea typeface="Adobe Gothic Std B" pitchFamily="34" charset="-128"/>
            </a:endParaRPr>
          </a:p>
        </p:txBody>
      </p:sp>
    </p:spTree>
  </p:cSld>
  <p:clrMapOvr>
    <a:masterClrMapping/>
  </p:clrMapOvr>
  <p:transition spd="slow" advTm="17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5">
                                            <p:txEl>
                                              <p:pRg st="0" end="0"/>
                                            </p:txEl>
                                          </p:spTgt>
                                        </p:tgtEl>
                                      </p:cBhvr>
                                    </p:animEffect>
                                  </p:childTnLst>
                                </p:cTn>
                              </p:par>
                            </p:childTnLst>
                          </p:cTn>
                        </p:par>
                        <p:par>
                          <p:cTn id="12" fill="hold">
                            <p:stCondLst>
                              <p:cond delay="40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calcmode="lin" valueType="num">
                                      <p:cBhvr>
                                        <p:cTn id="15" dur="2000" fill="hold"/>
                                        <p:tgtEl>
                                          <p:spTgt spid="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2000" fill="hold"/>
                                        <p:tgtEl>
                                          <p:spTgt spid="5">
                                            <p:txEl>
                                              <p:pRg st="1" end="1"/>
                                            </p:txEl>
                                          </p:spTgt>
                                        </p:tgtEl>
                                        <p:attrNameLst>
                                          <p:attrName>ppt_y</p:attrName>
                                        </p:attrNameLst>
                                      </p:cBhvr>
                                      <p:tavLst>
                                        <p:tav tm="0">
                                          <p:val>
                                            <p:strVal val="#ppt_y"/>
                                          </p:val>
                                        </p:tav>
                                        <p:tav tm="100000">
                                          <p:val>
                                            <p:strVal val="#ppt_y"/>
                                          </p:val>
                                        </p:tav>
                                      </p:tavLst>
                                    </p:anim>
                                    <p:anim calcmode="lin" valueType="num">
                                      <p:cBhvr>
                                        <p:cTn id="17" dur="2000" fill="hold"/>
                                        <p:tgtEl>
                                          <p:spTgt spid="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2000" fill="hold"/>
                                        <p:tgtEl>
                                          <p:spTgt spid="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000" tmFilter="0,0; .5, 1; 1, 1"/>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http://www.downloadswallpapers.com/wallpapers/2012/julho/casal-tomando-cafe-da-manha-wallpaper-18274.jpg"/>
          <p:cNvPicPr>
            <a:picLocks noChangeAspect="1" noChangeArrowheads="1"/>
          </p:cNvPicPr>
          <p:nvPr/>
        </p:nvPicPr>
        <p:blipFill>
          <a:blip r:embed="rId2" cstate="print"/>
          <a:srcRect/>
          <a:stretch>
            <a:fillRect/>
          </a:stretch>
        </p:blipFill>
        <p:spPr bwMode="auto">
          <a:xfrm>
            <a:off x="0" y="-1"/>
            <a:ext cx="9168000" cy="6876000"/>
          </a:xfrm>
          <a:prstGeom prst="rect">
            <a:avLst/>
          </a:prstGeom>
          <a:noFill/>
        </p:spPr>
      </p:pic>
      <p:sp>
        <p:nvSpPr>
          <p:cNvPr id="5" name="4 Rectángulo"/>
          <p:cNvSpPr/>
          <p:nvPr/>
        </p:nvSpPr>
        <p:spPr>
          <a:xfrm>
            <a:off x="1500166" y="5357826"/>
            <a:ext cx="7143800" cy="1200329"/>
          </a:xfrm>
          <a:prstGeom prst="rect">
            <a:avLst/>
          </a:prstGeom>
        </p:spPr>
        <p:txBody>
          <a:bodyPr wrap="square">
            <a:spAutoFit/>
          </a:bodyPr>
          <a:lstStyle/>
          <a:p>
            <a:r>
              <a:rPr lang="es-ES_tradnl" sz="2400" dirty="0" smtClean="0">
                <a:solidFill>
                  <a:srgbClr val="FFFF00"/>
                </a:solidFill>
                <a:latin typeface="Adobe Gothic Std B" pitchFamily="34" charset="-128"/>
                <a:ea typeface="Adobe Gothic Std B" pitchFamily="34" charset="-128"/>
              </a:rPr>
              <a:t>Pagan los cinco cafés,</a:t>
            </a:r>
          </a:p>
          <a:p>
            <a:r>
              <a:rPr lang="es-ES_tradnl" sz="2400" dirty="0" smtClean="0">
                <a:solidFill>
                  <a:srgbClr val="FFFF00"/>
                </a:solidFill>
                <a:latin typeface="Adobe Gothic Std B" pitchFamily="34" charset="-128"/>
                <a:ea typeface="Adobe Gothic Std B" pitchFamily="34" charset="-128"/>
              </a:rPr>
              <a:t> beben los suyos y se van.</a:t>
            </a:r>
          </a:p>
          <a:p>
            <a:r>
              <a:rPr lang="es-ES_tradnl" sz="2400" dirty="0" smtClean="0">
                <a:solidFill>
                  <a:srgbClr val="FFFF00"/>
                </a:solidFill>
                <a:latin typeface="Adobe Gothic Std B" pitchFamily="34" charset="-128"/>
                <a:ea typeface="Adobe Gothic Std B" pitchFamily="34" charset="-128"/>
              </a:rPr>
              <a:t> </a:t>
            </a:r>
            <a:endParaRPr lang="es-ES_tradnl" sz="2400" dirty="0">
              <a:solidFill>
                <a:srgbClr val="FFFF00"/>
              </a:solidFill>
              <a:latin typeface="Adobe Gothic Std B" pitchFamily="34" charset="-128"/>
              <a:ea typeface="Adobe Gothic Std B" pitchFamily="34" charset="-128"/>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nodeType="after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 calcmode="lin" valueType="num">
                                      <p:cBhvr>
                                        <p:cTn id="12" dur="2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3" dur="2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a:p>
        </p:txBody>
      </p:sp>
      <p:pic>
        <p:nvPicPr>
          <p:cNvPr id="22530" name="Picture 2" descr="http://discursofeminino.com.br/wp-content/uploads/2013/04/tomando-cafe.jpg"/>
          <p:cNvPicPr>
            <a:picLocks noChangeAspect="1" noChangeArrowheads="1"/>
          </p:cNvPicPr>
          <p:nvPr/>
        </p:nvPicPr>
        <p:blipFill>
          <a:blip r:embed="rId2" cstate="print"/>
          <a:srcRect/>
          <a:stretch>
            <a:fillRect/>
          </a:stretch>
        </p:blipFill>
        <p:spPr bwMode="auto">
          <a:xfrm>
            <a:off x="428596" y="571480"/>
            <a:ext cx="8258162" cy="5256000"/>
          </a:xfrm>
          <a:prstGeom prst="rect">
            <a:avLst/>
          </a:prstGeom>
          <a:noFill/>
          <a:effectLst>
            <a:softEdge rad="317500"/>
          </a:effectLst>
        </p:spPr>
      </p:pic>
      <p:sp>
        <p:nvSpPr>
          <p:cNvPr id="5" name="4 Rectángulo"/>
          <p:cNvSpPr/>
          <p:nvPr/>
        </p:nvSpPr>
        <p:spPr>
          <a:xfrm>
            <a:off x="1643042" y="6000768"/>
            <a:ext cx="5721438" cy="461665"/>
          </a:xfrm>
          <a:prstGeom prst="rect">
            <a:avLst/>
          </a:prstGeom>
        </p:spPr>
        <p:txBody>
          <a:bodyPr wrap="none">
            <a:spAutoFit/>
          </a:bodyPr>
          <a:lstStyle/>
          <a:p>
            <a:r>
              <a:rPr lang="es-ES_tradnl" sz="2400" dirty="0" smtClean="0">
                <a:latin typeface="Adobe Gothic Std B" pitchFamily="34" charset="-128"/>
                <a:ea typeface="Adobe Gothic Std B" pitchFamily="34" charset="-128"/>
              </a:rPr>
              <a:t>¿Cuáles son esos "cafés pendientes"?</a:t>
            </a:r>
            <a:endParaRPr lang="es-ES_tradnl" sz="2400" dirty="0">
              <a:latin typeface="Adobe Gothic Std B" pitchFamily="34" charset="-128"/>
              <a:ea typeface="Adobe Gothic Std B" pitchFamily="34" charset="-128"/>
            </a:endParaRPr>
          </a:p>
        </p:txBody>
      </p:sp>
      <p:sp>
        <p:nvSpPr>
          <p:cNvPr id="6" name="5 Rectángulo"/>
          <p:cNvSpPr/>
          <p:nvPr/>
        </p:nvSpPr>
        <p:spPr>
          <a:xfrm>
            <a:off x="2000232" y="285728"/>
            <a:ext cx="1901483" cy="523220"/>
          </a:xfrm>
          <a:prstGeom prst="rect">
            <a:avLst/>
          </a:prstGeom>
        </p:spPr>
        <p:txBody>
          <a:bodyPr wrap="none">
            <a:spAutoFit/>
          </a:bodyPr>
          <a:lstStyle/>
          <a:p>
            <a:r>
              <a:rPr lang="es-ES_tradnl" sz="2400" dirty="0" smtClean="0">
                <a:solidFill>
                  <a:schemeClr val="tx1">
                    <a:lumMod val="95000"/>
                    <a:lumOff val="5000"/>
                  </a:schemeClr>
                </a:solidFill>
                <a:latin typeface="Adobe Gothic Std B" pitchFamily="34" charset="-128"/>
                <a:ea typeface="Adobe Gothic Std B" pitchFamily="34" charset="-128"/>
              </a:rPr>
              <a:t> </a:t>
            </a:r>
            <a:r>
              <a:rPr lang="es-ES_tradnl" sz="2800" dirty="0" smtClean="0">
                <a:solidFill>
                  <a:schemeClr val="tx1">
                    <a:lumMod val="95000"/>
                    <a:lumOff val="5000"/>
                  </a:schemeClr>
                </a:solidFill>
                <a:latin typeface="Adobe Gothic Std B" pitchFamily="34" charset="-128"/>
                <a:ea typeface="Adobe Gothic Std B" pitchFamily="34" charset="-128"/>
              </a:rPr>
              <a:t>Pregunto:</a:t>
            </a:r>
            <a:endParaRPr lang="es-ES_tradnl" sz="2800" dirty="0">
              <a:solidFill>
                <a:schemeClr val="tx1">
                  <a:lumMod val="95000"/>
                  <a:lumOff val="5000"/>
                </a:schemeClr>
              </a:solidFill>
              <a:latin typeface="Adobe Gothic Std B" pitchFamily="34" charset="-128"/>
              <a:ea typeface="Adobe Gothic Std B" pitchFamily="34" charset="-128"/>
            </a:endParaRPr>
          </a:p>
        </p:txBody>
      </p:sp>
    </p:spTree>
  </p:cSld>
  <p:clrMapOvr>
    <a:masterClrMapping/>
  </p:clrMapOvr>
  <p:transition spd="slow" advTm="1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with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20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20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9" dur="20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20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2000" tmFilter="0,0; .5, 1; 1, 1"/>
                                        <p:tgtEl>
                                          <p:spTgt spid="6">
                                            <p:txEl>
                                              <p:pRg st="0" end="0"/>
                                            </p:txEl>
                                          </p:spTgt>
                                        </p:tgtEl>
                                      </p:cBhvr>
                                    </p:animEffect>
                                  </p:childTnLst>
                                </p:cTn>
                              </p:par>
                            </p:childTnLst>
                          </p:cTn>
                        </p:par>
                        <p:par>
                          <p:cTn id="12" fill="hold">
                            <p:stCondLst>
                              <p:cond delay="36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2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2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7" dur="2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2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000" tmFilter="0,0; .5, 1; 1, 1"/>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6" name="Picture 4" descr="http://fondos-escritorio.org/wallpapers/2012/09/1024x768/diseno-de-fondos-blanco-1851.jpg"/>
          <p:cNvPicPr>
            <a:picLocks noChangeAspect="1" noChangeArrowheads="1"/>
          </p:cNvPicPr>
          <p:nvPr/>
        </p:nvPicPr>
        <p:blipFill>
          <a:blip r:embed="rId2" cstate="print"/>
          <a:srcRect/>
          <a:stretch>
            <a:fillRect/>
          </a:stretch>
        </p:blipFill>
        <p:spPr bwMode="auto">
          <a:xfrm>
            <a:off x="-21" y="0"/>
            <a:ext cx="9316037" cy="6984000"/>
          </a:xfrm>
          <a:prstGeom prst="rect">
            <a:avLst/>
          </a:prstGeom>
          <a:noFill/>
        </p:spPr>
      </p:pic>
      <p:pic>
        <p:nvPicPr>
          <p:cNvPr id="7" name="Picture 2" descr="http://1.bp.blogspot.com/-Wij1E7OKmyo/TZBggi7JVWI/AAAAAAAAACw/90uwvzRswzw/s1600/20081016122552-cafe.jpeg"/>
          <p:cNvPicPr>
            <a:picLocks noChangeAspect="1" noChangeArrowheads="1"/>
          </p:cNvPicPr>
          <p:nvPr/>
        </p:nvPicPr>
        <p:blipFill>
          <a:blip r:embed="rId3" cstate="print"/>
          <a:srcRect/>
          <a:stretch>
            <a:fillRect/>
          </a:stretch>
        </p:blipFill>
        <p:spPr bwMode="auto">
          <a:xfrm>
            <a:off x="-214346" y="1928802"/>
            <a:ext cx="3714750" cy="5543550"/>
          </a:xfrm>
          <a:prstGeom prst="rect">
            <a:avLst/>
          </a:prstGeom>
          <a:noFill/>
          <a:effectLst>
            <a:softEdge rad="635000"/>
          </a:effectLst>
        </p:spPr>
      </p:pic>
      <p:pic>
        <p:nvPicPr>
          <p:cNvPr id="8" name="Picture 2" descr="http://1.bp.blogspot.com/-Wij1E7OKmyo/TZBggi7JVWI/AAAAAAAAACw/90uwvzRswzw/s1600/20081016122552-cafe.jpeg"/>
          <p:cNvPicPr>
            <a:picLocks noChangeAspect="1" noChangeArrowheads="1"/>
          </p:cNvPicPr>
          <p:nvPr/>
        </p:nvPicPr>
        <p:blipFill>
          <a:blip r:embed="rId3" cstate="print"/>
          <a:srcRect/>
          <a:stretch>
            <a:fillRect/>
          </a:stretch>
        </p:blipFill>
        <p:spPr bwMode="auto">
          <a:xfrm>
            <a:off x="2714612" y="-357214"/>
            <a:ext cx="3714750" cy="5543550"/>
          </a:xfrm>
          <a:prstGeom prst="rect">
            <a:avLst/>
          </a:prstGeom>
          <a:noFill/>
          <a:effectLst>
            <a:softEdge rad="635000"/>
          </a:effectLst>
        </p:spPr>
      </p:pic>
      <p:pic>
        <p:nvPicPr>
          <p:cNvPr id="9" name="Picture 2" descr="http://1.bp.blogspot.com/-Wij1E7OKmyo/TZBggi7JVWI/AAAAAAAAACw/90uwvzRswzw/s1600/20081016122552-cafe.jpeg"/>
          <p:cNvPicPr>
            <a:picLocks noChangeAspect="1" noChangeArrowheads="1"/>
          </p:cNvPicPr>
          <p:nvPr/>
        </p:nvPicPr>
        <p:blipFill>
          <a:blip r:embed="rId3" cstate="print"/>
          <a:srcRect/>
          <a:stretch>
            <a:fillRect/>
          </a:stretch>
        </p:blipFill>
        <p:spPr bwMode="auto">
          <a:xfrm>
            <a:off x="5643570" y="1785926"/>
            <a:ext cx="3714750" cy="5543550"/>
          </a:xfrm>
          <a:prstGeom prst="rect">
            <a:avLst/>
          </a:prstGeom>
          <a:noFill/>
          <a:effectLst>
            <a:softEdge rad="635000"/>
          </a:effectLst>
        </p:spPr>
      </p:pic>
      <p:sp>
        <p:nvSpPr>
          <p:cNvPr id="10" name="9 Rectángulo"/>
          <p:cNvSpPr/>
          <p:nvPr/>
        </p:nvSpPr>
        <p:spPr>
          <a:xfrm>
            <a:off x="3428992" y="4929198"/>
            <a:ext cx="2643206" cy="954107"/>
          </a:xfrm>
          <a:prstGeom prst="rect">
            <a:avLst/>
          </a:prstGeom>
        </p:spPr>
        <p:txBody>
          <a:bodyPr wrap="square">
            <a:spAutoFit/>
          </a:bodyPr>
          <a:lstStyle/>
          <a:p>
            <a:r>
              <a:rPr lang="es-ES_tradnl" sz="2800" dirty="0" smtClean="0">
                <a:solidFill>
                  <a:schemeClr val="bg2">
                    <a:lumMod val="10000"/>
                  </a:schemeClr>
                </a:solidFill>
                <a:latin typeface="Adobe Gothic Std B" pitchFamily="34" charset="-128"/>
                <a:ea typeface="Adobe Gothic Std B" pitchFamily="34" charset="-128"/>
              </a:rPr>
              <a:t>Me dicen:</a:t>
            </a:r>
            <a:br>
              <a:rPr lang="es-ES_tradnl" sz="2800" dirty="0" smtClean="0">
                <a:solidFill>
                  <a:schemeClr val="bg2">
                    <a:lumMod val="10000"/>
                  </a:schemeClr>
                </a:solidFill>
                <a:latin typeface="Adobe Gothic Std B" pitchFamily="34" charset="-128"/>
                <a:ea typeface="Adobe Gothic Std B" pitchFamily="34" charset="-128"/>
              </a:rPr>
            </a:br>
            <a:r>
              <a:rPr lang="es-ES_tradnl" sz="2800" dirty="0" smtClean="0">
                <a:solidFill>
                  <a:schemeClr val="bg2">
                    <a:lumMod val="10000"/>
                  </a:schemeClr>
                </a:solidFill>
                <a:latin typeface="Adobe Gothic Std B" pitchFamily="34" charset="-128"/>
                <a:ea typeface="Adobe Gothic Std B" pitchFamily="34" charset="-128"/>
              </a:rPr>
              <a:t>Espera y verás.</a:t>
            </a:r>
            <a:endParaRPr lang="es-ES_tradnl" sz="2800" dirty="0">
              <a:solidFill>
                <a:schemeClr val="bg2">
                  <a:lumMod val="10000"/>
                </a:schemeClr>
              </a:solidFill>
              <a:latin typeface="Adobe Gothic Std B" pitchFamily="34" charset="-128"/>
              <a:ea typeface="Adobe Gothic Std B" pitchFamily="34" charset="-128"/>
            </a:endParaRPr>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fltVal val="0"/>
                                          </p:val>
                                        </p:tav>
                                        <p:tav tm="100000">
                                          <p:val>
                                            <p:strVal val="#ppt_w"/>
                                          </p:val>
                                        </p:tav>
                                      </p:tavLst>
                                    </p:anim>
                                    <p:anim calcmode="lin" valueType="num">
                                      <p:cBhvr>
                                        <p:cTn id="8" dur="2000" fill="hold"/>
                                        <p:tgtEl>
                                          <p:spTgt spid="7"/>
                                        </p:tgtEl>
                                        <p:attrNameLst>
                                          <p:attrName>ppt_h</p:attrName>
                                        </p:attrNameLst>
                                      </p:cBhvr>
                                      <p:tavLst>
                                        <p:tav tm="0">
                                          <p:val>
                                            <p:fltVal val="0"/>
                                          </p:val>
                                        </p:tav>
                                        <p:tav tm="100000">
                                          <p:val>
                                            <p:strVal val="#ppt_h"/>
                                          </p:val>
                                        </p:tav>
                                      </p:tavLst>
                                    </p:anim>
                                    <p:animEffect transition="in" filter="fade">
                                      <p:cBhvr>
                                        <p:cTn id="9" dur="2000"/>
                                        <p:tgtEl>
                                          <p:spTgt spid="7"/>
                                        </p:tgtEl>
                                      </p:cBhvr>
                                    </p:animEffect>
                                  </p:childTnLst>
                                </p:cTn>
                              </p:par>
                            </p:childTnLst>
                          </p:cTn>
                        </p:par>
                        <p:par>
                          <p:cTn id="10" fill="hold">
                            <p:stCondLst>
                              <p:cond delay="2000"/>
                            </p:stCondLst>
                            <p:childTnLst>
                              <p:par>
                                <p:cTn id="11" presetID="53" presetClass="entr" presetSubtype="0"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2000" fill="hold"/>
                                        <p:tgtEl>
                                          <p:spTgt spid="8"/>
                                        </p:tgtEl>
                                        <p:attrNameLst>
                                          <p:attrName>ppt_w</p:attrName>
                                        </p:attrNameLst>
                                      </p:cBhvr>
                                      <p:tavLst>
                                        <p:tav tm="0">
                                          <p:val>
                                            <p:fltVal val="0"/>
                                          </p:val>
                                        </p:tav>
                                        <p:tav tm="100000">
                                          <p:val>
                                            <p:strVal val="#ppt_w"/>
                                          </p:val>
                                        </p:tav>
                                      </p:tavLst>
                                    </p:anim>
                                    <p:anim calcmode="lin" valueType="num">
                                      <p:cBhvr>
                                        <p:cTn id="14" dur="2000" fill="hold"/>
                                        <p:tgtEl>
                                          <p:spTgt spid="8"/>
                                        </p:tgtEl>
                                        <p:attrNameLst>
                                          <p:attrName>ppt_h</p:attrName>
                                        </p:attrNameLst>
                                      </p:cBhvr>
                                      <p:tavLst>
                                        <p:tav tm="0">
                                          <p:val>
                                            <p:fltVal val="0"/>
                                          </p:val>
                                        </p:tav>
                                        <p:tav tm="100000">
                                          <p:val>
                                            <p:strVal val="#ppt_h"/>
                                          </p:val>
                                        </p:tav>
                                      </p:tavLst>
                                    </p:anim>
                                    <p:animEffect transition="in" filter="fade">
                                      <p:cBhvr>
                                        <p:cTn id="15" dur="2000"/>
                                        <p:tgtEl>
                                          <p:spTgt spid="8"/>
                                        </p:tgtEl>
                                      </p:cBhvr>
                                    </p:animEffect>
                                  </p:childTnLst>
                                </p:cTn>
                              </p:par>
                            </p:childTnLst>
                          </p:cTn>
                        </p:par>
                        <p:par>
                          <p:cTn id="16" fill="hold">
                            <p:stCondLst>
                              <p:cond delay="4000"/>
                            </p:stCondLst>
                            <p:childTnLst>
                              <p:par>
                                <p:cTn id="17" presetID="53"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2000" fill="hold"/>
                                        <p:tgtEl>
                                          <p:spTgt spid="9"/>
                                        </p:tgtEl>
                                        <p:attrNameLst>
                                          <p:attrName>ppt_w</p:attrName>
                                        </p:attrNameLst>
                                      </p:cBhvr>
                                      <p:tavLst>
                                        <p:tav tm="0">
                                          <p:val>
                                            <p:fltVal val="0"/>
                                          </p:val>
                                        </p:tav>
                                        <p:tav tm="100000">
                                          <p:val>
                                            <p:strVal val="#ppt_w"/>
                                          </p:val>
                                        </p:tav>
                                      </p:tavLst>
                                    </p:anim>
                                    <p:anim calcmode="lin" valueType="num">
                                      <p:cBhvr>
                                        <p:cTn id="20" dur="2000" fill="hold"/>
                                        <p:tgtEl>
                                          <p:spTgt spid="9"/>
                                        </p:tgtEl>
                                        <p:attrNameLst>
                                          <p:attrName>ppt_h</p:attrName>
                                        </p:attrNameLst>
                                      </p:cBhvr>
                                      <p:tavLst>
                                        <p:tav tm="0">
                                          <p:val>
                                            <p:fltVal val="0"/>
                                          </p:val>
                                        </p:tav>
                                        <p:tav tm="100000">
                                          <p:val>
                                            <p:strVal val="#ppt_h"/>
                                          </p:val>
                                        </p:tav>
                                      </p:tavLst>
                                    </p:anim>
                                    <p:animEffect transition="in" filter="fade">
                                      <p:cBhvr>
                                        <p:cTn id="21" dur="2000"/>
                                        <p:tgtEl>
                                          <p:spTgt spid="9"/>
                                        </p:tgtEl>
                                      </p:cBhvr>
                                    </p:animEffect>
                                  </p:childTnLst>
                                </p:cTn>
                              </p:par>
                            </p:childTnLst>
                          </p:cTn>
                        </p:par>
                        <p:par>
                          <p:cTn id="22" fill="hold">
                            <p:stCondLst>
                              <p:cond delay="6000"/>
                            </p:stCondLst>
                            <p:childTnLst>
                              <p:par>
                                <p:cTn id="23" presetID="55" presetClass="entr" presetSubtype="0" fill="hold" nodeType="afterEffect">
                                  <p:stCondLst>
                                    <p:cond delay="0"/>
                                  </p:stCondLst>
                                  <p:childTnLst>
                                    <p:set>
                                      <p:cBhvr>
                                        <p:cTn id="24" dur="1" fill="hold">
                                          <p:stCondLst>
                                            <p:cond delay="0"/>
                                          </p:stCondLst>
                                        </p:cTn>
                                        <p:tgtEl>
                                          <p:spTgt spid="10">
                                            <p:txEl>
                                              <p:pRg st="0" end="0"/>
                                            </p:txEl>
                                          </p:spTgt>
                                        </p:tgtEl>
                                        <p:attrNameLst>
                                          <p:attrName>style.visibility</p:attrName>
                                        </p:attrNameLst>
                                      </p:cBhvr>
                                      <p:to>
                                        <p:strVal val="visible"/>
                                      </p:to>
                                    </p:set>
                                    <p:anim calcmode="lin" valueType="num">
                                      <p:cBhvr>
                                        <p:cTn id="25" dur="2000" fill="hold"/>
                                        <p:tgtEl>
                                          <p:spTgt spid="10">
                                            <p:txEl>
                                              <p:pRg st="0" end="0"/>
                                            </p:txEl>
                                          </p:spTgt>
                                        </p:tgtEl>
                                        <p:attrNameLst>
                                          <p:attrName>ppt_w</p:attrName>
                                        </p:attrNameLst>
                                      </p:cBhvr>
                                      <p:tavLst>
                                        <p:tav tm="0">
                                          <p:val>
                                            <p:strVal val="#ppt_w*0.70"/>
                                          </p:val>
                                        </p:tav>
                                        <p:tav tm="100000">
                                          <p:val>
                                            <p:strVal val="#ppt_w"/>
                                          </p:val>
                                        </p:tav>
                                      </p:tavLst>
                                    </p:anim>
                                    <p:anim calcmode="lin" valueType="num">
                                      <p:cBhvr>
                                        <p:cTn id="26" dur="2000" fill="hold"/>
                                        <p:tgtEl>
                                          <p:spTgt spid="10">
                                            <p:txEl>
                                              <p:pRg st="0" end="0"/>
                                            </p:txEl>
                                          </p:spTgt>
                                        </p:tgtEl>
                                        <p:attrNameLst>
                                          <p:attrName>ppt_h</p:attrName>
                                        </p:attrNameLst>
                                      </p:cBhvr>
                                      <p:tavLst>
                                        <p:tav tm="0">
                                          <p:val>
                                            <p:strVal val="#ppt_h"/>
                                          </p:val>
                                        </p:tav>
                                        <p:tav tm="100000">
                                          <p:val>
                                            <p:strVal val="#ppt_h"/>
                                          </p:val>
                                        </p:tav>
                                      </p:tavLst>
                                    </p:anim>
                                    <p:animEffect transition="in" filter="fade">
                                      <p:cBhvr>
                                        <p:cTn id="27"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http://careergirlnetwork.com/wp-content/uploads/2012/10/genuineconnections.jpg"/>
          <p:cNvPicPr>
            <a:picLocks noChangeAspect="1" noChangeArrowheads="1"/>
          </p:cNvPicPr>
          <p:nvPr/>
        </p:nvPicPr>
        <p:blipFill>
          <a:blip r:embed="rId2" cstate="print"/>
          <a:srcRect/>
          <a:stretch>
            <a:fillRect/>
          </a:stretch>
        </p:blipFill>
        <p:spPr bwMode="auto">
          <a:xfrm>
            <a:off x="0" y="-90000"/>
            <a:ext cx="9264000" cy="6948000"/>
          </a:xfrm>
          <a:prstGeom prst="rect">
            <a:avLst/>
          </a:prstGeom>
          <a:noFill/>
        </p:spPr>
      </p:pic>
      <p:sp>
        <p:nvSpPr>
          <p:cNvPr id="7" name="6 Datos"/>
          <p:cNvSpPr/>
          <p:nvPr/>
        </p:nvSpPr>
        <p:spPr>
          <a:xfrm>
            <a:off x="357158" y="5214950"/>
            <a:ext cx="4786346" cy="1428760"/>
          </a:xfrm>
          <a:prstGeom prst="flowChartInputOutpu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es-ES_tradnl"/>
          </a:p>
        </p:txBody>
      </p:sp>
      <p:sp>
        <p:nvSpPr>
          <p:cNvPr id="8" name="7 Rectángulo"/>
          <p:cNvSpPr/>
          <p:nvPr/>
        </p:nvSpPr>
        <p:spPr>
          <a:xfrm>
            <a:off x="1357290" y="5286388"/>
            <a:ext cx="3643946" cy="400110"/>
          </a:xfrm>
          <a:prstGeom prst="rect">
            <a:avLst/>
          </a:prstGeom>
        </p:spPr>
        <p:txBody>
          <a:bodyPr wrap="none">
            <a:spAutoFit/>
          </a:bodyPr>
          <a:lstStyle/>
          <a:p>
            <a:r>
              <a:rPr lang="es-ES_tradnl" sz="2000" dirty="0" smtClean="0">
                <a:latin typeface="Adobe Gothic Std B" pitchFamily="34" charset="-128"/>
                <a:ea typeface="Adobe Gothic Std B" pitchFamily="34" charset="-128"/>
              </a:rPr>
              <a:t>Luego vienen otras personas.</a:t>
            </a:r>
          </a:p>
        </p:txBody>
      </p:sp>
      <p:sp>
        <p:nvSpPr>
          <p:cNvPr id="9" name="8 Rectángulo"/>
          <p:cNvSpPr/>
          <p:nvPr/>
        </p:nvSpPr>
        <p:spPr>
          <a:xfrm>
            <a:off x="1071538" y="5715016"/>
            <a:ext cx="3363421" cy="400110"/>
          </a:xfrm>
          <a:prstGeom prst="rect">
            <a:avLst/>
          </a:prstGeom>
        </p:spPr>
        <p:txBody>
          <a:bodyPr wrap="none">
            <a:spAutoFit/>
          </a:bodyPr>
          <a:lstStyle/>
          <a:p>
            <a:r>
              <a:rPr lang="es-ES_tradnl" sz="2000" dirty="0" smtClean="0">
                <a:latin typeface="Adobe Gothic Std B" pitchFamily="34" charset="-128"/>
                <a:ea typeface="Adobe Gothic Std B" pitchFamily="34" charset="-128"/>
              </a:rPr>
              <a:t>Dos chicas piden dos cafés.</a:t>
            </a:r>
            <a:endParaRPr lang="es-ES_tradnl" sz="2000" dirty="0"/>
          </a:p>
        </p:txBody>
      </p:sp>
      <p:sp>
        <p:nvSpPr>
          <p:cNvPr id="10" name="9 Rectángulo"/>
          <p:cNvSpPr/>
          <p:nvPr/>
        </p:nvSpPr>
        <p:spPr>
          <a:xfrm>
            <a:off x="1000100" y="6143644"/>
            <a:ext cx="2731838" cy="400110"/>
          </a:xfrm>
          <a:prstGeom prst="rect">
            <a:avLst/>
          </a:prstGeom>
        </p:spPr>
        <p:txBody>
          <a:bodyPr wrap="none">
            <a:spAutoFit/>
          </a:bodyPr>
          <a:lstStyle/>
          <a:p>
            <a:r>
              <a:rPr lang="es-ES_tradnl" sz="2000" dirty="0" smtClean="0">
                <a:latin typeface="Adobe Gothic Std B" pitchFamily="34" charset="-128"/>
                <a:ea typeface="Adobe Gothic Std B" pitchFamily="34" charset="-128"/>
              </a:rPr>
              <a:t>Pagan normalmente. </a:t>
            </a:r>
            <a:endParaRPr lang="es-ES_tradnl" sz="2000" dirty="0">
              <a:latin typeface="Adobe Gothic Std B" pitchFamily="34" charset="-128"/>
              <a:ea typeface="Adobe Gothic Std B" pitchFamily="34" charset="-128"/>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slide(fromBottom)">
                                      <p:cBhvr>
                                        <p:cTn id="7" dur="1000"/>
                                        <p:tgtEl>
                                          <p:spTgt spid="8">
                                            <p:txEl>
                                              <p:pRg st="0" end="0"/>
                                            </p:txEl>
                                          </p:spTgt>
                                        </p:tgtEl>
                                      </p:cBhvr>
                                    </p:animEffect>
                                  </p:childTnLst>
                                </p:cTn>
                              </p:par>
                            </p:childTnLst>
                          </p:cTn>
                        </p:par>
                        <p:par>
                          <p:cTn id="8" fill="hold">
                            <p:stCondLst>
                              <p:cond delay="1000"/>
                            </p:stCondLst>
                            <p:childTnLst>
                              <p:par>
                                <p:cTn id="9" presetID="1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slide(fromBottom)">
                                      <p:cBhvr>
                                        <p:cTn id="11" dur="1000"/>
                                        <p:tgtEl>
                                          <p:spTgt spid="9">
                                            <p:txEl>
                                              <p:pRg st="0" end="0"/>
                                            </p:txEl>
                                          </p:spTgt>
                                        </p:tgtEl>
                                      </p:cBhvr>
                                    </p:animEffect>
                                  </p:childTnLst>
                                </p:cTn>
                              </p:par>
                            </p:childTnLst>
                          </p:cTn>
                        </p:par>
                        <p:par>
                          <p:cTn id="12" fill="hold">
                            <p:stCondLst>
                              <p:cond delay="2000"/>
                            </p:stCondLst>
                            <p:childTnLst>
                              <p:par>
                                <p:cTn id="13" presetID="12" presetClass="entr" presetSubtype="4" fill="hold"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slide(fromBottom)">
                                      <p:cBhvr>
                                        <p:cTn id="15" dur="1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http://www.presentastico.com/wp-content/uploads/2013/04/coffee-break-office-storytelling-organizaciones1.jpg"/>
          <p:cNvPicPr>
            <a:picLocks noChangeAspect="1" noChangeArrowheads="1"/>
          </p:cNvPicPr>
          <p:nvPr/>
        </p:nvPicPr>
        <p:blipFill>
          <a:blip r:embed="rId2" cstate="print"/>
          <a:srcRect/>
          <a:stretch>
            <a:fillRect/>
          </a:stretch>
        </p:blipFill>
        <p:spPr bwMode="auto">
          <a:xfrm>
            <a:off x="0" y="-1"/>
            <a:ext cx="9264000" cy="6948000"/>
          </a:xfrm>
          <a:prstGeom prst="rect">
            <a:avLst/>
          </a:prstGeom>
          <a:noFill/>
          <a:effectLst/>
        </p:spPr>
      </p:pic>
      <p:sp>
        <p:nvSpPr>
          <p:cNvPr id="5" name="4 Rectángulo"/>
          <p:cNvSpPr/>
          <p:nvPr/>
        </p:nvSpPr>
        <p:spPr>
          <a:xfrm>
            <a:off x="1428728" y="142852"/>
            <a:ext cx="6929486" cy="830997"/>
          </a:xfrm>
          <a:prstGeom prst="rect">
            <a:avLst/>
          </a:prstGeom>
        </p:spPr>
        <p:txBody>
          <a:bodyPr wrap="square">
            <a:spAutoFit/>
          </a:bodyPr>
          <a:lstStyle/>
          <a:p>
            <a:r>
              <a:rPr lang="es-ES_tradnl" sz="2400" dirty="0" smtClean="0">
                <a:latin typeface="Adobe Gothic Std B" pitchFamily="34" charset="-128"/>
                <a:ea typeface="Adobe Gothic Std B" pitchFamily="34" charset="-128"/>
              </a:rPr>
              <a:t> Después de un tiempo, vienen tres abogados y piden siete cafés:</a:t>
            </a:r>
            <a:endParaRPr lang="es-ES_tradnl" sz="2400" dirty="0">
              <a:latin typeface="Adobe Gothic Std B" pitchFamily="34" charset="-128"/>
              <a:ea typeface="Adobe Gothic Std B" pitchFamily="34" charset="-128"/>
            </a:endParaRPr>
          </a:p>
        </p:txBody>
      </p:sp>
      <p:sp>
        <p:nvSpPr>
          <p:cNvPr id="6" name="5 Rectángulo"/>
          <p:cNvSpPr/>
          <p:nvPr/>
        </p:nvSpPr>
        <p:spPr>
          <a:xfrm>
            <a:off x="571472" y="5929330"/>
            <a:ext cx="4572000" cy="830997"/>
          </a:xfrm>
          <a:prstGeom prst="rect">
            <a:avLst/>
          </a:prstGeom>
        </p:spPr>
        <p:txBody>
          <a:bodyPr>
            <a:spAutoFit/>
          </a:bodyPr>
          <a:lstStyle/>
          <a:p>
            <a:r>
              <a:rPr lang="es-ES_tradnl" sz="2400" dirty="0" smtClean="0">
                <a:latin typeface="Adobe Gothic Std B" pitchFamily="34" charset="-128"/>
                <a:ea typeface="Adobe Gothic Std B" pitchFamily="34" charset="-128"/>
              </a:rPr>
              <a:t> Tres son para nosotros, y cuatro "pendientes".</a:t>
            </a:r>
            <a:endParaRPr lang="es-ES_tradnl" sz="2400" dirty="0">
              <a:latin typeface="Adobe Gothic Std B" pitchFamily="34" charset="-128"/>
              <a:ea typeface="Adobe Gothic Std B" pitchFamily="34" charset="-128"/>
            </a:endParaRP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2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7" presetClass="entr" presetSubtype="10" fill="hold" nodeType="after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3" dur="2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2">
            <a:schemeClr val="dk1"/>
          </a:fillRef>
          <a:effectRef idx="0">
            <a:scrgbClr r="0" g="0" b="0"/>
          </a:effectRef>
          <a:fontRef idx="major"/>
        </p:style>
        <p:txBody>
          <a:bodyPr/>
          <a:lstStyle/>
          <a:p>
            <a:endParaRPr lang="es-ES_tradnl" dirty="0"/>
          </a:p>
        </p:txBody>
      </p:sp>
      <p:pic>
        <p:nvPicPr>
          <p:cNvPr id="35842" name="Picture 2" descr="http://farm5.static.flickr.com/4068/4502619873_707fdf2ff6_o.jpg"/>
          <p:cNvPicPr>
            <a:picLocks noChangeAspect="1" noChangeArrowheads="1"/>
          </p:cNvPicPr>
          <p:nvPr/>
        </p:nvPicPr>
        <p:blipFill>
          <a:blip r:embed="rId2" cstate="print"/>
          <a:srcRect/>
          <a:stretch>
            <a:fillRect/>
          </a:stretch>
        </p:blipFill>
        <p:spPr bwMode="auto">
          <a:xfrm>
            <a:off x="928662" y="-342000"/>
            <a:ext cx="7373928" cy="7200000"/>
          </a:xfrm>
          <a:prstGeom prst="rect">
            <a:avLst/>
          </a:prstGeom>
          <a:effectLst>
            <a:softEdge rad="635000"/>
          </a:effectLst>
        </p:spPr>
        <p:style>
          <a:lnRef idx="0">
            <a:scrgbClr r="0" g="0" b="0"/>
          </a:lnRef>
          <a:fillRef idx="1002">
            <a:schemeClr val="dk1"/>
          </a:fillRef>
          <a:effectRef idx="0">
            <a:scrgbClr r="0" g="0" b="0"/>
          </a:effectRef>
          <a:fontRef idx="major"/>
        </p:style>
      </p:pic>
      <p:sp>
        <p:nvSpPr>
          <p:cNvPr id="5" name="4 Rectángulo"/>
          <p:cNvSpPr/>
          <p:nvPr/>
        </p:nvSpPr>
        <p:spPr>
          <a:xfrm>
            <a:off x="2000232" y="428604"/>
            <a:ext cx="4572000" cy="830997"/>
          </a:xfrm>
          <a:prstGeom prst="rect">
            <a:avLst/>
          </a:prstGeom>
        </p:spPr>
        <p:txBody>
          <a:bodyPr>
            <a:spAutoFit/>
          </a:bodyPr>
          <a:lstStyle/>
          <a:p>
            <a:r>
              <a:rPr lang="es-ES_tradnl" sz="2400" dirty="0" smtClean="0">
                <a:latin typeface="Adobe Gothic Std B" pitchFamily="34" charset="-128"/>
                <a:ea typeface="Adobe Gothic Std B" pitchFamily="34" charset="-128"/>
              </a:rPr>
              <a:t>Pagan por siete, se toman los tres y se marchan. </a:t>
            </a:r>
            <a:endParaRPr lang="es-ES_tradnl" sz="2400" dirty="0">
              <a:latin typeface="Adobe Gothic Std B" pitchFamily="34" charset="-128"/>
              <a:ea typeface="Adobe Gothic Std B" pitchFamily="34" charset="-128"/>
            </a:endParaRPr>
          </a:p>
        </p:txBody>
      </p:sp>
      <p:pic>
        <p:nvPicPr>
          <p:cNvPr id="6" name="Picture 2" descr="http://farm5.static.flickr.com/4068/4502619873_707fdf2ff6_o.jpg"/>
          <p:cNvPicPr>
            <a:picLocks noChangeAspect="1" noChangeArrowheads="1"/>
          </p:cNvPicPr>
          <p:nvPr/>
        </p:nvPicPr>
        <p:blipFill>
          <a:blip r:embed="rId2" cstate="print"/>
          <a:srcRect/>
          <a:stretch>
            <a:fillRect/>
          </a:stretch>
        </p:blipFill>
        <p:spPr bwMode="auto">
          <a:xfrm>
            <a:off x="1000100" y="-342000"/>
            <a:ext cx="7373928" cy="7200000"/>
          </a:xfrm>
          <a:prstGeom prst="rect">
            <a:avLst/>
          </a:prstGeom>
          <a:effectLst>
            <a:softEdge rad="635000"/>
          </a:effectLst>
        </p:spPr>
        <p:style>
          <a:lnRef idx="0">
            <a:scrgbClr r="0" g="0" b="0"/>
          </a:lnRef>
          <a:fillRef idx="1002">
            <a:schemeClr val="dk1"/>
          </a:fillRef>
          <a:effectRef idx="0">
            <a:scrgbClr r="0" g="0" b="0"/>
          </a:effectRef>
          <a:fontRef idx="major"/>
        </p:style>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www.fondosypantallas.com/wp-content/uploads/2012/10/black-17.jpg"/>
          <p:cNvPicPr>
            <a:picLocks noChangeAspect="1" noChangeArrowheads="1"/>
          </p:cNvPicPr>
          <p:nvPr/>
        </p:nvPicPr>
        <p:blipFill>
          <a:blip r:embed="rId2" cstate="print"/>
          <a:srcRect/>
          <a:stretch>
            <a:fillRect/>
          </a:stretch>
        </p:blipFill>
        <p:spPr bwMode="auto">
          <a:xfrm>
            <a:off x="-20" y="0"/>
            <a:ext cx="9171974" cy="6876000"/>
          </a:xfrm>
          <a:prstGeom prst="rect">
            <a:avLst/>
          </a:prstGeom>
          <a:noFill/>
        </p:spPr>
      </p:pic>
      <p:pic>
        <p:nvPicPr>
          <p:cNvPr id="5" name="Picture 2" descr="http://files.fancluboficialcopano.webnode.cl/200000110-092fd0a292/mi%20fabrii%20tomando%20una%20taza%20de%20caf%C3%A9,%20mientras%20lo%20entrevistan.jpg"/>
          <p:cNvPicPr>
            <a:picLocks noChangeAspect="1" noChangeArrowheads="1"/>
          </p:cNvPicPr>
          <p:nvPr/>
        </p:nvPicPr>
        <p:blipFill>
          <a:blip r:embed="rId3" cstate="print"/>
          <a:srcRect/>
          <a:stretch>
            <a:fillRect/>
          </a:stretch>
        </p:blipFill>
        <p:spPr bwMode="auto">
          <a:xfrm>
            <a:off x="500034" y="357166"/>
            <a:ext cx="4511427" cy="6012000"/>
          </a:xfrm>
          <a:prstGeom prst="rect">
            <a:avLst/>
          </a:prstGeom>
          <a:noFill/>
          <a:effectLst>
            <a:softEdge rad="635000"/>
          </a:effectLst>
        </p:spPr>
      </p:pic>
      <p:sp>
        <p:nvSpPr>
          <p:cNvPr id="6" name="5 Rectángulo"/>
          <p:cNvSpPr/>
          <p:nvPr/>
        </p:nvSpPr>
        <p:spPr>
          <a:xfrm>
            <a:off x="4572000" y="785794"/>
            <a:ext cx="4572000" cy="1200329"/>
          </a:xfrm>
          <a:prstGeom prst="rect">
            <a:avLst/>
          </a:prstGeom>
        </p:spPr>
        <p:txBody>
          <a:bodyPr>
            <a:spAutoFit/>
          </a:bodyPr>
          <a:lstStyle/>
          <a:p>
            <a:r>
              <a:rPr lang="es-ES_tradnl" sz="2400" dirty="0" smtClean="0">
                <a:solidFill>
                  <a:schemeClr val="bg1"/>
                </a:solidFill>
              </a:rPr>
              <a:t>Después un joven pide dos cafés, bebe sólo uno, </a:t>
            </a:r>
          </a:p>
          <a:p>
            <a:r>
              <a:rPr lang="es-ES_tradnl" sz="2400" dirty="0" smtClean="0">
                <a:solidFill>
                  <a:schemeClr val="bg1"/>
                </a:solidFill>
              </a:rPr>
              <a:t>pero paga los dos</a:t>
            </a:r>
            <a:endParaRPr lang="es-ES_tradnl" sz="2400" dirty="0">
              <a:solidFill>
                <a:schemeClr val="bg1"/>
              </a:solidFill>
            </a:endParaRPr>
          </a:p>
        </p:txBody>
      </p:sp>
    </p:spTree>
  </p:cSld>
  <p:clrMapOvr>
    <a:masterClrMapping/>
  </p:clrMapOvr>
  <p:transition spd="slow" advTm="13000">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0"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1"/>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par>
                          <p:cTn id="10" fill="hold">
                            <p:stCondLst>
                              <p:cond delay="4800"/>
                            </p:stCondLst>
                            <p:childTnLst>
                              <p:par>
                                <p:cTn id="11" presetID="40" presetClass="entr" presetSubtype="0" fill="hold" nodeType="afterEffect">
                                  <p:stCondLst>
                                    <p:cond delay="0"/>
                                  </p:stCondLst>
                                  <p:iterate type="lt">
                                    <p:tmPct val="10000"/>
                                  </p:iterate>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1000"/>
                                        <p:tgtEl>
                                          <p:spTgt spid="6">
                                            <p:txEl>
                                              <p:pRg st="1" end="1"/>
                                            </p:txEl>
                                          </p:spTgt>
                                        </p:tgtEl>
                                      </p:cBhvr>
                                    </p:animEffect>
                                    <p:anim calcmode="lin" valueType="num">
                                      <p:cBhvr>
                                        <p:cTn id="14" dur="1000" fill="hold"/>
                                        <p:tgtEl>
                                          <p:spTgt spid="6">
                                            <p:txEl>
                                              <p:pRg st="1" end="1"/>
                                            </p:txEl>
                                          </p:spTgt>
                                        </p:tgtEl>
                                        <p:attrNameLst>
                                          <p:attrName>ppt_x</p:attrName>
                                        </p:attrNameLst>
                                      </p:cBhvr>
                                      <p:tavLst>
                                        <p:tav tm="0">
                                          <p:val>
                                            <p:strVal val="#ppt_x-.1"/>
                                          </p:val>
                                        </p:tav>
                                        <p:tav tm="100000">
                                          <p:val>
                                            <p:strVal val="#ppt_x"/>
                                          </p:val>
                                        </p:tav>
                                      </p:tavLst>
                                    </p:anim>
                                    <p:anim calcmode="lin" valueType="num">
                                      <p:cBhvr>
                                        <p:cTn id="15" dur="10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38914" name="Picture 2" descr="http://lh4.ggpht.com/-mguZsj6FJck/UW9ktEBwmEI/AAAAAAAAN1I/twDIKX7CmKI/mujer-tomando-cafe_thumb2.gif?imgmax=800"/>
          <p:cNvPicPr>
            <a:picLocks noChangeAspect="1" noChangeArrowheads="1" noCrop="1"/>
          </p:cNvPicPr>
          <p:nvPr/>
        </p:nvPicPr>
        <p:blipFill>
          <a:blip r:embed="rId2" cstate="print"/>
          <a:srcRect/>
          <a:stretch>
            <a:fillRect/>
          </a:stretch>
        </p:blipFill>
        <p:spPr bwMode="auto">
          <a:xfrm>
            <a:off x="571472" y="1000108"/>
            <a:ext cx="8169242" cy="4248000"/>
          </a:xfrm>
          <a:prstGeom prst="rect">
            <a:avLst/>
          </a:prstGeom>
          <a:noFill/>
        </p:spPr>
      </p:pic>
      <p:sp>
        <p:nvSpPr>
          <p:cNvPr id="5" name="4 Rectángulo"/>
          <p:cNvSpPr/>
          <p:nvPr/>
        </p:nvSpPr>
        <p:spPr>
          <a:xfrm>
            <a:off x="714348" y="5643578"/>
            <a:ext cx="8001056" cy="707886"/>
          </a:xfrm>
          <a:prstGeom prst="rect">
            <a:avLst/>
          </a:prstGeom>
        </p:spPr>
        <p:txBody>
          <a:bodyPr wrap="square">
            <a:spAutoFit/>
          </a:bodyPr>
          <a:lstStyle/>
          <a:p>
            <a:r>
              <a:rPr lang="es-ES_tradnl" sz="2000" dirty="0" smtClean="0">
                <a:solidFill>
                  <a:schemeClr val="bg1"/>
                </a:solidFill>
                <a:latin typeface="Adobe Gothic Std B" pitchFamily="34" charset="-128"/>
                <a:ea typeface="Adobe Gothic Std B" pitchFamily="34" charset="-128"/>
              </a:rPr>
              <a:t>Estamos sentados, hablamos y miramos a través de la puerta abierta a la plaza iluminada por el sol delante de la cafetería. </a:t>
            </a:r>
            <a:endParaRPr lang="es-ES_tradnl" sz="2000" dirty="0">
              <a:solidFill>
                <a:schemeClr val="bg1"/>
              </a:solidFill>
              <a:latin typeface="Adobe Gothic Std B" pitchFamily="34" charset="-128"/>
              <a:ea typeface="Adobe Gothic Std B" pitchFamily="34" charset="-128"/>
            </a:endParaRPr>
          </a:p>
        </p:txBody>
      </p:sp>
    </p:spTree>
  </p:cSld>
  <p:clrMapOvr>
    <a:masterClrMapping/>
  </p:clrMapOvr>
  <p:transition spd="slow" advTm="1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http://www.studiolum.com/wang/argentina/buenos-aires-plaza-dorrego-bar.jpg"/>
          <p:cNvPicPr>
            <a:picLocks noChangeAspect="1" noChangeArrowheads="1"/>
          </p:cNvPicPr>
          <p:nvPr/>
        </p:nvPicPr>
        <p:blipFill>
          <a:blip r:embed="rId2" cstate="print"/>
          <a:srcRect/>
          <a:stretch>
            <a:fillRect/>
          </a:stretch>
        </p:blipFill>
        <p:spPr bwMode="auto">
          <a:xfrm>
            <a:off x="0" y="-1"/>
            <a:ext cx="9144000" cy="6984000"/>
          </a:xfrm>
          <a:prstGeom prst="rect">
            <a:avLst/>
          </a:prstGeom>
          <a:noFill/>
        </p:spPr>
      </p:pic>
      <p:sp>
        <p:nvSpPr>
          <p:cNvPr id="5" name="4 Rectángulo"/>
          <p:cNvSpPr/>
          <p:nvPr/>
        </p:nvSpPr>
        <p:spPr>
          <a:xfrm>
            <a:off x="857224" y="5214950"/>
            <a:ext cx="5929338" cy="1200329"/>
          </a:xfrm>
          <a:prstGeom prst="rect">
            <a:avLst/>
          </a:prstGeom>
        </p:spPr>
        <p:txBody>
          <a:bodyPr wrap="square">
            <a:spAutoFit/>
          </a:bodyPr>
          <a:lstStyle/>
          <a:p>
            <a:r>
              <a:rPr lang="es-ES_tradnl" sz="2400" dirty="0" smtClean="0">
                <a:solidFill>
                  <a:schemeClr val="bg1"/>
                </a:solidFill>
                <a:latin typeface="Adobe Gothic Std B" pitchFamily="34" charset="-128"/>
                <a:ea typeface="Adobe Gothic Std B" pitchFamily="34" charset="-128"/>
              </a:rPr>
              <a:t> De repente, en la puerta aparece un hombre vestido muy pobre y pregunta en voz baja:</a:t>
            </a:r>
            <a:endParaRPr lang="es-ES_tradnl" sz="2400" dirty="0">
              <a:solidFill>
                <a:schemeClr val="bg1"/>
              </a:solidFill>
              <a:latin typeface="Adobe Gothic Std B" pitchFamily="34" charset="-128"/>
              <a:ea typeface="Adobe Gothic Std B" pitchFamily="34" charset="-128"/>
            </a:endParaRPr>
          </a:p>
        </p:txBody>
      </p:sp>
      <p:pic>
        <p:nvPicPr>
          <p:cNvPr id="41988" name="Picture 4" descr="http://3.bp.blogspot.com/_fDeq4GNRiCo/S23LaLTvZuI/AAAAAAAAAdw/r4JjgynreS4/s320/pobreza+hombre+pobre.jpg"/>
          <p:cNvPicPr>
            <a:picLocks noChangeAspect="1" noChangeArrowheads="1"/>
          </p:cNvPicPr>
          <p:nvPr/>
        </p:nvPicPr>
        <p:blipFill>
          <a:blip r:embed="rId3" cstate="print"/>
          <a:srcRect/>
          <a:stretch>
            <a:fillRect/>
          </a:stretch>
        </p:blipFill>
        <p:spPr bwMode="auto">
          <a:xfrm>
            <a:off x="4786314" y="1142984"/>
            <a:ext cx="2160000" cy="2880000"/>
          </a:xfrm>
          <a:prstGeom prst="roundRect">
            <a:avLst/>
          </a:prstGeom>
          <a:noFill/>
          <a:effectLst>
            <a:softEdge rad="317500"/>
          </a:effectLst>
        </p:spPr>
      </p:pic>
    </p:spTree>
  </p:cSld>
  <p:clrMapOvr>
    <a:masterClrMapping/>
  </p:clrMapOvr>
  <p:transition spd="slow" advTm="10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 calcmode="lin" valueType="num">
                                      <p:cBhvr>
                                        <p:cTn id="7" dur="5000" fill="hold"/>
                                        <p:tgtEl>
                                          <p:spTgt spid="41988"/>
                                        </p:tgtEl>
                                        <p:attrNameLst>
                                          <p:attrName>ppt_w</p:attrName>
                                        </p:attrNameLst>
                                      </p:cBhvr>
                                      <p:tavLst>
                                        <p:tav tm="0">
                                          <p:val>
                                            <p:fltVal val="0"/>
                                          </p:val>
                                        </p:tav>
                                        <p:tav tm="100000">
                                          <p:val>
                                            <p:strVal val="#ppt_w"/>
                                          </p:val>
                                        </p:tav>
                                      </p:tavLst>
                                    </p:anim>
                                    <p:anim calcmode="lin" valueType="num">
                                      <p:cBhvr>
                                        <p:cTn id="8" dur="5000" fill="hold"/>
                                        <p:tgtEl>
                                          <p:spTgt spid="41988"/>
                                        </p:tgtEl>
                                        <p:attrNameLst>
                                          <p:attrName>ppt_h</p:attrName>
                                        </p:attrNameLst>
                                      </p:cBhvr>
                                      <p:tavLst>
                                        <p:tav tm="0">
                                          <p:val>
                                            <p:fltVal val="0"/>
                                          </p:val>
                                        </p:tav>
                                        <p:tav tm="100000">
                                          <p:val>
                                            <p:strVal val="#ppt_h"/>
                                          </p:val>
                                        </p:tav>
                                      </p:tavLst>
                                    </p:anim>
                                    <p:animEffect transition="in" filter="fade">
                                      <p:cBhvr>
                                        <p:cTn id="9" dur="5000"/>
                                        <p:tgtEl>
                                          <p:spTgt spid="41988"/>
                                        </p:tgtEl>
                                      </p:cBhvr>
                                    </p:animEffect>
                                  </p:childTnLst>
                                </p:cTn>
                              </p:par>
                              <p:par>
                                <p:cTn id="10" presetID="17" presetClass="entr" presetSubtype="10"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p:cTn id="12" dur="3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3" dur="3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www.studiolum.com/wang/argentina/buenos-aires-plaza-dorrego-bar.jpg"/>
          <p:cNvPicPr>
            <a:picLocks noChangeAspect="1" noChangeArrowheads="1"/>
          </p:cNvPicPr>
          <p:nvPr/>
        </p:nvPicPr>
        <p:blipFill>
          <a:blip r:embed="rId2" cstate="print"/>
          <a:srcRect/>
          <a:stretch>
            <a:fillRect/>
          </a:stretch>
        </p:blipFill>
        <p:spPr bwMode="auto">
          <a:xfrm>
            <a:off x="0" y="-1"/>
            <a:ext cx="9191134" cy="7020000"/>
          </a:xfrm>
          <a:prstGeom prst="rect">
            <a:avLst/>
          </a:prstGeom>
          <a:noFill/>
        </p:spPr>
      </p:pic>
      <p:pic>
        <p:nvPicPr>
          <p:cNvPr id="5" name="Picture 4" descr="http://1.bp.blogspot.com/_qomfe0rvn18/TSdG8r76LXI/AAAAAAAAAuw/2-IP1eDZAv8/s1600/Hombre-pobre-calle.jpg"/>
          <p:cNvPicPr>
            <a:picLocks noChangeAspect="1" noChangeArrowheads="1"/>
          </p:cNvPicPr>
          <p:nvPr/>
        </p:nvPicPr>
        <p:blipFill>
          <a:blip r:embed="rId3" cstate="print"/>
          <a:srcRect/>
          <a:stretch>
            <a:fillRect/>
          </a:stretch>
        </p:blipFill>
        <p:spPr bwMode="auto">
          <a:xfrm>
            <a:off x="4572000" y="2214554"/>
            <a:ext cx="4075950" cy="3204000"/>
          </a:xfrm>
          <a:prstGeom prst="ellipse">
            <a:avLst/>
          </a:prstGeom>
          <a:noFill/>
          <a:effectLst>
            <a:softEdge rad="635000"/>
          </a:effectLst>
        </p:spPr>
      </p:pic>
      <p:sp>
        <p:nvSpPr>
          <p:cNvPr id="6" name="5 Rectángulo"/>
          <p:cNvSpPr/>
          <p:nvPr/>
        </p:nvSpPr>
        <p:spPr>
          <a:xfrm>
            <a:off x="642910" y="6215082"/>
            <a:ext cx="5088252" cy="461665"/>
          </a:xfrm>
          <a:prstGeom prst="rect">
            <a:avLst/>
          </a:prstGeom>
        </p:spPr>
        <p:txBody>
          <a:bodyPr wrap="none">
            <a:spAutoFit/>
          </a:bodyPr>
          <a:lstStyle/>
          <a:p>
            <a:r>
              <a:rPr lang="es-ES_tradnl" sz="2400" dirty="0" smtClean="0">
                <a:solidFill>
                  <a:schemeClr val="bg1"/>
                </a:solidFill>
                <a:latin typeface="Adobe Gothic Std B" pitchFamily="34" charset="-128"/>
                <a:ea typeface="Adobe Gothic Std B" pitchFamily="34" charset="-128"/>
              </a:rPr>
              <a:t>¿Tienen algún "café pendiente"?</a:t>
            </a:r>
            <a:endParaRPr lang="es-ES_tradnl" sz="2400" dirty="0">
              <a:solidFill>
                <a:schemeClr val="bg1"/>
              </a:solidFill>
              <a:latin typeface="Adobe Gothic Std B" pitchFamily="34" charset="-128"/>
              <a:ea typeface="Adobe Gothic Std B" pitchFamily="34" charset="-128"/>
            </a:endParaRPr>
          </a:p>
        </p:txBody>
      </p:sp>
      <p:pic>
        <p:nvPicPr>
          <p:cNvPr id="7" name="Picture 4" descr="http://1.bp.blogspot.com/_qomfe0rvn18/TSdG8r76LXI/AAAAAAAAAuw/2-IP1eDZAv8/s1600/Hombre-pobre-calle.jpg"/>
          <p:cNvPicPr>
            <a:picLocks noChangeAspect="1" noChangeArrowheads="1"/>
          </p:cNvPicPr>
          <p:nvPr/>
        </p:nvPicPr>
        <p:blipFill>
          <a:blip r:embed="rId3" cstate="print"/>
          <a:srcRect/>
          <a:stretch>
            <a:fillRect/>
          </a:stretch>
        </p:blipFill>
        <p:spPr bwMode="auto">
          <a:xfrm>
            <a:off x="4143372" y="1928802"/>
            <a:ext cx="4075950" cy="3204000"/>
          </a:xfrm>
          <a:prstGeom prst="ellipse">
            <a:avLst/>
          </a:prstGeom>
          <a:noFill/>
          <a:effectLst>
            <a:softEdge rad="635000"/>
          </a:effectLst>
        </p:spPr>
      </p:pic>
    </p:spTree>
  </p:cSld>
  <p:clrMapOvr>
    <a:masterClrMapping/>
  </p:clrMapOvr>
  <p:transition spd="slow" advTm="7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db2.stb.s-msn.com/i/B1/C5F8A8FAFAC13498D93A3E63358C.jpg"/>
          <p:cNvPicPr>
            <a:picLocks noChangeAspect="1" noChangeArrowheads="1"/>
          </p:cNvPicPr>
          <p:nvPr/>
        </p:nvPicPr>
        <p:blipFill>
          <a:blip r:embed="rId2" cstate="print"/>
          <a:srcRect/>
          <a:stretch>
            <a:fillRect/>
          </a:stretch>
        </p:blipFill>
        <p:spPr bwMode="auto">
          <a:xfrm>
            <a:off x="0" y="0"/>
            <a:ext cx="9269280" cy="6858000"/>
          </a:xfrm>
          <a:prstGeom prst="rect">
            <a:avLst/>
          </a:prstGeom>
          <a:noFill/>
        </p:spPr>
      </p:pic>
      <p:sp>
        <p:nvSpPr>
          <p:cNvPr id="5" name="4 Rectángulo"/>
          <p:cNvSpPr/>
          <p:nvPr/>
        </p:nvSpPr>
        <p:spPr>
          <a:xfrm>
            <a:off x="785786" y="5500702"/>
            <a:ext cx="2933816" cy="95410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800" dirty="0" smtClean="0">
                <a:ln w="50800"/>
                <a:solidFill>
                  <a:schemeClr val="bg2">
                    <a:lumMod val="10000"/>
                  </a:schemeClr>
                </a:solidFill>
                <a:latin typeface="Adobe Gothic Std B" pitchFamily="34" charset="-128"/>
                <a:ea typeface="Adobe Gothic Std B" pitchFamily="34" charset="-128"/>
              </a:rPr>
              <a:t>Sí. </a:t>
            </a:r>
            <a:endParaRPr lang="es-ES" sz="2800" dirty="0" smtClean="0">
              <a:ln w="50800"/>
              <a:solidFill>
                <a:schemeClr val="bg2">
                  <a:lumMod val="10000"/>
                </a:schemeClr>
              </a:solidFill>
              <a:latin typeface="Adobe Gothic Std B" pitchFamily="34" charset="-128"/>
              <a:ea typeface="Adobe Gothic Std B" pitchFamily="34" charset="-128"/>
            </a:endParaRPr>
          </a:p>
          <a:p>
            <a:pPr algn="ctr"/>
            <a:r>
              <a:rPr lang="es-ES" sz="2800" cap="none" spc="0" dirty="0" smtClean="0">
                <a:ln w="50800"/>
                <a:solidFill>
                  <a:schemeClr val="bg2">
                    <a:lumMod val="10000"/>
                  </a:schemeClr>
                </a:solidFill>
                <a:effectLst/>
                <a:latin typeface="Adobe Gothic Std B" pitchFamily="34" charset="-128"/>
                <a:ea typeface="Adobe Gothic Std B" pitchFamily="34" charset="-128"/>
              </a:rPr>
              <a:t>Le sirven un café</a:t>
            </a:r>
            <a:endParaRPr lang="es-ES" sz="2800" cap="none" spc="0" dirty="0">
              <a:ln w="50800"/>
              <a:solidFill>
                <a:schemeClr val="bg2">
                  <a:lumMod val="10000"/>
                </a:schemeClr>
              </a:solidFill>
              <a:effectLst/>
              <a:latin typeface="Adobe Gothic Std B" pitchFamily="34" charset="-128"/>
              <a:ea typeface="Adobe Gothic Std B" pitchFamily="34" charset="-128"/>
            </a:endParaRPr>
          </a:p>
        </p:txBody>
      </p:sp>
    </p:spTree>
  </p:cSld>
  <p:clrMapOvr>
    <a:masterClrMapping/>
  </p:clrMapOvr>
  <p:transition spd="slow" advTm="9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1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9" dur="1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5">
                                            <p:txEl>
                                              <p:pRg st="0" end="0"/>
                                            </p:txEl>
                                          </p:spTgt>
                                        </p:tgtEl>
                                      </p:cBhvr>
                                    </p:animEffect>
                                  </p:childTnLst>
                                </p:cTn>
                              </p:par>
                            </p:childTnLst>
                          </p:cTn>
                        </p:par>
                        <p:par>
                          <p:cTn id="12" fill="hold">
                            <p:stCondLst>
                              <p:cond delay="12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5">
                                            <p:txEl>
                                              <p:pRg st="1" end="1"/>
                                            </p:txEl>
                                          </p:spTgt>
                                        </p:tgtEl>
                                        <p:attrNameLst>
                                          <p:attrName>style.visibility</p:attrName>
                                        </p:attrNameLst>
                                      </p:cBhvr>
                                      <p:to>
                                        <p:strVal val="visible"/>
                                      </p:to>
                                    </p:set>
                                    <p:anim calcmode="lin" valueType="num">
                                      <p:cBhvr>
                                        <p:cTn id="15" dur="1000" fill="hold"/>
                                        <p:tgtEl>
                                          <p:spTgt spid="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
                                          </p:val>
                                        </p:tav>
                                        <p:tav tm="100000">
                                          <p:val>
                                            <p:strVal val="#ppt_y"/>
                                          </p:val>
                                        </p:tav>
                                      </p:tavLst>
                                    </p:anim>
                                    <p:anim calcmode="lin" valueType="num">
                                      <p:cBhvr>
                                        <p:cTn id="17" dur="1000" fill="hold"/>
                                        <p:tgtEl>
                                          <p:spTgt spid="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000" fill="hold"/>
                                        <p:tgtEl>
                                          <p:spTgt spid="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000" tmFilter="0,0; .5, 1; 1, 1"/>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http://blog.qlikbar.com/wp-content/uploads/2013/01/DSC_0237.jpg"/>
          <p:cNvPicPr>
            <a:picLocks noChangeAspect="1" noChangeArrowheads="1"/>
          </p:cNvPicPr>
          <p:nvPr/>
        </p:nvPicPr>
        <p:blipFill>
          <a:blip r:embed="rId2" cstate="print"/>
          <a:srcRect/>
          <a:stretch>
            <a:fillRect/>
          </a:stretch>
        </p:blipFill>
        <p:spPr bwMode="auto">
          <a:xfrm>
            <a:off x="-13" y="-1"/>
            <a:ext cx="10319537" cy="6876000"/>
          </a:xfrm>
          <a:prstGeom prst="rect">
            <a:avLst/>
          </a:prstGeom>
          <a:noFill/>
        </p:spPr>
      </p:pic>
      <p:pic>
        <p:nvPicPr>
          <p:cNvPr id="13314" name="Picture 2" descr="http://gisellchanden.files.wordpress.com/2012/11/319005_485936324771640_1720507203_n.jpg"/>
          <p:cNvPicPr>
            <a:picLocks noChangeAspect="1" noChangeArrowheads="1"/>
          </p:cNvPicPr>
          <p:nvPr/>
        </p:nvPicPr>
        <p:blipFill>
          <a:blip r:embed="rId3" cstate="print"/>
          <a:srcRect/>
          <a:stretch>
            <a:fillRect/>
          </a:stretch>
        </p:blipFill>
        <p:spPr bwMode="auto">
          <a:xfrm>
            <a:off x="0" y="0"/>
            <a:ext cx="9597785" cy="6876000"/>
          </a:xfrm>
          <a:prstGeom prst="rect">
            <a:avLst/>
          </a:prstGeom>
          <a:noFill/>
        </p:spPr>
      </p:pic>
      <p:pic>
        <p:nvPicPr>
          <p:cNvPr id="13316" name="Picture 4" descr="http://3.bp.blogspot.com/_Ejz0onsBu6w/S_kEP29wifI/AAAAAAAAAGc/TgM19A5QnkI/s1600/dreamstimefree_652882.jpg"/>
          <p:cNvPicPr>
            <a:picLocks noChangeAspect="1" noChangeArrowheads="1"/>
          </p:cNvPicPr>
          <p:nvPr/>
        </p:nvPicPr>
        <p:blipFill>
          <a:blip r:embed="rId4" cstate="print"/>
          <a:srcRect/>
          <a:stretch>
            <a:fillRect/>
          </a:stretch>
        </p:blipFill>
        <p:spPr bwMode="auto">
          <a:xfrm>
            <a:off x="0" y="0"/>
            <a:ext cx="9501192" cy="6876000"/>
          </a:xfrm>
          <a:prstGeom prst="rect">
            <a:avLst/>
          </a:prstGeom>
          <a:noFill/>
        </p:spPr>
      </p:pic>
    </p:spTree>
  </p:cSld>
  <p:clrMapOvr>
    <a:masterClrMapping/>
  </p:clrMapOvr>
  <p:transition spd="slow" advTm="1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13316"/>
                                        </p:tgtEl>
                                        <p:attrNameLst>
                                          <p:attrName>ppt_x</p:attrName>
                                        </p:attrNameLst>
                                      </p:cBhvr>
                                      <p:tavLst>
                                        <p:tav tm="0">
                                          <p:val>
                                            <p:strVal val="ppt_x"/>
                                          </p:val>
                                        </p:tav>
                                        <p:tav tm="100000">
                                          <p:val>
                                            <p:strVal val="ppt_x"/>
                                          </p:val>
                                        </p:tav>
                                      </p:tavLst>
                                    </p:anim>
                                    <p:anim calcmode="lin" valueType="num">
                                      <p:cBhvr>
                                        <p:cTn id="7" dur="5000"/>
                                        <p:tgtEl>
                                          <p:spTgt spid="13316"/>
                                        </p:tgtEl>
                                        <p:attrNameLst>
                                          <p:attrName>ppt_y</p:attrName>
                                        </p:attrNameLst>
                                      </p:cBhvr>
                                      <p:tavLst>
                                        <p:tav tm="0">
                                          <p:val>
                                            <p:strVal val="ppt_y"/>
                                          </p:val>
                                        </p:tav>
                                        <p:tav tm="100000">
                                          <p:val>
                                            <p:strVal val="ppt_y+ppt_h/2"/>
                                          </p:val>
                                        </p:tav>
                                      </p:tavLst>
                                    </p:anim>
                                    <p:anim calcmode="lin" valueType="num">
                                      <p:cBhvr>
                                        <p:cTn id="8" dur="5000"/>
                                        <p:tgtEl>
                                          <p:spTgt spid="13316"/>
                                        </p:tgtEl>
                                        <p:attrNameLst>
                                          <p:attrName>ppt_w</p:attrName>
                                        </p:attrNameLst>
                                      </p:cBhvr>
                                      <p:tavLst>
                                        <p:tav tm="0">
                                          <p:val>
                                            <p:strVal val="ppt_w"/>
                                          </p:val>
                                        </p:tav>
                                        <p:tav tm="100000">
                                          <p:val>
                                            <p:strVal val="ppt_w"/>
                                          </p:val>
                                        </p:tav>
                                      </p:tavLst>
                                    </p:anim>
                                    <p:anim calcmode="lin" valueType="num">
                                      <p:cBhvr>
                                        <p:cTn id="9" dur="5000"/>
                                        <p:tgtEl>
                                          <p:spTgt spid="13316"/>
                                        </p:tgtEl>
                                        <p:attrNameLst>
                                          <p:attrName>ppt_h</p:attrName>
                                        </p:attrNameLst>
                                      </p:cBhvr>
                                      <p:tavLst>
                                        <p:tav tm="0">
                                          <p:val>
                                            <p:strVal val="ppt_h"/>
                                          </p:val>
                                        </p:tav>
                                        <p:tav tm="100000">
                                          <p:val>
                                            <p:fltVal val="0"/>
                                          </p:val>
                                        </p:tav>
                                      </p:tavLst>
                                    </p:anim>
                                    <p:set>
                                      <p:cBhvr>
                                        <p:cTn id="10" dur="1" fill="hold">
                                          <p:stCondLst>
                                            <p:cond delay="4999"/>
                                          </p:stCondLst>
                                        </p:cTn>
                                        <p:tgtEl>
                                          <p:spTgt spid="13316"/>
                                        </p:tgtEl>
                                        <p:attrNameLst>
                                          <p:attrName>style.visibility</p:attrName>
                                        </p:attrNameLst>
                                      </p:cBhvr>
                                      <p:to>
                                        <p:strVal val="hidden"/>
                                      </p:to>
                                    </p:set>
                                  </p:childTnLst>
                                </p:cTn>
                              </p:par>
                              <p:par>
                                <p:cTn id="11" presetID="17" presetClass="entr" presetSubtype="1" fill="hold" nodeType="withEffect">
                                  <p:stCondLst>
                                    <p:cond delay="0"/>
                                  </p:stCondLst>
                                  <p:childTnLst>
                                    <p:set>
                                      <p:cBhvr>
                                        <p:cTn id="12" dur="1" fill="hold">
                                          <p:stCondLst>
                                            <p:cond delay="0"/>
                                          </p:stCondLst>
                                        </p:cTn>
                                        <p:tgtEl>
                                          <p:spTgt spid="13314"/>
                                        </p:tgtEl>
                                        <p:attrNameLst>
                                          <p:attrName>style.visibility</p:attrName>
                                        </p:attrNameLst>
                                      </p:cBhvr>
                                      <p:to>
                                        <p:strVal val="visible"/>
                                      </p:to>
                                    </p:set>
                                    <p:anim calcmode="lin" valueType="num">
                                      <p:cBhvr>
                                        <p:cTn id="13" dur="5000" fill="hold"/>
                                        <p:tgtEl>
                                          <p:spTgt spid="13314"/>
                                        </p:tgtEl>
                                        <p:attrNameLst>
                                          <p:attrName>ppt_x</p:attrName>
                                        </p:attrNameLst>
                                      </p:cBhvr>
                                      <p:tavLst>
                                        <p:tav tm="0">
                                          <p:val>
                                            <p:strVal val="#ppt_x"/>
                                          </p:val>
                                        </p:tav>
                                        <p:tav tm="100000">
                                          <p:val>
                                            <p:strVal val="#ppt_x"/>
                                          </p:val>
                                        </p:tav>
                                      </p:tavLst>
                                    </p:anim>
                                    <p:anim calcmode="lin" valueType="num">
                                      <p:cBhvr>
                                        <p:cTn id="14" dur="5000" fill="hold"/>
                                        <p:tgtEl>
                                          <p:spTgt spid="13314"/>
                                        </p:tgtEl>
                                        <p:attrNameLst>
                                          <p:attrName>ppt_y</p:attrName>
                                        </p:attrNameLst>
                                      </p:cBhvr>
                                      <p:tavLst>
                                        <p:tav tm="0">
                                          <p:val>
                                            <p:strVal val="#ppt_y-#ppt_h/2"/>
                                          </p:val>
                                        </p:tav>
                                        <p:tav tm="100000">
                                          <p:val>
                                            <p:strVal val="#ppt_y"/>
                                          </p:val>
                                        </p:tav>
                                      </p:tavLst>
                                    </p:anim>
                                    <p:anim calcmode="lin" valueType="num">
                                      <p:cBhvr>
                                        <p:cTn id="15" dur="5000" fill="hold"/>
                                        <p:tgtEl>
                                          <p:spTgt spid="13314"/>
                                        </p:tgtEl>
                                        <p:attrNameLst>
                                          <p:attrName>ppt_w</p:attrName>
                                        </p:attrNameLst>
                                      </p:cBhvr>
                                      <p:tavLst>
                                        <p:tav tm="0">
                                          <p:val>
                                            <p:strVal val="#ppt_w"/>
                                          </p:val>
                                        </p:tav>
                                        <p:tav tm="100000">
                                          <p:val>
                                            <p:strVal val="#ppt_w"/>
                                          </p:val>
                                        </p:tav>
                                      </p:tavLst>
                                    </p:anim>
                                    <p:anim calcmode="lin" valueType="num">
                                      <p:cBhvr>
                                        <p:cTn id="16" dur="5000" fill="hold"/>
                                        <p:tgtEl>
                                          <p:spTgt spid="13314"/>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17" presetClass="exit" presetSubtype="4" fill="hold" nodeType="afterEffect">
                                  <p:stCondLst>
                                    <p:cond delay="0"/>
                                  </p:stCondLst>
                                  <p:childTnLst>
                                    <p:anim calcmode="lin" valueType="num">
                                      <p:cBhvr>
                                        <p:cTn id="19" dur="5000"/>
                                        <p:tgtEl>
                                          <p:spTgt spid="13314"/>
                                        </p:tgtEl>
                                        <p:attrNameLst>
                                          <p:attrName>ppt_x</p:attrName>
                                        </p:attrNameLst>
                                      </p:cBhvr>
                                      <p:tavLst>
                                        <p:tav tm="0">
                                          <p:val>
                                            <p:strVal val="ppt_x"/>
                                          </p:val>
                                        </p:tav>
                                        <p:tav tm="100000">
                                          <p:val>
                                            <p:strVal val="ppt_x"/>
                                          </p:val>
                                        </p:tav>
                                      </p:tavLst>
                                    </p:anim>
                                    <p:anim calcmode="lin" valueType="num">
                                      <p:cBhvr>
                                        <p:cTn id="20" dur="5000"/>
                                        <p:tgtEl>
                                          <p:spTgt spid="13314"/>
                                        </p:tgtEl>
                                        <p:attrNameLst>
                                          <p:attrName>ppt_y</p:attrName>
                                        </p:attrNameLst>
                                      </p:cBhvr>
                                      <p:tavLst>
                                        <p:tav tm="0">
                                          <p:val>
                                            <p:strVal val="ppt_y"/>
                                          </p:val>
                                        </p:tav>
                                        <p:tav tm="100000">
                                          <p:val>
                                            <p:strVal val="ppt_y+ppt_h/2"/>
                                          </p:val>
                                        </p:tav>
                                      </p:tavLst>
                                    </p:anim>
                                    <p:anim calcmode="lin" valueType="num">
                                      <p:cBhvr>
                                        <p:cTn id="21" dur="5000"/>
                                        <p:tgtEl>
                                          <p:spTgt spid="13314"/>
                                        </p:tgtEl>
                                        <p:attrNameLst>
                                          <p:attrName>ppt_w</p:attrName>
                                        </p:attrNameLst>
                                      </p:cBhvr>
                                      <p:tavLst>
                                        <p:tav tm="0">
                                          <p:val>
                                            <p:strVal val="ppt_w"/>
                                          </p:val>
                                        </p:tav>
                                        <p:tav tm="100000">
                                          <p:val>
                                            <p:strVal val="ppt_w"/>
                                          </p:val>
                                        </p:tav>
                                      </p:tavLst>
                                    </p:anim>
                                    <p:anim calcmode="lin" valueType="num">
                                      <p:cBhvr>
                                        <p:cTn id="22" dur="5000"/>
                                        <p:tgtEl>
                                          <p:spTgt spid="13314"/>
                                        </p:tgtEl>
                                        <p:attrNameLst>
                                          <p:attrName>ppt_h</p:attrName>
                                        </p:attrNameLst>
                                      </p:cBhvr>
                                      <p:tavLst>
                                        <p:tav tm="0">
                                          <p:val>
                                            <p:strVal val="ppt_h"/>
                                          </p:val>
                                        </p:tav>
                                        <p:tav tm="100000">
                                          <p:val>
                                            <p:fltVal val="0"/>
                                          </p:val>
                                        </p:tav>
                                      </p:tavLst>
                                    </p:anim>
                                    <p:set>
                                      <p:cBhvr>
                                        <p:cTn id="23" dur="1" fill="hold">
                                          <p:stCondLst>
                                            <p:cond delay="4999"/>
                                          </p:stCondLst>
                                        </p:cTn>
                                        <p:tgtEl>
                                          <p:spTgt spid="13314"/>
                                        </p:tgtEl>
                                        <p:attrNameLst>
                                          <p:attrName>style.visibility</p:attrName>
                                        </p:attrNameLst>
                                      </p:cBhvr>
                                      <p:to>
                                        <p:strVal val="hidden"/>
                                      </p:to>
                                    </p:set>
                                  </p:childTnLst>
                                </p:cTn>
                              </p:par>
                            </p:childTnLst>
                          </p:cTn>
                        </p:par>
                        <p:par>
                          <p:cTn id="24" fill="hold">
                            <p:stCondLst>
                              <p:cond delay="10000"/>
                            </p:stCondLst>
                            <p:childTnLst>
                              <p:par>
                                <p:cTn id="25" presetID="6" presetClass="emph" presetSubtype="0" fill="hold" nodeType="afterEffect">
                                  <p:stCondLst>
                                    <p:cond delay="0"/>
                                  </p:stCondLst>
                                  <p:childTnLst>
                                    <p:animScale>
                                      <p:cBhvr>
                                        <p:cTn id="26" dur="2000" fill="hold"/>
                                        <p:tgtEl>
                                          <p:spTgt spid="4096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22" name="Picture 2" descr="http://katheryne.blogia.com/upload/20110721171141-d5d1f-cafe.jpg"/>
          <p:cNvPicPr>
            <a:picLocks noChangeAspect="1" noChangeArrowheads="1"/>
          </p:cNvPicPr>
          <p:nvPr/>
        </p:nvPicPr>
        <p:blipFill>
          <a:blip r:embed="rId2" cstate="print"/>
          <a:srcRect/>
          <a:stretch>
            <a:fillRect/>
          </a:stretch>
        </p:blipFill>
        <p:spPr bwMode="auto">
          <a:xfrm>
            <a:off x="0" y="0"/>
            <a:ext cx="4762500" cy="3514725"/>
          </a:xfrm>
          <a:prstGeom prst="roundRect">
            <a:avLst/>
          </a:prstGeom>
          <a:noFill/>
          <a:effectLst>
            <a:softEdge rad="317500"/>
          </a:effectLst>
        </p:spPr>
      </p:pic>
      <p:pic>
        <p:nvPicPr>
          <p:cNvPr id="5" name="Picture 2" descr="http://katheryne.blogia.com/upload/20110721171141-d5d1f-cafe.jpg"/>
          <p:cNvPicPr>
            <a:picLocks noChangeAspect="1" noChangeArrowheads="1"/>
          </p:cNvPicPr>
          <p:nvPr/>
        </p:nvPicPr>
        <p:blipFill>
          <a:blip r:embed="rId2" cstate="print"/>
          <a:srcRect/>
          <a:stretch>
            <a:fillRect/>
          </a:stretch>
        </p:blipFill>
        <p:spPr bwMode="auto">
          <a:xfrm>
            <a:off x="4381500" y="3343275"/>
            <a:ext cx="4762500" cy="3514725"/>
          </a:xfrm>
          <a:prstGeom prst="roundRect">
            <a:avLst/>
          </a:prstGeom>
          <a:noFill/>
          <a:effectLst>
            <a:softEdge rad="317500"/>
          </a:effectLst>
        </p:spPr>
      </p:pic>
      <p:pic>
        <p:nvPicPr>
          <p:cNvPr id="6" name="Picture 2" descr="http://katheryne.blogia.com/upload/20110721171141-d5d1f-cafe.jpg"/>
          <p:cNvPicPr>
            <a:picLocks noChangeAspect="1" noChangeArrowheads="1"/>
          </p:cNvPicPr>
          <p:nvPr/>
        </p:nvPicPr>
        <p:blipFill>
          <a:blip r:embed="rId2" cstate="print"/>
          <a:srcRect/>
          <a:stretch>
            <a:fillRect/>
          </a:stretch>
        </p:blipFill>
        <p:spPr bwMode="auto">
          <a:xfrm>
            <a:off x="0" y="3343275"/>
            <a:ext cx="4762500" cy="3514725"/>
          </a:xfrm>
          <a:prstGeom prst="roundRect">
            <a:avLst/>
          </a:prstGeom>
          <a:noFill/>
          <a:effectLst>
            <a:softEdge rad="317500"/>
          </a:effectLst>
        </p:spPr>
      </p:pic>
      <p:pic>
        <p:nvPicPr>
          <p:cNvPr id="7" name="Picture 2" descr="http://katheryne.blogia.com/upload/20110721171141-d5d1f-cafe.jpg"/>
          <p:cNvPicPr>
            <a:picLocks noChangeAspect="1" noChangeArrowheads="1"/>
          </p:cNvPicPr>
          <p:nvPr/>
        </p:nvPicPr>
        <p:blipFill>
          <a:blip r:embed="rId2" cstate="print"/>
          <a:srcRect/>
          <a:stretch>
            <a:fillRect/>
          </a:stretch>
        </p:blipFill>
        <p:spPr bwMode="auto">
          <a:xfrm>
            <a:off x="4381500" y="0"/>
            <a:ext cx="4762500" cy="3514725"/>
          </a:xfrm>
          <a:prstGeom prst="roundRect">
            <a:avLst/>
          </a:prstGeom>
          <a:noFill/>
          <a:effectLst>
            <a:softEdge rad="317500"/>
          </a:effectLst>
        </p:spPr>
      </p:pic>
    </p:spTree>
  </p:cSld>
  <p:clrMapOvr>
    <a:masterClrMapping/>
  </p:clrMapOvr>
  <p:transition spd="slow" advTm="4000">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http://tintasandtoners.es/imagenes/FONDOS_WEB/5Pergamino_Rectificado__copia.gif"/>
          <p:cNvPicPr>
            <a:picLocks noChangeAspect="1" noChangeArrowheads="1"/>
          </p:cNvPicPr>
          <p:nvPr/>
        </p:nvPicPr>
        <p:blipFill>
          <a:blip r:embed="rId2" cstate="print"/>
          <a:srcRect/>
          <a:stretch>
            <a:fillRect/>
          </a:stretch>
        </p:blipFill>
        <p:spPr bwMode="auto">
          <a:xfrm>
            <a:off x="0" y="-18000"/>
            <a:ext cx="9219554" cy="6876000"/>
          </a:xfrm>
          <a:prstGeom prst="rect">
            <a:avLst/>
          </a:prstGeom>
          <a:noFill/>
        </p:spPr>
      </p:pic>
      <p:sp>
        <p:nvSpPr>
          <p:cNvPr id="5" name="4 Rectángulo"/>
          <p:cNvSpPr/>
          <p:nvPr/>
        </p:nvSpPr>
        <p:spPr>
          <a:xfrm>
            <a:off x="1071538" y="2071678"/>
            <a:ext cx="6858048" cy="3416320"/>
          </a:xfrm>
          <a:prstGeom prst="rect">
            <a:avLst/>
          </a:prstGeom>
        </p:spPr>
        <p:txBody>
          <a:bodyPr wrap="square">
            <a:spAutoFit/>
          </a:bodyPr>
          <a:lstStyle/>
          <a:p>
            <a:r>
              <a:rPr lang="es-ES_tradnl" sz="2400" dirty="0" smtClean="0">
                <a:solidFill>
                  <a:schemeClr val="bg2">
                    <a:lumMod val="25000"/>
                  </a:schemeClr>
                </a:solidFill>
                <a:latin typeface="Adobe Gothic Std B" pitchFamily="34" charset="-128"/>
                <a:ea typeface="Adobe Gothic Std B" pitchFamily="34" charset="-128"/>
              </a:rPr>
              <a:t>Este tipo de caridad, por primera vez apareció en Nápoles. La gente paga anticipadamente el café a alguien que no puede permitirse el lujo de una taza de café caliente. Allí dejaban en los establecimientos de esta manera no sólo el café, sino también comida. Esa costumbre ya ha salido de las fronteras de Italia y se ha extendido a muchas ciudades de todo el mundo.</a:t>
            </a:r>
            <a:endParaRPr lang="es-ES_tradnl" sz="2400" dirty="0">
              <a:solidFill>
                <a:schemeClr val="bg2">
                  <a:lumMod val="25000"/>
                </a:schemeClr>
              </a:solidFill>
              <a:latin typeface="Adobe Gothic Std B" pitchFamily="34" charset="-128"/>
              <a:ea typeface="Adobe Gothic Std B" pitchFamily="34" charset="-128"/>
            </a:endParaRPr>
          </a:p>
        </p:txBody>
      </p:sp>
      <p:pic>
        <p:nvPicPr>
          <p:cNvPr id="1028" name="Picture 4" descr="http://us.cdn4.123rf.com/168nwm/angelogila/angelogila0707/angelogila070700006/1291134-brown-taza-de-cafe.jpg"/>
          <p:cNvPicPr>
            <a:picLocks noChangeAspect="1" noChangeArrowheads="1"/>
          </p:cNvPicPr>
          <p:nvPr/>
        </p:nvPicPr>
        <p:blipFill>
          <a:blip r:embed="rId3" cstate="print"/>
          <a:srcRect/>
          <a:stretch>
            <a:fillRect/>
          </a:stretch>
        </p:blipFill>
        <p:spPr bwMode="auto">
          <a:xfrm>
            <a:off x="2786050" y="5000636"/>
            <a:ext cx="1600200" cy="1323975"/>
          </a:xfrm>
          <a:prstGeom prst="ellipse">
            <a:avLst/>
          </a:prstGeom>
          <a:noFill/>
          <a:effectLst>
            <a:softEdge rad="317500"/>
          </a:effectLst>
        </p:spPr>
      </p:pic>
      <p:pic>
        <p:nvPicPr>
          <p:cNvPr id="1032" name="Picture 8" descr="http://api.ning.com/files/AS6HlwlGfXFUVGpYMCqWPRTGEKJlXRtrOH-N-8mAjQl9urTT3hbqAhuiAb*qc*XoxQino30Ju7c6SmDg3PQzBPH8GifEOhj0/640510725_f83f6d22b1.jpg"/>
          <p:cNvPicPr>
            <a:picLocks noChangeAspect="1" noChangeArrowheads="1"/>
          </p:cNvPicPr>
          <p:nvPr/>
        </p:nvPicPr>
        <p:blipFill>
          <a:blip r:embed="rId4" cstate="print"/>
          <a:srcRect/>
          <a:stretch>
            <a:fillRect/>
          </a:stretch>
        </p:blipFill>
        <p:spPr bwMode="auto">
          <a:xfrm>
            <a:off x="6072198" y="4410000"/>
            <a:ext cx="2176200" cy="2232000"/>
          </a:xfrm>
          <a:prstGeom prst="ellipse">
            <a:avLst/>
          </a:prstGeom>
          <a:noFill/>
          <a:effectLst>
            <a:softEdge rad="635000"/>
          </a:effectLst>
        </p:spPr>
      </p:pic>
      <p:pic>
        <p:nvPicPr>
          <p:cNvPr id="1034" name="Picture 10" descr="http://histoptica.org/wp-content/uploads/2012/04/taza_de_cafe.png"/>
          <p:cNvPicPr>
            <a:picLocks noChangeAspect="1" noChangeArrowheads="1"/>
          </p:cNvPicPr>
          <p:nvPr/>
        </p:nvPicPr>
        <p:blipFill>
          <a:blip r:embed="rId5" cstate="print"/>
          <a:srcRect/>
          <a:stretch>
            <a:fillRect/>
          </a:stretch>
        </p:blipFill>
        <p:spPr bwMode="auto">
          <a:xfrm>
            <a:off x="4714876" y="785794"/>
            <a:ext cx="1680000" cy="1260000"/>
          </a:xfrm>
          <a:prstGeom prst="rect">
            <a:avLst/>
          </a:prstGeom>
          <a:noFill/>
        </p:spPr>
      </p:pic>
      <p:pic>
        <p:nvPicPr>
          <p:cNvPr id="1036" name="Picture 12" descr="http://www.magazinetendencias.com/wp-content/uploads/2012/06/una-taza-de-cafe-material-de-imagen_38-44241.jpg"/>
          <p:cNvPicPr>
            <a:picLocks noChangeAspect="1" noChangeArrowheads="1"/>
          </p:cNvPicPr>
          <p:nvPr/>
        </p:nvPicPr>
        <p:blipFill>
          <a:blip r:embed="rId6" cstate="print"/>
          <a:srcRect/>
          <a:stretch>
            <a:fillRect/>
          </a:stretch>
        </p:blipFill>
        <p:spPr bwMode="auto">
          <a:xfrm>
            <a:off x="1928794" y="428604"/>
            <a:ext cx="2546724" cy="1908000"/>
          </a:xfrm>
          <a:prstGeom prst="ellipse">
            <a:avLst/>
          </a:prstGeom>
          <a:noFill/>
          <a:effectLst>
            <a:softEdge rad="635000"/>
          </a:effectLst>
        </p:spPr>
      </p:pic>
    </p:spTree>
  </p:cSld>
  <p:clrMapOvr>
    <a:masterClrMapping/>
  </p:clrMapOvr>
  <p:transition spd="slow" advTm="17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4" name="Picture 2" descr="http://especiales.laprensagrafica.com/2009/fiestasagostinas/wp-content/gallery/cafe-bella-napoles/cafe%20bella%20napoles.JPG"/>
          <p:cNvPicPr>
            <a:picLocks noChangeAspect="1" noChangeArrowheads="1"/>
          </p:cNvPicPr>
          <p:nvPr/>
        </p:nvPicPr>
        <p:blipFill>
          <a:blip r:embed="rId2" cstate="print"/>
          <a:srcRect/>
          <a:stretch>
            <a:fillRect/>
          </a:stretch>
        </p:blipFill>
        <p:spPr bwMode="auto">
          <a:xfrm>
            <a:off x="0" y="-54000"/>
            <a:ext cx="10373566" cy="6912000"/>
          </a:xfrm>
          <a:prstGeom prst="rect">
            <a:avLst/>
          </a:prstGeom>
          <a:noFill/>
        </p:spPr>
      </p:pic>
      <p:pic>
        <p:nvPicPr>
          <p:cNvPr id="5" name="Picture 2" descr="http://especiales.laprensagrafica.com/2009/fiestasagostinas/wp-content/gallery/cafe-bella-napoles/cafe%20bella%20napoles.JPG"/>
          <p:cNvPicPr>
            <a:picLocks noChangeAspect="1" noChangeArrowheads="1"/>
          </p:cNvPicPr>
          <p:nvPr/>
        </p:nvPicPr>
        <p:blipFill>
          <a:blip r:embed="rId2" cstate="print"/>
          <a:srcRect/>
          <a:stretch>
            <a:fillRect/>
          </a:stretch>
        </p:blipFill>
        <p:spPr bwMode="auto">
          <a:xfrm>
            <a:off x="214282" y="-54000"/>
            <a:ext cx="10373566" cy="6912000"/>
          </a:xfrm>
          <a:prstGeom prst="rect">
            <a:avLst/>
          </a:prstGeom>
          <a:noFill/>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2000"/>
                                        <p:tgtEl>
                                          <p:spTgt spid="5"/>
                                        </p:tgtEl>
                                        <p:attrNameLst>
                                          <p:attrName>ppt_w</p:attrName>
                                        </p:attrNameLst>
                                      </p:cBhvr>
                                      <p:tavLst>
                                        <p:tav tm="0">
                                          <p:val>
                                            <p:strVal val="ppt_w"/>
                                          </p:val>
                                        </p:tav>
                                        <p:tav tm="100000">
                                          <p:val>
                                            <p:strVal val="ppt_w*0.70"/>
                                          </p:val>
                                        </p:tav>
                                      </p:tavLst>
                                    </p:anim>
                                    <p:anim calcmode="lin" valueType="num">
                                      <p:cBhvr>
                                        <p:cTn id="7" dur="2000"/>
                                        <p:tgtEl>
                                          <p:spTgt spid="5"/>
                                        </p:tgtEl>
                                        <p:attrNameLst>
                                          <p:attrName>ppt_h</p:attrName>
                                        </p:attrNameLst>
                                      </p:cBhvr>
                                      <p:tavLst>
                                        <p:tav tm="0">
                                          <p:val>
                                            <p:strVal val="ppt_h"/>
                                          </p:val>
                                        </p:tav>
                                        <p:tav tm="100000">
                                          <p:val>
                                            <p:strVal val="ppt_h"/>
                                          </p:val>
                                        </p:tav>
                                      </p:tavLst>
                                    </p:anim>
                                    <p:animEffect transition="out" filter="fade">
                                      <p:cBhvr>
                                        <p:cTn id="8" dur="2000"/>
                                        <p:tgtEl>
                                          <p:spTgt spid="5"/>
                                        </p:tgtEl>
                                      </p:cBhvr>
                                    </p:animEffect>
                                    <p:set>
                                      <p:cBhvr>
                                        <p:cTn id="9"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 name="Picture 2" descr="http://4.bp.blogspot.com/_Omrs_4mLxVM/TGNpQeFVZdI/AAAAAAAAAG8/vnXaoEjKlj8/s1600/cafe+bella+napoles3.JPG"/>
          <p:cNvPicPr>
            <a:picLocks noChangeAspect="1" noChangeArrowheads="1"/>
          </p:cNvPicPr>
          <p:nvPr/>
        </p:nvPicPr>
        <p:blipFill>
          <a:blip r:embed="rId2" cstate="print"/>
          <a:srcRect/>
          <a:stretch>
            <a:fillRect/>
          </a:stretch>
        </p:blipFill>
        <p:spPr bwMode="auto">
          <a:xfrm>
            <a:off x="-26537" y="-90000"/>
            <a:ext cx="9170537" cy="6948000"/>
          </a:xfrm>
          <a:prstGeom prst="rect">
            <a:avLst/>
          </a:prstGeom>
          <a:noFill/>
        </p:spPr>
      </p:pic>
      <p:pic>
        <p:nvPicPr>
          <p:cNvPr id="8" name="Picture 2" descr="http://sommelierdecafe.com/wp-content/uploads/2013/05/Nespresso-Triste-Napoli.png"/>
          <p:cNvPicPr>
            <a:picLocks noChangeAspect="1" noChangeArrowheads="1"/>
          </p:cNvPicPr>
          <p:nvPr/>
        </p:nvPicPr>
        <p:blipFill>
          <a:blip r:embed="rId3" cstate="print"/>
          <a:srcRect/>
          <a:stretch>
            <a:fillRect/>
          </a:stretch>
        </p:blipFill>
        <p:spPr bwMode="auto">
          <a:xfrm>
            <a:off x="4929190" y="4929198"/>
            <a:ext cx="1347173" cy="1332000"/>
          </a:xfrm>
          <a:prstGeom prst="rect">
            <a:avLst/>
          </a:prstGeom>
          <a:noFill/>
        </p:spPr>
      </p:pic>
      <p:pic>
        <p:nvPicPr>
          <p:cNvPr id="9" name="Picture 2" descr="http://www.allfons.ru/pic/201112/1280x768/allfons.ru-1708.jpg"/>
          <p:cNvPicPr>
            <a:picLocks noChangeAspect="1" noChangeArrowheads="1"/>
          </p:cNvPicPr>
          <p:nvPr/>
        </p:nvPicPr>
        <p:blipFill>
          <a:blip r:embed="rId4" cstate="print"/>
          <a:srcRect/>
          <a:stretch>
            <a:fillRect/>
          </a:stretch>
        </p:blipFill>
        <p:spPr bwMode="auto">
          <a:xfrm>
            <a:off x="0" y="-90000"/>
            <a:ext cx="9199222" cy="6948000"/>
          </a:xfrm>
          <a:prstGeom prst="rect">
            <a:avLst/>
          </a:prstGeom>
          <a:noFill/>
        </p:spPr>
      </p:pic>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xit" presetSubtype="8" fill="hold" nodeType="click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ppt_x</p:attrName>
                                        </p:attrNameLst>
                                      </p:cBhvr>
                                      <p:tavLst>
                                        <p:tav tm="0">
                                          <p:val>
                                            <p:strVal val="#ppt_x+#ppt_w/2"/>
                                          </p:val>
                                        </p:tav>
                                        <p:tav tm="100000">
                                          <p:val>
                                            <p:strVal val="#ppt_x"/>
                                          </p:val>
                                        </p:tav>
                                      </p:tavLst>
                                    </p:anim>
                                    <p:anim calcmode="lin" valueType="num">
                                      <p:cBhvr>
                                        <p:cTn id="14" dur="5000" fill="hold"/>
                                        <p:tgtEl>
                                          <p:spTgt spid="6"/>
                                        </p:tgtEl>
                                        <p:attrNameLst>
                                          <p:attrName>ppt_y</p:attrName>
                                        </p:attrNameLst>
                                      </p:cBhvr>
                                      <p:tavLst>
                                        <p:tav tm="0">
                                          <p:val>
                                            <p:strVal val="#ppt_y"/>
                                          </p:val>
                                        </p:tav>
                                        <p:tav tm="100000">
                                          <p:val>
                                            <p:strVal val="#ppt_y"/>
                                          </p:val>
                                        </p:tav>
                                      </p:tavLst>
                                    </p:anim>
                                    <p:anim calcmode="lin" valueType="num">
                                      <p:cBhvr>
                                        <p:cTn id="15" dur="5000" fill="hold"/>
                                        <p:tgtEl>
                                          <p:spTgt spid="6"/>
                                        </p:tgtEl>
                                        <p:attrNameLst>
                                          <p:attrName>ppt_w</p:attrName>
                                        </p:attrNameLst>
                                      </p:cBhvr>
                                      <p:tavLst>
                                        <p:tav tm="0">
                                          <p:val>
                                            <p:fltVal val="0"/>
                                          </p:val>
                                        </p:tav>
                                        <p:tav tm="100000">
                                          <p:val>
                                            <p:strVal val="#ppt_w"/>
                                          </p:val>
                                        </p:tav>
                                      </p:tavLst>
                                    </p:anim>
                                    <p:anim calcmode="lin" valueType="num">
                                      <p:cBhvr>
                                        <p:cTn id="16" dur="5000" fill="hold"/>
                                        <p:tgtEl>
                                          <p:spTgt spid="6"/>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55"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strVal val="#ppt_w*0.70"/>
                                          </p:val>
                                        </p:tav>
                                        <p:tav tm="100000">
                                          <p:val>
                                            <p:strVal val="#ppt_w"/>
                                          </p:val>
                                        </p:tav>
                                      </p:tavLst>
                                    </p:anim>
                                    <p:anim calcmode="lin" valueType="num">
                                      <p:cBhvr>
                                        <p:cTn id="21" dur="1000" fill="hold"/>
                                        <p:tgtEl>
                                          <p:spTgt spid="8"/>
                                        </p:tgtEl>
                                        <p:attrNameLst>
                                          <p:attrName>ppt_h</p:attrName>
                                        </p:attrNameLst>
                                      </p:cBhvr>
                                      <p:tavLst>
                                        <p:tav tm="0">
                                          <p:val>
                                            <p:strVal val="#ppt_h"/>
                                          </p:val>
                                        </p:tav>
                                        <p:tav tm="100000">
                                          <p:val>
                                            <p:strVal val="#ppt_h"/>
                                          </p:val>
                                        </p:tav>
                                      </p:tavLst>
                                    </p:anim>
                                    <p:animEffect transition="in" filter="fade">
                                      <p:cBhvr>
                                        <p:cTn id="2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2" descr="http://tintasandtoners.es/imagenes/FONDOS_WEB/5Pergamino_Rectificado__copia.gif"/>
          <p:cNvPicPr>
            <a:picLocks noChangeAspect="1" noChangeArrowheads="1"/>
          </p:cNvPicPr>
          <p:nvPr/>
        </p:nvPicPr>
        <p:blipFill>
          <a:blip r:embed="rId2" cstate="print"/>
          <a:srcRect/>
          <a:stretch>
            <a:fillRect/>
          </a:stretch>
        </p:blipFill>
        <p:spPr bwMode="auto">
          <a:xfrm>
            <a:off x="0" y="-18000"/>
            <a:ext cx="9219554" cy="6876000"/>
          </a:xfrm>
          <a:prstGeom prst="rect">
            <a:avLst/>
          </a:prstGeom>
          <a:noFill/>
        </p:spPr>
      </p:pic>
      <p:sp>
        <p:nvSpPr>
          <p:cNvPr id="5" name="4 Rectángulo"/>
          <p:cNvSpPr/>
          <p:nvPr/>
        </p:nvSpPr>
        <p:spPr>
          <a:xfrm>
            <a:off x="928662" y="1643050"/>
            <a:ext cx="7429552" cy="1631216"/>
          </a:xfrm>
          <a:prstGeom prst="rect">
            <a:avLst/>
          </a:prstGeom>
        </p:spPr>
        <p:txBody>
          <a:bodyPr wrap="square">
            <a:spAutoFit/>
          </a:bodyPr>
          <a:lstStyle/>
          <a:p>
            <a:r>
              <a:rPr lang="es-ES_tradnl" sz="2000" b="1" dirty="0" smtClean="0">
                <a:latin typeface="Adobe Gothic Std B" pitchFamily="34" charset="-128"/>
                <a:ea typeface="Adobe Gothic Std B" pitchFamily="34" charset="-128"/>
              </a:rPr>
              <a:t>En España ya se han acogido a la iniciativa muchos ciudades. </a:t>
            </a:r>
            <a:r>
              <a:rPr lang="es-ES_tradnl" sz="2000" dirty="0" smtClean="0">
                <a:latin typeface="Adobe Gothic Std B" pitchFamily="34" charset="-128"/>
                <a:ea typeface="Adobe Gothic Std B" pitchFamily="34" charset="-128"/>
              </a:rPr>
              <a:t/>
            </a:r>
            <a:br>
              <a:rPr lang="es-ES_tradnl" sz="2000" dirty="0" smtClean="0">
                <a:latin typeface="Adobe Gothic Std B" pitchFamily="34" charset="-128"/>
                <a:ea typeface="Adobe Gothic Std B" pitchFamily="34" charset="-128"/>
              </a:rPr>
            </a:br>
            <a:r>
              <a:rPr lang="es-ES_tradnl" sz="2000" b="1" dirty="0" smtClean="0">
                <a:latin typeface="Adobe Gothic Std B" pitchFamily="34" charset="-128"/>
                <a:ea typeface="Adobe Gothic Std B" pitchFamily="34" charset="-128"/>
              </a:rPr>
              <a:t>Todos los locales implicados han colgado el distintivo de 'Cafés Pendientes', que se puede descargar en la web http://cafespendientes.es, donde además se pueden apuntar los establecimientos interesados.</a:t>
            </a:r>
            <a:endParaRPr lang="es-ES_tradnl" sz="2000" dirty="0">
              <a:latin typeface="Adobe Gothic Std B" pitchFamily="34" charset="-128"/>
              <a:ea typeface="Adobe Gothic Std B" pitchFamily="34" charset="-128"/>
            </a:endParaRPr>
          </a:p>
        </p:txBody>
      </p:sp>
      <p:pic>
        <p:nvPicPr>
          <p:cNvPr id="6" name="Picture 2" descr="http://cafespendientes.es/cafespendientes.png"/>
          <p:cNvPicPr>
            <a:picLocks noChangeAspect="1" noChangeArrowheads="1"/>
          </p:cNvPicPr>
          <p:nvPr/>
        </p:nvPicPr>
        <p:blipFill>
          <a:blip r:embed="rId3" cstate="print"/>
          <a:srcRect/>
          <a:stretch>
            <a:fillRect/>
          </a:stretch>
        </p:blipFill>
        <p:spPr bwMode="auto">
          <a:xfrm>
            <a:off x="4786314" y="2928934"/>
            <a:ext cx="2857500" cy="3124201"/>
          </a:xfrm>
          <a:prstGeom prst="rect">
            <a:avLst/>
          </a:prstGeom>
          <a:noFill/>
        </p:spPr>
      </p:pic>
      <p:pic>
        <p:nvPicPr>
          <p:cNvPr id="8194" name="Picture 2" descr="http://3.bp.blogspot.com/-JiC2owPu-Eo/UWyAZ-z5WXI/AAAAAAAAOE4/Ld4ZCzYR9sU/s1600/cafe+pend.png"/>
          <p:cNvPicPr>
            <a:picLocks noChangeAspect="1" noChangeArrowheads="1"/>
          </p:cNvPicPr>
          <p:nvPr/>
        </p:nvPicPr>
        <p:blipFill>
          <a:blip r:embed="rId4" cstate="print"/>
          <a:srcRect/>
          <a:stretch>
            <a:fillRect/>
          </a:stretch>
        </p:blipFill>
        <p:spPr bwMode="auto">
          <a:xfrm>
            <a:off x="1571604" y="3429000"/>
            <a:ext cx="3079669" cy="2484000"/>
          </a:xfrm>
          <a:prstGeom prst="roundRect">
            <a:avLst/>
          </a:prstGeom>
          <a:noFill/>
          <a:effectLst>
            <a:softEdge rad="635000"/>
          </a:effectLst>
        </p:spPr>
      </p:pic>
    </p:spTree>
  </p:cSld>
  <p:clrMapOvr>
    <a:masterClrMapping/>
  </p:clrMapOvr>
  <p:transition spd="slow" advTm="12000">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pic>
        <p:nvPicPr>
          <p:cNvPr id="46082" name="Picture 2" descr="https://fbcdn-sphotos-d-a.akamaihd.net/hphotos-ak-prn2/s720x720/282356_309699285827505_904917110_n.jpg"/>
          <p:cNvPicPr>
            <a:picLocks noChangeAspect="1" noChangeArrowheads="1"/>
          </p:cNvPicPr>
          <p:nvPr/>
        </p:nvPicPr>
        <p:blipFill>
          <a:blip r:embed="rId2" cstate="print"/>
          <a:srcRect/>
          <a:stretch>
            <a:fillRect/>
          </a:stretch>
        </p:blipFill>
        <p:spPr bwMode="auto">
          <a:xfrm>
            <a:off x="928662" y="1214422"/>
            <a:ext cx="6858000" cy="4562475"/>
          </a:xfrm>
          <a:prstGeom prst="rect">
            <a:avLst/>
          </a:prstGeom>
          <a:noFill/>
          <a:effectLst>
            <a:softEdge rad="63500"/>
          </a:effectLst>
        </p:spPr>
      </p:pic>
    </p:spTree>
  </p:cSld>
  <p:clrMapOvr>
    <a:masterClrMapping/>
  </p:clrMapOvr>
  <p:transition spd="slow" advTm="3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8130" name="Picture 2" descr="http://www.cafaalfonso.com.ar/fondos/marron_esfumado.jpg"/>
          <p:cNvPicPr>
            <a:picLocks noChangeAspect="1" noChangeArrowheads="1"/>
          </p:cNvPicPr>
          <p:nvPr/>
        </p:nvPicPr>
        <p:blipFill>
          <a:blip r:embed="rId2" cstate="print"/>
          <a:srcRect/>
          <a:stretch>
            <a:fillRect/>
          </a:stretch>
        </p:blipFill>
        <p:spPr bwMode="auto">
          <a:xfrm>
            <a:off x="-20" y="0"/>
            <a:ext cx="9219995" cy="6912000"/>
          </a:xfrm>
          <a:prstGeom prst="rect">
            <a:avLst/>
          </a:prstGeom>
          <a:noFill/>
        </p:spPr>
      </p:pic>
      <p:pic>
        <p:nvPicPr>
          <p:cNvPr id="5" name="Picture 2" descr="http://mimundo.philips.es/wp-content/uploads/2013/02/Tomando-Cafe.jpg"/>
          <p:cNvPicPr>
            <a:picLocks noChangeAspect="1" noChangeArrowheads="1"/>
          </p:cNvPicPr>
          <p:nvPr/>
        </p:nvPicPr>
        <p:blipFill>
          <a:blip r:embed="rId3" cstate="print"/>
          <a:srcRect/>
          <a:stretch>
            <a:fillRect/>
          </a:stretch>
        </p:blipFill>
        <p:spPr bwMode="auto">
          <a:xfrm>
            <a:off x="32021" y="357166"/>
            <a:ext cx="9111979" cy="6084000"/>
          </a:xfrm>
          <a:prstGeom prst="rect">
            <a:avLst/>
          </a:prstGeom>
          <a:noFill/>
          <a:effectLst>
            <a:softEdge rad="635000"/>
          </a:effectLst>
        </p:spPr>
      </p:pic>
      <p:pic>
        <p:nvPicPr>
          <p:cNvPr id="6" name="Picture 2" descr="http://sommelierdecafe.com/wp-content/uploads/2013/05/Nespresso-Triste-Napoli.png"/>
          <p:cNvPicPr>
            <a:picLocks noChangeAspect="1" noChangeArrowheads="1"/>
          </p:cNvPicPr>
          <p:nvPr/>
        </p:nvPicPr>
        <p:blipFill>
          <a:blip r:embed="rId4" cstate="print"/>
          <a:srcRect/>
          <a:stretch>
            <a:fillRect/>
          </a:stretch>
        </p:blipFill>
        <p:spPr bwMode="auto">
          <a:xfrm>
            <a:off x="6572264" y="4714884"/>
            <a:ext cx="1929733" cy="1908000"/>
          </a:xfrm>
          <a:prstGeom prst="rect">
            <a:avLst/>
          </a:prstGeom>
          <a:noFill/>
        </p:spPr>
      </p:pic>
      <p:pic>
        <p:nvPicPr>
          <p:cNvPr id="48132" name="Picture 4" descr="http://www.cafaalfonso.com.ar/fondos/marron_esfumado.jpg"/>
          <p:cNvPicPr>
            <a:picLocks noChangeAspect="1" noChangeArrowheads="1"/>
          </p:cNvPicPr>
          <p:nvPr/>
        </p:nvPicPr>
        <p:blipFill>
          <a:blip r:embed="rId2" cstate="print"/>
          <a:srcRect/>
          <a:stretch>
            <a:fillRect/>
          </a:stretch>
        </p:blipFill>
        <p:spPr bwMode="auto">
          <a:xfrm>
            <a:off x="-20" y="0"/>
            <a:ext cx="9219995" cy="6912000"/>
          </a:xfrm>
          <a:prstGeom prst="rect">
            <a:avLst/>
          </a:prstGeom>
          <a:noFill/>
        </p:spPr>
      </p:pic>
      <p:pic>
        <p:nvPicPr>
          <p:cNvPr id="8" name="Picture 2" descr="http://www.clubair.org/wp-content/uploads/2012/12/DAR-ES-RECIBIR-1024x669.jpg"/>
          <p:cNvPicPr>
            <a:picLocks noChangeAspect="1" noChangeArrowheads="1"/>
          </p:cNvPicPr>
          <p:nvPr/>
        </p:nvPicPr>
        <p:blipFill>
          <a:blip r:embed="rId5" cstate="print"/>
          <a:srcRect/>
          <a:stretch>
            <a:fillRect/>
          </a:stretch>
        </p:blipFill>
        <p:spPr bwMode="auto">
          <a:xfrm>
            <a:off x="324624" y="714356"/>
            <a:ext cx="8819376" cy="5760000"/>
          </a:xfrm>
          <a:prstGeom prst="rect">
            <a:avLst/>
          </a:prstGeom>
          <a:noFill/>
          <a:effectLst>
            <a:softEdge rad="635000"/>
          </a:effectLst>
        </p:spPr>
      </p:pic>
      <p:pic>
        <p:nvPicPr>
          <p:cNvPr id="10" name="Picture 4" descr="http://instancofee.files.wordpress.com/2010/09/cata.jpg?w=960&amp;h=888"/>
          <p:cNvPicPr>
            <a:picLocks noChangeAspect="1" noChangeArrowheads="1"/>
          </p:cNvPicPr>
          <p:nvPr/>
        </p:nvPicPr>
        <p:blipFill>
          <a:blip r:embed="rId6" cstate="print"/>
          <a:srcRect/>
          <a:stretch>
            <a:fillRect/>
          </a:stretch>
        </p:blipFill>
        <p:spPr bwMode="auto">
          <a:xfrm>
            <a:off x="2428860" y="428604"/>
            <a:ext cx="5184968" cy="4788000"/>
          </a:xfrm>
          <a:prstGeom prst="ellipse">
            <a:avLst/>
          </a:prstGeom>
          <a:noFill/>
          <a:effectLst>
            <a:softEdge rad="635000"/>
          </a:effectLst>
        </p:spPr>
      </p:pic>
    </p:spTree>
  </p:cSld>
  <p:clrMapOvr>
    <a:masterClrMapping/>
  </p:clrMapOvr>
  <p:transition spd="slow" advTm="1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withEffect">
                                  <p:stCondLst>
                                    <p:cond delay="0"/>
                                  </p:stCondLst>
                                  <p:childTnLst>
                                    <p:anim calcmode="lin" valueType="num">
                                      <p:cBhvr>
                                        <p:cTn id="6" dur="5000"/>
                                        <p:tgtEl>
                                          <p:spTgt spid="8"/>
                                        </p:tgtEl>
                                        <p:attrNameLst>
                                          <p:attrName>ppt_w</p:attrName>
                                        </p:attrNameLst>
                                      </p:cBhvr>
                                      <p:tavLst>
                                        <p:tav tm="0">
                                          <p:val>
                                            <p:strVal val="ppt_w"/>
                                          </p:val>
                                        </p:tav>
                                        <p:tav tm="100000">
                                          <p:val>
                                            <p:fltVal val="0"/>
                                          </p:val>
                                        </p:tav>
                                      </p:tavLst>
                                    </p:anim>
                                    <p:anim calcmode="lin" valueType="num">
                                      <p:cBhvr>
                                        <p:cTn id="7" dur="5000"/>
                                        <p:tgtEl>
                                          <p:spTgt spid="8"/>
                                        </p:tgtEl>
                                        <p:attrNameLst>
                                          <p:attrName>ppt_h</p:attrName>
                                        </p:attrNameLst>
                                      </p:cBhvr>
                                      <p:tavLst>
                                        <p:tav tm="0">
                                          <p:val>
                                            <p:strVal val="ppt_h"/>
                                          </p:val>
                                        </p:tav>
                                        <p:tav tm="100000">
                                          <p:val>
                                            <p:fltVal val="0"/>
                                          </p:val>
                                        </p:tav>
                                      </p:tavLst>
                                    </p:anim>
                                    <p:animEffect transition="out" filter="fade">
                                      <p:cBhvr>
                                        <p:cTn id="8" dur="5000"/>
                                        <p:tgtEl>
                                          <p:spTgt spid="8"/>
                                        </p:tgtEl>
                                      </p:cBhvr>
                                    </p:animEffect>
                                    <p:set>
                                      <p:cBhvr>
                                        <p:cTn id="9" dur="1" fill="hold">
                                          <p:stCondLst>
                                            <p:cond delay="4999"/>
                                          </p:stCondLst>
                                        </p:cTn>
                                        <p:tgtEl>
                                          <p:spTgt spid="8"/>
                                        </p:tgtEl>
                                        <p:attrNameLst>
                                          <p:attrName>style.visibility</p:attrName>
                                        </p:attrNameLst>
                                      </p:cBhvr>
                                      <p:to>
                                        <p:strVal val="hidden"/>
                                      </p:to>
                                    </p:set>
                                  </p:childTnLst>
                                </p:cTn>
                              </p:par>
                            </p:childTnLst>
                          </p:cTn>
                        </p:par>
                        <p:par>
                          <p:cTn id="10" fill="hold">
                            <p:stCondLst>
                              <p:cond delay="5000"/>
                            </p:stCondLst>
                            <p:childTnLst>
                              <p:par>
                                <p:cTn id="11" presetID="20" presetClass="exit" presetSubtype="0" fill="hold" nodeType="afterEffect">
                                  <p:stCondLst>
                                    <p:cond delay="0"/>
                                  </p:stCondLst>
                                  <p:childTnLst>
                                    <p:animEffect transition="out" filter="wedge">
                                      <p:cBhvr>
                                        <p:cTn id="12" dur="3000"/>
                                        <p:tgtEl>
                                          <p:spTgt spid="48132"/>
                                        </p:tgtEl>
                                      </p:cBhvr>
                                    </p:animEffect>
                                    <p:set>
                                      <p:cBhvr>
                                        <p:cTn id="13" dur="1" fill="hold">
                                          <p:stCondLst>
                                            <p:cond delay="2999"/>
                                          </p:stCondLst>
                                        </p:cTn>
                                        <p:tgtEl>
                                          <p:spTgt spid="48132"/>
                                        </p:tgtEl>
                                        <p:attrNameLst>
                                          <p:attrName>style.visibility</p:attrName>
                                        </p:attrNameLst>
                                      </p:cBhvr>
                                      <p:to>
                                        <p:strVal val="hidden"/>
                                      </p:to>
                                    </p:set>
                                  </p:childTnLst>
                                </p:cTn>
                              </p:par>
                            </p:childTnLst>
                          </p:cTn>
                        </p:par>
                        <p:par>
                          <p:cTn id="14" fill="hold">
                            <p:stCondLst>
                              <p:cond delay="8000"/>
                            </p:stCondLst>
                            <p:childTnLst>
                              <p:par>
                                <p:cTn id="15" presetID="53" presetClass="entr" presetSubtype="0"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0" fill="hold"/>
                                        <p:tgtEl>
                                          <p:spTgt spid="8"/>
                                        </p:tgtEl>
                                        <p:attrNameLst>
                                          <p:attrName>ppt_w</p:attrName>
                                        </p:attrNameLst>
                                      </p:cBhvr>
                                      <p:tavLst>
                                        <p:tav tm="0">
                                          <p:val>
                                            <p:fltVal val="0"/>
                                          </p:val>
                                        </p:tav>
                                        <p:tav tm="100000">
                                          <p:val>
                                            <p:strVal val="#ppt_w"/>
                                          </p:val>
                                        </p:tav>
                                      </p:tavLst>
                                    </p:anim>
                                    <p:anim calcmode="lin" valueType="num">
                                      <p:cBhvr>
                                        <p:cTn id="18" dur="5000" fill="hold"/>
                                        <p:tgtEl>
                                          <p:spTgt spid="8"/>
                                        </p:tgtEl>
                                        <p:attrNameLst>
                                          <p:attrName>ppt_h</p:attrName>
                                        </p:attrNameLst>
                                      </p:cBhvr>
                                      <p:tavLst>
                                        <p:tav tm="0">
                                          <p:val>
                                            <p:fltVal val="0"/>
                                          </p:val>
                                        </p:tav>
                                        <p:tav tm="100000">
                                          <p:val>
                                            <p:strVal val="#ppt_h"/>
                                          </p:val>
                                        </p:tav>
                                      </p:tavLst>
                                    </p:anim>
                                    <p:animEffect transition="in" filter="fade">
                                      <p:cBhvr>
                                        <p:cTn id="19" dur="5000"/>
                                        <p:tgtEl>
                                          <p:spTgt spid="8"/>
                                        </p:tgtEl>
                                      </p:cBhvr>
                                    </p:animEffect>
                                  </p:childTnLst>
                                </p:cTn>
                              </p:par>
                            </p:childTnLst>
                          </p:cTn>
                        </p:par>
                        <p:par>
                          <p:cTn id="20" fill="hold">
                            <p:stCondLst>
                              <p:cond delay="13000"/>
                            </p:stCondLst>
                            <p:childTnLst>
                              <p:par>
                                <p:cTn id="21" presetID="23" presetClass="entr" presetSubtype="16"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p:val>
                                            <p:fltVal val="0"/>
                                          </p:val>
                                        </p:tav>
                                        <p:tav tm="100000">
                                          <p:val>
                                            <p:strVal val="#ppt_w"/>
                                          </p:val>
                                        </p:tav>
                                      </p:tavLst>
                                    </p:anim>
                                    <p:anim calcmode="lin" valueType="num">
                                      <p:cBhvr>
                                        <p:cTn id="24" dur="30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6082" name="Picture 2" descr="http://hdfondos.com/wp-content/uploads/2010/11/19.jpg"/>
          <p:cNvPicPr>
            <a:picLocks noChangeAspect="1" noChangeArrowheads="1"/>
          </p:cNvPicPr>
          <p:nvPr/>
        </p:nvPicPr>
        <p:blipFill>
          <a:blip r:embed="rId2" cstate="print"/>
          <a:srcRect/>
          <a:stretch>
            <a:fillRect/>
          </a:stretch>
        </p:blipFill>
        <p:spPr bwMode="auto">
          <a:xfrm>
            <a:off x="0" y="-214338"/>
            <a:ext cx="9753600" cy="9753600"/>
          </a:xfrm>
          <a:prstGeom prst="rect">
            <a:avLst/>
          </a:prstGeom>
          <a:noFill/>
        </p:spPr>
      </p:pic>
      <p:pic>
        <p:nvPicPr>
          <p:cNvPr id="5" name="Picture 4" descr="http://www.ciudaddevalparaiso.cl/FCKeditor/UserFiles/Image/ESTRUCTURA_WEB_OFICIAL/SU_FUTURO/VALPARAISOTURISTICO/Valpo_TURIS_BaresTradicionales/bar_playa_450.jpg"/>
          <p:cNvPicPr>
            <a:picLocks noChangeAspect="1" noChangeArrowheads="1"/>
          </p:cNvPicPr>
          <p:nvPr/>
        </p:nvPicPr>
        <p:blipFill>
          <a:blip r:embed="rId3" cstate="print"/>
          <a:srcRect/>
          <a:stretch>
            <a:fillRect/>
          </a:stretch>
        </p:blipFill>
        <p:spPr bwMode="auto">
          <a:xfrm>
            <a:off x="857224" y="857232"/>
            <a:ext cx="7593750" cy="5400000"/>
          </a:xfrm>
          <a:prstGeom prst="rect">
            <a:avLst/>
          </a:prstGeom>
          <a:noFill/>
          <a:effectLst>
            <a:softEdge rad="317500"/>
          </a:effectLst>
        </p:spPr>
      </p:pic>
      <p:pic>
        <p:nvPicPr>
          <p:cNvPr id="6" name="Picture 2" descr="http://sommelierdecafe.com/wp-content/uploads/2013/05/Nespresso-Triste-Napoli.png"/>
          <p:cNvPicPr>
            <a:picLocks noChangeAspect="1" noChangeArrowheads="1"/>
          </p:cNvPicPr>
          <p:nvPr/>
        </p:nvPicPr>
        <p:blipFill>
          <a:blip r:embed="rId4" cstate="print"/>
          <a:srcRect/>
          <a:stretch>
            <a:fillRect/>
          </a:stretch>
        </p:blipFill>
        <p:spPr bwMode="auto">
          <a:xfrm>
            <a:off x="2571736" y="5429264"/>
            <a:ext cx="887773" cy="612000"/>
          </a:xfrm>
          <a:prstGeom prst="rect">
            <a:avLst/>
          </a:prstGeom>
          <a:noFill/>
        </p:spPr>
      </p:pic>
    </p:spTree>
  </p:cSld>
  <p:clrMapOvr>
    <a:masterClrMapping/>
  </p:clrMapOvr>
  <p:transition spd="slow" advTm="4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9154" name="Picture 2" descr="http://4.bp.blogspot.com/_TH4tamSqJQ4/TUDicOUOosI/AAAAAAAABvI/YjUH-ROe4GM/s1600/%252853%2529.jpg"/>
          <p:cNvPicPr>
            <a:picLocks noChangeAspect="1" noChangeArrowheads="1"/>
          </p:cNvPicPr>
          <p:nvPr/>
        </p:nvPicPr>
        <p:blipFill>
          <a:blip r:embed="rId2" cstate="print"/>
          <a:srcRect/>
          <a:stretch>
            <a:fillRect/>
          </a:stretch>
        </p:blipFill>
        <p:spPr bwMode="auto">
          <a:xfrm>
            <a:off x="0" y="-3"/>
            <a:ext cx="9196345" cy="6876000"/>
          </a:xfrm>
          <a:prstGeom prst="rect">
            <a:avLst/>
          </a:prstGeom>
          <a:noFill/>
        </p:spPr>
      </p:pic>
      <p:pic>
        <p:nvPicPr>
          <p:cNvPr id="5" name="Picture 2" descr="http://mujeres.es/wp-content/uploads/2012/04/tomando-cafe-en-el-trabajo-558x340.jpg"/>
          <p:cNvPicPr>
            <a:picLocks noChangeAspect="1" noChangeArrowheads="1"/>
          </p:cNvPicPr>
          <p:nvPr/>
        </p:nvPicPr>
        <p:blipFill>
          <a:blip r:embed="rId3" cstate="print"/>
          <a:srcRect/>
          <a:stretch>
            <a:fillRect/>
          </a:stretch>
        </p:blipFill>
        <p:spPr bwMode="auto">
          <a:xfrm>
            <a:off x="857224" y="1071546"/>
            <a:ext cx="7267118" cy="4428000"/>
          </a:xfrm>
          <a:prstGeom prst="roundRect">
            <a:avLst/>
          </a:prstGeom>
          <a:noFill/>
          <a:effectLst>
            <a:softEdge rad="635000"/>
          </a:effectLst>
        </p:spPr>
      </p:pic>
      <p:pic>
        <p:nvPicPr>
          <p:cNvPr id="6" name="Picture 2" descr="http://sommelierdecafe.com/wp-content/uploads/2013/05/Nespresso-Triste-Napoli.png"/>
          <p:cNvPicPr>
            <a:picLocks noChangeAspect="1" noChangeArrowheads="1"/>
          </p:cNvPicPr>
          <p:nvPr/>
        </p:nvPicPr>
        <p:blipFill>
          <a:blip r:embed="rId4" cstate="print"/>
          <a:srcRect/>
          <a:stretch>
            <a:fillRect/>
          </a:stretch>
        </p:blipFill>
        <p:spPr bwMode="auto">
          <a:xfrm>
            <a:off x="3000364" y="4857760"/>
            <a:ext cx="1984435" cy="1368000"/>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78" name="Picture 2" descr="http://img530.imageshack.us/img530/6008/romarc.jpg"/>
          <p:cNvPicPr>
            <a:picLocks noChangeAspect="1" noChangeArrowheads="1"/>
          </p:cNvPicPr>
          <p:nvPr/>
        </p:nvPicPr>
        <p:blipFill>
          <a:blip r:embed="rId2" cstate="print"/>
          <a:srcRect/>
          <a:stretch>
            <a:fillRect/>
          </a:stretch>
        </p:blipFill>
        <p:spPr bwMode="auto">
          <a:xfrm>
            <a:off x="-20" y="0"/>
            <a:ext cx="9144020" cy="6948000"/>
          </a:xfrm>
          <a:prstGeom prst="rect">
            <a:avLst/>
          </a:prstGeom>
          <a:noFill/>
        </p:spPr>
      </p:pic>
      <p:pic>
        <p:nvPicPr>
          <p:cNvPr id="5" name="Picture 2" descr="http://cafepalheta.com.br/blog/wp-content/uploads/2012/05/tomando-cafe.png"/>
          <p:cNvPicPr>
            <a:picLocks noChangeAspect="1" noChangeArrowheads="1"/>
          </p:cNvPicPr>
          <p:nvPr/>
        </p:nvPicPr>
        <p:blipFill>
          <a:blip r:embed="rId3" cstate="print"/>
          <a:srcRect/>
          <a:stretch>
            <a:fillRect/>
          </a:stretch>
        </p:blipFill>
        <p:spPr bwMode="auto">
          <a:xfrm>
            <a:off x="3332172" y="428604"/>
            <a:ext cx="5811828" cy="5544000"/>
          </a:xfrm>
          <a:prstGeom prst="ellipse">
            <a:avLst/>
          </a:prstGeom>
          <a:noFill/>
          <a:effectLst>
            <a:softEdge rad="635000"/>
          </a:effectLst>
        </p:spPr>
      </p:pic>
      <p:pic>
        <p:nvPicPr>
          <p:cNvPr id="6" name="Picture 2" descr="http://sommelierdecafe.com/wp-content/uploads/2013/05/Nespresso-Triste-Napoli.png"/>
          <p:cNvPicPr>
            <a:picLocks noChangeAspect="1" noChangeArrowheads="1"/>
          </p:cNvPicPr>
          <p:nvPr/>
        </p:nvPicPr>
        <p:blipFill>
          <a:blip r:embed="rId4" cstate="print"/>
          <a:srcRect/>
          <a:stretch>
            <a:fillRect/>
          </a:stretch>
        </p:blipFill>
        <p:spPr bwMode="auto">
          <a:xfrm>
            <a:off x="1214414" y="3714752"/>
            <a:ext cx="2876393" cy="2844000"/>
          </a:xfrm>
          <a:prstGeom prst="rect">
            <a:avLst/>
          </a:prstGeom>
          <a:noFill/>
        </p:spPr>
      </p:pic>
      <p:pic>
        <p:nvPicPr>
          <p:cNvPr id="4098" name="Picture 2" descr="http://debrown.com.ar/wp-content/uploads/2013/05/caf%C3%A9pendiente1.jpg"/>
          <p:cNvPicPr>
            <a:picLocks noChangeAspect="1" noChangeArrowheads="1"/>
          </p:cNvPicPr>
          <p:nvPr/>
        </p:nvPicPr>
        <p:blipFill>
          <a:blip r:embed="rId5" cstate="print"/>
          <a:srcRect/>
          <a:stretch>
            <a:fillRect/>
          </a:stretch>
        </p:blipFill>
        <p:spPr bwMode="auto">
          <a:xfrm>
            <a:off x="214282" y="0"/>
            <a:ext cx="4788000" cy="2736000"/>
          </a:xfrm>
          <a:prstGeom prst="roundRect">
            <a:avLst/>
          </a:prstGeom>
          <a:noFill/>
          <a:effectLst>
            <a:softEdge rad="127000"/>
          </a:effectLst>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02" name="Picture 2" descr="http://img.wallpaperstock.net:81/beige-ondas-wallpapers_7577_1920x1200.jpg"/>
          <p:cNvPicPr>
            <a:picLocks noChangeAspect="1" noChangeArrowheads="1"/>
          </p:cNvPicPr>
          <p:nvPr/>
        </p:nvPicPr>
        <p:blipFill>
          <a:blip r:embed="rId2" cstate="print"/>
          <a:srcRect/>
          <a:stretch>
            <a:fillRect/>
          </a:stretch>
        </p:blipFill>
        <p:spPr bwMode="auto">
          <a:xfrm>
            <a:off x="-1" y="0"/>
            <a:ext cx="9160378" cy="6858000"/>
          </a:xfrm>
          <a:prstGeom prst="rect">
            <a:avLst/>
          </a:prstGeom>
          <a:noFill/>
        </p:spPr>
      </p:pic>
      <p:pic>
        <p:nvPicPr>
          <p:cNvPr id="5" name="Picture 2" descr="http://3.bp.blogspot.com/-sRqowg8unt0/UVrbv4SxBbI/AAAAAAAAO4k/GrivCiR3VQ8/s1600/El+caf%C3%A9+pendiente.jpg"/>
          <p:cNvPicPr>
            <a:picLocks noChangeAspect="1" noChangeArrowheads="1"/>
          </p:cNvPicPr>
          <p:nvPr/>
        </p:nvPicPr>
        <p:blipFill>
          <a:blip r:embed="rId3" cstate="print"/>
          <a:srcRect/>
          <a:stretch>
            <a:fillRect/>
          </a:stretch>
        </p:blipFill>
        <p:spPr bwMode="auto">
          <a:xfrm>
            <a:off x="642910" y="571480"/>
            <a:ext cx="7155132" cy="3636000"/>
          </a:xfrm>
          <a:prstGeom prst="roundRect">
            <a:avLst/>
          </a:prstGeom>
          <a:noFill/>
          <a:effectLst>
            <a:softEdge rad="635000"/>
          </a:effectLst>
        </p:spPr>
      </p:pic>
      <p:pic>
        <p:nvPicPr>
          <p:cNvPr id="6" name="Picture 4" descr="pineapple-condesa"/>
          <p:cNvPicPr>
            <a:picLocks noChangeAspect="1" noChangeArrowheads="1"/>
          </p:cNvPicPr>
          <p:nvPr/>
        </p:nvPicPr>
        <p:blipFill>
          <a:blip r:embed="rId4" cstate="print"/>
          <a:srcRect/>
          <a:stretch>
            <a:fillRect/>
          </a:stretch>
        </p:blipFill>
        <p:spPr bwMode="auto">
          <a:xfrm>
            <a:off x="6238875" y="3643314"/>
            <a:ext cx="2905125" cy="2905125"/>
          </a:xfrm>
          <a:prstGeom prst="roundRect">
            <a:avLst/>
          </a:prstGeom>
          <a:noFill/>
          <a:effectLst>
            <a:softEdge rad="317500"/>
          </a:effectLst>
        </p:spPr>
      </p:pic>
      <p:sp>
        <p:nvSpPr>
          <p:cNvPr id="7" name="6 Rectángulo"/>
          <p:cNvSpPr/>
          <p:nvPr/>
        </p:nvSpPr>
        <p:spPr>
          <a:xfrm>
            <a:off x="642910" y="4643446"/>
            <a:ext cx="5643602" cy="1569660"/>
          </a:xfrm>
          <a:prstGeom prst="rect">
            <a:avLst/>
          </a:prstGeom>
        </p:spPr>
        <p:txBody>
          <a:bodyPr wrap="square">
            <a:spAutoFit/>
          </a:bodyPr>
          <a:lstStyle/>
          <a:p>
            <a:r>
              <a:rPr lang="es-ES_tradnl" sz="2400" b="1" i="1" dirty="0" smtClean="0">
                <a:latin typeface="Adobe Gothic Std B" pitchFamily="34" charset="-128"/>
                <a:ea typeface="Adobe Gothic Std B" pitchFamily="34" charset="-128"/>
              </a:rPr>
              <a:t>"Sufrimos demasiado por lo poco que</a:t>
            </a:r>
          </a:p>
          <a:p>
            <a:r>
              <a:rPr lang="es-ES_tradnl" sz="2400" b="1" i="1" dirty="0" smtClean="0">
                <a:latin typeface="Adobe Gothic Std B" pitchFamily="34" charset="-128"/>
                <a:ea typeface="Adobe Gothic Std B" pitchFamily="34" charset="-128"/>
              </a:rPr>
              <a:t> nos falta y gozamos poco por lo mucho que tenemos ."</a:t>
            </a:r>
            <a:r>
              <a:rPr lang="es-ES_tradnl" sz="2400" i="1" dirty="0" smtClean="0">
                <a:latin typeface="Adobe Gothic Std B" pitchFamily="34" charset="-128"/>
                <a:ea typeface="Adobe Gothic Std B" pitchFamily="34" charset="-128"/>
              </a:rPr>
              <a:t> </a:t>
            </a:r>
            <a:endParaRPr lang="es-ES_tradnl" sz="2400" dirty="0" smtClean="0">
              <a:latin typeface="Adobe Gothic Std B" pitchFamily="34" charset="-128"/>
              <a:ea typeface="Adobe Gothic Std B" pitchFamily="34" charset="-128"/>
            </a:endParaRPr>
          </a:p>
          <a:p>
            <a:endParaRPr lang="es-ES_tradnl" sz="2400" dirty="0"/>
          </a:p>
        </p:txBody>
      </p:sp>
    </p:spTree>
  </p:cSld>
  <p:clrMapOvr>
    <a:masterClrMapping/>
  </p:clrMapOvr>
  <p:transition spd="slow" advTm="8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sp>
        <p:nvSpPr>
          <p:cNvPr id="52226" name="AutoShape 2" descr="http://www.wallpaperdev.com/customres/1440x900-textures-wallpapers-beige-fur-texture-free-high-resolution-photo-dimensions.jpg"/>
          <p:cNvSpPr>
            <a:spLocks noChangeAspect="1" noChangeArrowheads="1"/>
          </p:cNvSpPr>
          <p:nvPr/>
        </p:nvSpPr>
        <p:spPr bwMode="auto">
          <a:xfrm>
            <a:off x="63500" y="-136525"/>
            <a:ext cx="8258175" cy="550545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sp>
        <p:nvSpPr>
          <p:cNvPr id="52228" name="AutoShape 4" descr="http://www.wallpaperdev.com/customres/1440x900-textures-wallpapers-beige-fur-texture-free-high-resolution-photo-dimensions.jpg"/>
          <p:cNvSpPr>
            <a:spLocks noChangeAspect="1" noChangeArrowheads="1"/>
          </p:cNvSpPr>
          <p:nvPr/>
        </p:nvSpPr>
        <p:spPr bwMode="auto">
          <a:xfrm>
            <a:off x="63500" y="-136525"/>
            <a:ext cx="8258175" cy="5505450"/>
          </a:xfrm>
          <a:prstGeom prst="rect">
            <a:avLst/>
          </a:prstGeom>
          <a:noFill/>
        </p:spPr>
        <p:txBody>
          <a:bodyPr vert="horz" wrap="square" lIns="91440" tIns="45720" rIns="91440" bIns="45720" numCol="1" anchor="t" anchorCtr="0" compatLnSpc="1">
            <a:prstTxWarp prst="textNoShape">
              <a:avLst/>
            </a:prstTxWarp>
          </a:bodyPr>
          <a:lstStyle/>
          <a:p>
            <a:endParaRPr lang="es-ES_tradnl"/>
          </a:p>
        </p:txBody>
      </p:sp>
      <p:pic>
        <p:nvPicPr>
          <p:cNvPr id="52230" name="Picture 6" descr="http://www.downloadfreebackgrounds.net/backgrounds/beige-on-dark-g-backgrounds.jpg"/>
          <p:cNvPicPr>
            <a:picLocks noChangeAspect="1" noChangeArrowheads="1"/>
          </p:cNvPicPr>
          <p:nvPr/>
        </p:nvPicPr>
        <p:blipFill>
          <a:blip r:embed="rId2" cstate="print"/>
          <a:srcRect/>
          <a:stretch>
            <a:fillRect/>
          </a:stretch>
        </p:blipFill>
        <p:spPr bwMode="auto">
          <a:xfrm>
            <a:off x="-24" y="0"/>
            <a:ext cx="9155731" cy="7200000"/>
          </a:xfrm>
          <a:prstGeom prst="rect">
            <a:avLst/>
          </a:prstGeom>
          <a:noFill/>
        </p:spPr>
      </p:pic>
      <p:sp>
        <p:nvSpPr>
          <p:cNvPr id="7" name="6 Rectángulo"/>
          <p:cNvSpPr/>
          <p:nvPr/>
        </p:nvSpPr>
        <p:spPr>
          <a:xfrm>
            <a:off x="2421027" y="1285860"/>
            <a:ext cx="184730" cy="369332"/>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endParaRPr lang="es-ES" b="1" cap="none" spc="0" dirty="0" smtClean="0">
              <a:ln w="50800"/>
              <a:solidFill>
                <a:schemeClr val="bg2">
                  <a:lumMod val="25000"/>
                </a:schemeClr>
              </a:solidFill>
              <a:effectLst/>
            </a:endParaRPr>
          </a:p>
        </p:txBody>
      </p:sp>
      <p:pic>
        <p:nvPicPr>
          <p:cNvPr id="52232" name="Picture 8" descr="http://i308.photobucket.com/albums/kk341/cheniphotos/FONDOS%20ENSUENOS/FONDO29C.png?t=1279932386"/>
          <p:cNvPicPr>
            <a:picLocks noChangeAspect="1" noChangeArrowheads="1"/>
          </p:cNvPicPr>
          <p:nvPr/>
        </p:nvPicPr>
        <p:blipFill>
          <a:blip r:embed="rId3" cstate="print"/>
          <a:srcRect/>
          <a:stretch>
            <a:fillRect/>
          </a:stretch>
        </p:blipFill>
        <p:spPr bwMode="auto">
          <a:xfrm>
            <a:off x="1500166" y="2285992"/>
            <a:ext cx="6191250" cy="2381250"/>
          </a:xfrm>
          <a:prstGeom prst="rect">
            <a:avLst/>
          </a:prstGeom>
          <a:noFill/>
        </p:spPr>
      </p:pic>
      <p:sp>
        <p:nvSpPr>
          <p:cNvPr id="9" name="8 Rectángulo"/>
          <p:cNvSpPr/>
          <p:nvPr/>
        </p:nvSpPr>
        <p:spPr>
          <a:xfrm>
            <a:off x="2285984" y="2643182"/>
            <a:ext cx="4572000" cy="1477328"/>
          </a:xfrm>
          <a:prstGeom prst="rect">
            <a:avLst/>
          </a:prstGeom>
        </p:spPr>
        <p:txBody>
          <a:bodyPr>
            <a:spAutoFit/>
          </a:bodyPr>
          <a:lstStyle/>
          <a:p>
            <a:pPr algn="ctr"/>
            <a:r>
              <a:rPr lang="es-ES" b="1" dirty="0" smtClean="0">
                <a:ln w="50800"/>
                <a:solidFill>
                  <a:schemeClr val="bg2">
                    <a:lumMod val="25000"/>
                  </a:schemeClr>
                </a:solidFill>
              </a:rPr>
              <a:t>Diseño </a:t>
            </a:r>
          </a:p>
          <a:p>
            <a:pPr algn="ctr"/>
            <a:r>
              <a:rPr lang="es-ES" b="1" dirty="0" smtClean="0">
                <a:ln w="50800"/>
                <a:solidFill>
                  <a:schemeClr val="bg2">
                    <a:lumMod val="25000"/>
                  </a:schemeClr>
                </a:solidFill>
              </a:rPr>
              <a:t>María Teresa Espín </a:t>
            </a:r>
          </a:p>
          <a:p>
            <a:pPr algn="ctr"/>
            <a:r>
              <a:rPr lang="es-ES" b="1" dirty="0" smtClean="0">
                <a:ln w="50800"/>
                <a:solidFill>
                  <a:schemeClr val="bg2">
                    <a:lumMod val="25000"/>
                  </a:schemeClr>
                </a:solidFill>
              </a:rPr>
              <a:t>Imágenes </a:t>
            </a:r>
          </a:p>
          <a:p>
            <a:pPr algn="ctr"/>
            <a:r>
              <a:rPr lang="es-ES" b="1" dirty="0" smtClean="0">
                <a:ln w="50800"/>
                <a:solidFill>
                  <a:schemeClr val="bg2">
                    <a:lumMod val="25000"/>
                  </a:schemeClr>
                </a:solidFill>
              </a:rPr>
              <a:t>Internet </a:t>
            </a:r>
          </a:p>
          <a:p>
            <a:pPr algn="ctr"/>
            <a:r>
              <a:rPr lang="es-ES" b="1" dirty="0" smtClean="0">
                <a:ln w="50800"/>
                <a:solidFill>
                  <a:schemeClr val="bg2">
                    <a:lumMod val="25000"/>
                  </a:schemeClr>
                </a:solidFill>
              </a:rPr>
              <a:t>2013</a:t>
            </a:r>
            <a:endParaRPr lang="es-ES" b="1" dirty="0">
              <a:ln w="50800"/>
              <a:solidFill>
                <a:schemeClr val="bg2">
                  <a:lumMod val="25000"/>
                </a:schemeClr>
              </a:solidFill>
            </a:endParaRPr>
          </a:p>
        </p:txBody>
      </p:sp>
      <p:pic>
        <p:nvPicPr>
          <p:cNvPr id="10" name="Picture 2" descr="http://3.bp.blogspot.com/_KF5-RJnn1E4/SfsR3VGwOtI/AAAAAAAAPXQ/ju3bIJUsck0/s400/BVS+Friendship+Tatiana+Sequins.png"/>
          <p:cNvPicPr>
            <a:picLocks noChangeAspect="1" noChangeArrowheads="1"/>
          </p:cNvPicPr>
          <p:nvPr/>
        </p:nvPicPr>
        <p:blipFill>
          <a:blip r:embed="rId4" cstate="print"/>
          <a:srcRect/>
          <a:stretch>
            <a:fillRect/>
          </a:stretch>
        </p:blipFill>
        <p:spPr bwMode="auto">
          <a:xfrm>
            <a:off x="0" y="0"/>
            <a:ext cx="3810000" cy="3810000"/>
          </a:xfrm>
          <a:prstGeom prst="rect">
            <a:avLst/>
          </a:prstGeom>
          <a:noFill/>
        </p:spPr>
      </p:pic>
      <p:pic>
        <p:nvPicPr>
          <p:cNvPr id="11" name="Picture 2" descr="http://3.bp.blogspot.com/_KF5-RJnn1E4/SfsR3VGwOtI/AAAAAAAAPXQ/ju3bIJUsck0/s400/BVS+Friendship+Tatiana+Sequins.png"/>
          <p:cNvPicPr>
            <a:picLocks noChangeAspect="1" noChangeArrowheads="1"/>
          </p:cNvPicPr>
          <p:nvPr/>
        </p:nvPicPr>
        <p:blipFill>
          <a:blip r:embed="rId4" cstate="print"/>
          <a:srcRect/>
          <a:stretch>
            <a:fillRect/>
          </a:stretch>
        </p:blipFill>
        <p:spPr bwMode="auto">
          <a:xfrm>
            <a:off x="5334000" y="285728"/>
            <a:ext cx="3810000" cy="3810000"/>
          </a:xfrm>
          <a:prstGeom prst="rect">
            <a:avLst/>
          </a:prstGeom>
          <a:noFill/>
        </p:spPr>
      </p:pic>
      <p:pic>
        <p:nvPicPr>
          <p:cNvPr id="12" name="Picture 2" descr="http://3.bp.blogspot.com/_KF5-RJnn1E4/SfsR3VGwOtI/AAAAAAAAPXQ/ju3bIJUsck0/s400/BVS+Friendship+Tatiana+Sequins.png"/>
          <p:cNvPicPr>
            <a:picLocks noChangeAspect="1" noChangeArrowheads="1"/>
          </p:cNvPicPr>
          <p:nvPr/>
        </p:nvPicPr>
        <p:blipFill>
          <a:blip r:embed="rId4" cstate="print"/>
          <a:srcRect/>
          <a:stretch>
            <a:fillRect/>
          </a:stretch>
        </p:blipFill>
        <p:spPr bwMode="auto">
          <a:xfrm>
            <a:off x="0" y="3286124"/>
            <a:ext cx="3810000" cy="3810000"/>
          </a:xfrm>
          <a:prstGeom prst="rect">
            <a:avLst/>
          </a:prstGeom>
          <a:noFill/>
        </p:spPr>
      </p:pic>
      <p:pic>
        <p:nvPicPr>
          <p:cNvPr id="13" name="Picture 2" descr="http://3.bp.blogspot.com/_KF5-RJnn1E4/SfsR3VGwOtI/AAAAAAAAPXQ/ju3bIJUsck0/s400/BVS+Friendship+Tatiana+Sequins.png"/>
          <p:cNvPicPr>
            <a:picLocks noChangeAspect="1" noChangeArrowheads="1"/>
          </p:cNvPicPr>
          <p:nvPr/>
        </p:nvPicPr>
        <p:blipFill>
          <a:blip r:embed="rId4" cstate="print"/>
          <a:srcRect/>
          <a:stretch>
            <a:fillRect/>
          </a:stretch>
        </p:blipFill>
        <p:spPr bwMode="auto">
          <a:xfrm>
            <a:off x="5572132" y="3357562"/>
            <a:ext cx="3810000" cy="3810000"/>
          </a:xfrm>
          <a:prstGeom prst="rect">
            <a:avLst/>
          </a:prstGeom>
          <a:noFill/>
        </p:spPr>
      </p:pic>
      <p:pic>
        <p:nvPicPr>
          <p:cNvPr id="14" name="Picture 2" descr="http://3.bp.blogspot.com/_KF5-RJnn1E4/SfsR3VGwOtI/AAAAAAAAPXQ/ju3bIJUsck0/s400/BVS+Friendship+Tatiana+Sequins.png"/>
          <p:cNvPicPr>
            <a:picLocks noChangeAspect="1" noChangeArrowheads="1"/>
          </p:cNvPicPr>
          <p:nvPr/>
        </p:nvPicPr>
        <p:blipFill>
          <a:blip r:embed="rId4" cstate="print"/>
          <a:srcRect/>
          <a:stretch>
            <a:fillRect/>
          </a:stretch>
        </p:blipFill>
        <p:spPr bwMode="auto">
          <a:xfrm>
            <a:off x="2857488" y="0"/>
            <a:ext cx="3810000" cy="3810000"/>
          </a:xfrm>
          <a:prstGeom prst="rect">
            <a:avLst/>
          </a:prstGeom>
          <a:noFill/>
        </p:spPr>
      </p:pic>
      <p:pic>
        <p:nvPicPr>
          <p:cNvPr id="15" name="Picture 2" descr="http://3.bp.blogspot.com/_KF5-RJnn1E4/SfsR3VGwOtI/AAAAAAAAPXQ/ju3bIJUsck0/s400/BVS+Friendship+Tatiana+Sequins.png"/>
          <p:cNvPicPr>
            <a:picLocks noChangeAspect="1" noChangeArrowheads="1"/>
          </p:cNvPicPr>
          <p:nvPr/>
        </p:nvPicPr>
        <p:blipFill>
          <a:blip r:embed="rId4" cstate="print"/>
          <a:srcRect/>
          <a:stretch>
            <a:fillRect/>
          </a:stretch>
        </p:blipFill>
        <p:spPr bwMode="auto">
          <a:xfrm>
            <a:off x="3000364" y="3357562"/>
            <a:ext cx="3810000" cy="3810000"/>
          </a:xfrm>
          <a:prstGeom prst="rect">
            <a:avLst/>
          </a:prstGeom>
          <a:noFill/>
        </p:spPr>
      </p:pic>
    </p:spTree>
  </p:cSld>
  <p:clrMapOvr>
    <a:masterClrMapping/>
  </p:clrMapOvr>
  <p:transition spd="slow" advTm="7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822</TotalTime>
  <Words>358</Words>
  <Application>Microsoft Office PowerPoint</Application>
  <PresentationFormat>Presentación en pantalla (4:3)</PresentationFormat>
  <Paragraphs>62</Paragraphs>
  <Slides>31</Slides>
  <Notes>0</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Tema de Office</vt:lpstr>
      <vt:lpstr>Diseño predeterminado</vt:lpstr>
      <vt:lpstr>EL CAFÉ PENDIENTE</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176</cp:revision>
  <dcterms:created xsi:type="dcterms:W3CDTF">2013-06-04T20:05:46Z</dcterms:created>
  <dcterms:modified xsi:type="dcterms:W3CDTF">2013-06-10T21:05:03Z</dcterms:modified>
</cp:coreProperties>
</file>