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70" r:id="rId4"/>
    <p:sldId id="271" r:id="rId5"/>
    <p:sldId id="273" r:id="rId6"/>
    <p:sldId id="274" r:id="rId7"/>
    <p:sldId id="275" r:id="rId8"/>
    <p:sldId id="276" r:id="rId9"/>
    <p:sldId id="277" r:id="rId10"/>
    <p:sldId id="278" r:id="rId11"/>
    <p:sldId id="272" r:id="rId12"/>
    <p:sldId id="281" r:id="rId13"/>
    <p:sldId id="279" r:id="rId14"/>
    <p:sldId id="280" r:id="rId15"/>
    <p:sldId id="286" r:id="rId16"/>
    <p:sldId id="287" r:id="rId17"/>
    <p:sldId id="282" r:id="rId18"/>
    <p:sldId id="288" r:id="rId19"/>
    <p:sldId id="290" r:id="rId20"/>
    <p:sldId id="291" r:id="rId21"/>
    <p:sldId id="292" r:id="rId2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eAgbVMhfOhattnii753zg==" hashData="OBmSjCtMZxYJl0s8JpGUMFhH0S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5E14E-8207-463F-9DDD-F7A0A492B4D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CB954-32BF-490C-ACBA-A14CD05D5BAE}" type="datetimeFigureOut">
              <a:rPr lang="es-ES_tradnl" smtClean="0"/>
              <a:pPr/>
              <a:t>30/10/2012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B59CE-3745-467B-8219-B17D1A9A6F4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CDD043-A543-420B-91A1-EF483926FE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itos.com/includes/imagen.php?ruta=/wallpapers/1024x768/07556.jpg&amp;nombre=paginas_en_blanco-1024x768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fonditos.com/includes/imagen.php?ruta=/wallpapers/1024x768/11374.jpg&amp;nombre=fondo_pintura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fonditos.com/includes/imagen.php?ruta=/wallpapers/1024x768/10255.jpg&amp;nombre=pasarela_en_la_catarata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fonditos.com/includes/imagen.php?ruta=/wallpapers/1024x768/11403.jpg&amp;nombre=liv_tyler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fonditos.com/includes/imagen.php?ruta=/wallpapers/1024x768/11470.jpg&amp;nombre=mariposa_amarilla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fonditos.com/includes/imagen.php?ruta=/wallpapers/1024x768/11542.jpg&amp;nombre=pasarela_por_el_rio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fonditos.com/includes/imagen.php?ruta=/wallpapers/1024x768/10987.jpg&amp;nombre=dark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fonditos.com/includes/imagen.php?ruta=/wallpapers/1024x768/10875.jpg&amp;nombre=playa_de_piedras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fonditos.com/includes/imagen.php?ruta=/wallpapers/1024x768/11083.jpg&amp;nombre=mujer_misteriosa-1024x768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fonditos.com/includes/imagen.php?ruta=/wallpapers/1024x768/11491.jpg&amp;nombre=journey_to_the_end_of_the_world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fonditos.com/includes/imagen.php?ruta=/wallpapers/1024x768/08025.jpg&amp;nombre=riviera_del_rio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hyperlink" Target="http://www.elpoderdelamujer.net/wp-content/uploads/2012/02/tendencias-de-maquillaje-oto&#241;o-invierno2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fonditos.com/includes/imagen.php?ruta=/wallpapers/1024x768/07822.jpg&amp;nombre=arboles_de_arce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fonditos.com/includes/imagen.php?ruta=/wallpapers/1024x768/11518.jpg&amp;nombre=bosque_de_otono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fonditos.com/includes/imagen.php?ruta=/wallpapers/1024x768/07172.jpg&amp;nombre=lectura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www.fonditos.com/includes/imagen.php?ruta=/wallpapers/1024x768/09496.jpg&amp;nombre=tranquility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2D, Otro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0209404">
            <a:off x="1295508" y="3843622"/>
            <a:ext cx="197400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Colonna MT" pitchFamily="82" charset="0"/>
              </a:rPr>
              <a:t>Decir, </a:t>
            </a:r>
          </a:p>
          <a:p>
            <a:pPr algn="ctr"/>
            <a:r>
              <a:rPr lang="es-ES" sz="48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Colonna MT" pitchFamily="82" charset="0"/>
              </a:rPr>
              <a:t>hacer</a:t>
            </a:r>
            <a:endParaRPr lang="es-ES" sz="48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Colonna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 rot="20123228">
            <a:off x="4904274" y="2852335"/>
            <a:ext cx="248728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48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Colonna MT" pitchFamily="82" charset="0"/>
              </a:rPr>
              <a:t>Octavio </a:t>
            </a:r>
          </a:p>
          <a:p>
            <a:pPr algn="ctr"/>
            <a:r>
              <a:rPr lang="es-ES_tradnl" sz="48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Colonna MT" pitchFamily="82" charset="0"/>
              </a:rPr>
              <a:t>Paz</a:t>
            </a:r>
            <a:endParaRPr lang="es-ES_tradnl" sz="48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Colonna MT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643702" y="6215082"/>
            <a:ext cx="223971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sz="20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sz="20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  <p:sndAc>
      <p:stSnd>
        <p:snd r:embed="rId2" name="Kenny G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2D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785794"/>
            <a:ext cx="621510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rgbClr val="FFFF00"/>
                </a:solidFill>
                <a:latin typeface="Colonna MT" pitchFamily="82" charset="0"/>
              </a:rPr>
              <a:t>Entre lo que veo y digo,</a:t>
            </a:r>
            <a:br>
              <a:rPr lang="es-ES" sz="4000" dirty="0">
                <a:solidFill>
                  <a:srgbClr val="FFFF00"/>
                </a:solidFill>
                <a:latin typeface="Colonna MT" pitchFamily="82" charset="0"/>
              </a:rPr>
            </a:br>
            <a:r>
              <a:rPr lang="es-ES" sz="4000" dirty="0">
                <a:solidFill>
                  <a:srgbClr val="FFFF00"/>
                </a:solidFill>
                <a:latin typeface="Colonna MT" pitchFamily="82" charset="0"/>
              </a:rPr>
              <a:t>Entre lo que digo y callo,</a:t>
            </a:r>
            <a:br>
              <a:rPr lang="es-ES" sz="4000" dirty="0">
                <a:solidFill>
                  <a:srgbClr val="FFFF00"/>
                </a:solidFill>
                <a:latin typeface="Colonna MT" pitchFamily="82" charset="0"/>
              </a:rPr>
            </a:br>
            <a:r>
              <a:rPr lang="es-ES" sz="4000" dirty="0">
                <a:solidFill>
                  <a:srgbClr val="FFFF00"/>
                </a:solidFill>
                <a:latin typeface="Colonna MT" pitchFamily="82" charset="0"/>
              </a:rPr>
              <a:t>Entre lo que callo y sueño,</a:t>
            </a:r>
            <a:br>
              <a:rPr lang="es-ES" sz="4000" dirty="0">
                <a:solidFill>
                  <a:srgbClr val="FFFF00"/>
                </a:solidFill>
                <a:latin typeface="Colonna MT" pitchFamily="82" charset="0"/>
              </a:rPr>
            </a:br>
            <a:r>
              <a:rPr lang="es-ES" sz="4000" dirty="0">
                <a:solidFill>
                  <a:srgbClr val="FFFF00"/>
                </a:solidFill>
                <a:latin typeface="Colonna MT" pitchFamily="82" charset="0"/>
              </a:rPr>
              <a:t>Entre lo que sueño y olvido</a:t>
            </a:r>
            <a:endParaRPr lang="es-ES_tradnl" sz="4000" dirty="0">
              <a:solidFill>
                <a:srgbClr val="FFFF00"/>
              </a:solidFill>
              <a:latin typeface="Colonna MT" pitchFamily="82" charset="0"/>
            </a:endParaRPr>
          </a:p>
        </p:txBody>
      </p:sp>
      <p:pic>
        <p:nvPicPr>
          <p:cNvPr id="1026" name="Picture 2" descr="J:\HACER PPS\FONDOS PANTALLAS\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00098" y="0"/>
            <a:ext cx="9787065" cy="7308000"/>
          </a:xfrm>
          <a:prstGeom prst="rect">
            <a:avLst/>
          </a:prstGeom>
          <a:noFill/>
        </p:spPr>
      </p:pic>
      <p:pic>
        <p:nvPicPr>
          <p:cNvPr id="1027" name="Picture 3" descr="J:\HACER PPS\FONDOS PANTALLAS\abstracto-fractal-verde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28660" y="0"/>
            <a:ext cx="9744000" cy="730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6488668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Fotos Manipuladas, Técnica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14810" y="4286256"/>
            <a:ext cx="22284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>
                <a:solidFill>
                  <a:srgbClr val="FFFF00"/>
                </a:solidFill>
                <a:latin typeface="Colonna MT" pitchFamily="82" charset="0"/>
              </a:rPr>
              <a:t>La poesía.</a:t>
            </a:r>
            <a:endParaRPr lang="es-ES_tradnl" sz="4000" dirty="0">
              <a:solidFill>
                <a:srgbClr val="FFFF00"/>
              </a:solidFill>
              <a:latin typeface="Colonna MT" pitchFamily="82" charset="0"/>
            </a:endParaRPr>
          </a:p>
        </p:txBody>
      </p:sp>
      <p:pic>
        <p:nvPicPr>
          <p:cNvPr id="2050" name="Picture 2" descr="J:\HACER PPS\FONDOS PANTALLAS\Fondo-de-pantalla-Naturaleza-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472" y="6072206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Mujeres, Liv Tyle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4282" y="285728"/>
            <a:ext cx="721523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  <a:latin typeface="Colonna MT" pitchFamily="82" charset="0"/>
              </a:rPr>
              <a:t>Se desliza entre el sí y el no:</a:t>
            </a:r>
            <a:br>
              <a:rPr lang="es-ES" sz="4000" dirty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                 dice</a:t>
            </a:r>
            <a:r>
              <a:rPr lang="es-ES" sz="4000" dirty="0">
                <a:solidFill>
                  <a:schemeClr val="bg1"/>
                </a:solidFill>
                <a:latin typeface="Colonna MT" pitchFamily="82" charset="0"/>
              </a:rPr>
              <a:t/>
            </a:r>
            <a:br>
              <a:rPr lang="es-ES" sz="4000" dirty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           lo </a:t>
            </a:r>
            <a:r>
              <a:rPr lang="es-ES" sz="4000" dirty="0">
                <a:solidFill>
                  <a:schemeClr val="bg1"/>
                </a:solidFill>
                <a:latin typeface="Colonna MT" pitchFamily="82" charset="0"/>
              </a:rPr>
              <a:t>que callo,</a:t>
            </a:r>
            <a:br>
              <a:rPr lang="es-ES" sz="4000" dirty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                  calla</a:t>
            </a:r>
            <a:r>
              <a:rPr lang="es-ES" sz="4000" dirty="0">
                <a:solidFill>
                  <a:schemeClr val="bg1"/>
                </a:solidFill>
                <a:latin typeface="Colonna MT" pitchFamily="82" charset="0"/>
              </a:rPr>
              <a:t/>
            </a:r>
            <a:br>
              <a:rPr lang="es-ES" sz="4000" dirty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           lo </a:t>
            </a:r>
            <a:r>
              <a:rPr lang="es-ES" sz="4000" dirty="0">
                <a:solidFill>
                  <a:schemeClr val="bg1"/>
                </a:solidFill>
                <a:latin typeface="Colonna MT" pitchFamily="82" charset="0"/>
              </a:rPr>
              <a:t>que digo,</a:t>
            </a:r>
            <a:br>
              <a:rPr lang="es-ES" sz="4000" dirty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                sueña</a:t>
            </a:r>
            <a:r>
              <a:rPr lang="es-ES" sz="4000" dirty="0">
                <a:solidFill>
                  <a:schemeClr val="bg1"/>
                </a:solidFill>
                <a:latin typeface="Colonna MT" pitchFamily="82" charset="0"/>
              </a:rPr>
              <a:t/>
            </a:r>
            <a:br>
              <a:rPr lang="es-ES" sz="4000" dirty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          lo </a:t>
            </a:r>
            <a:r>
              <a:rPr lang="es-ES" sz="4000" dirty="0">
                <a:solidFill>
                  <a:schemeClr val="bg1"/>
                </a:solidFill>
                <a:latin typeface="Colonna MT" pitchFamily="82" charset="0"/>
              </a:rPr>
              <a:t>que olvido.</a:t>
            </a:r>
            <a:endParaRPr lang="es-ES_tradnl" sz="4000" dirty="0">
              <a:solidFill>
                <a:schemeClr val="bg1"/>
              </a:solidFill>
              <a:latin typeface="Colonna MT" pitchFamily="82" charset="0"/>
            </a:endParaRPr>
          </a:p>
        </p:txBody>
      </p:sp>
      <p:pic>
        <p:nvPicPr>
          <p:cNvPr id="3074" name="Picture 2" descr="J:\HACER PPS\FONDOS PANTALLAS\hada-en-el-corazon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7158" y="6488668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2D, Animal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29058" y="64291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dirty="0">
                <a:latin typeface="Colonna MT" pitchFamily="82" charset="0"/>
              </a:rPr>
              <a:t>No es un decir:</a:t>
            </a:r>
            <a:br>
              <a:rPr lang="es-ES" sz="4000" dirty="0">
                <a:latin typeface="Colonna MT" pitchFamily="82" charset="0"/>
              </a:rPr>
            </a:br>
            <a:r>
              <a:rPr lang="es-ES" sz="4000" dirty="0" smtClean="0">
                <a:latin typeface="Colonna MT" pitchFamily="82" charset="0"/>
              </a:rPr>
              <a:t>   es </a:t>
            </a:r>
            <a:r>
              <a:rPr lang="es-ES" sz="4000" dirty="0">
                <a:latin typeface="Colonna MT" pitchFamily="82" charset="0"/>
              </a:rPr>
              <a:t>un hacer.</a:t>
            </a:r>
            <a:br>
              <a:rPr lang="es-ES" sz="4000" dirty="0">
                <a:latin typeface="Colonna MT" pitchFamily="82" charset="0"/>
              </a:rPr>
            </a:br>
            <a:r>
              <a:rPr lang="es-ES" sz="4000" dirty="0" smtClean="0">
                <a:latin typeface="Colonna MT" pitchFamily="82" charset="0"/>
              </a:rPr>
              <a:t>   Es </a:t>
            </a:r>
            <a:r>
              <a:rPr lang="es-ES" sz="4000" dirty="0">
                <a:latin typeface="Colonna MT" pitchFamily="82" charset="0"/>
              </a:rPr>
              <a:t>un hacer</a:t>
            </a:r>
            <a:br>
              <a:rPr lang="es-ES" sz="4000" dirty="0">
                <a:latin typeface="Colonna MT" pitchFamily="82" charset="0"/>
              </a:rPr>
            </a:br>
            <a:r>
              <a:rPr lang="es-ES" sz="4000" dirty="0" smtClean="0">
                <a:latin typeface="Colonna MT" pitchFamily="82" charset="0"/>
              </a:rPr>
              <a:t> que </a:t>
            </a:r>
            <a:r>
              <a:rPr lang="es-ES" sz="4000" dirty="0">
                <a:latin typeface="Colonna MT" pitchFamily="82" charset="0"/>
              </a:rPr>
              <a:t>es un decir.</a:t>
            </a:r>
            <a:endParaRPr lang="es-ES_tradnl" sz="4000" dirty="0">
              <a:latin typeface="Colonna MT" pitchFamily="82" charset="0"/>
            </a:endParaRPr>
          </a:p>
        </p:txBody>
      </p:sp>
      <p:pic>
        <p:nvPicPr>
          <p:cNvPr id="4098" name="Picture 2" descr="J:\HACER PPS\ANIMALES EN MOVIMIENTO\7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3643314"/>
            <a:ext cx="2647950" cy="2943225"/>
          </a:xfrm>
          <a:prstGeom prst="rect">
            <a:avLst/>
          </a:prstGeom>
          <a:noFill/>
        </p:spPr>
      </p:pic>
      <p:pic>
        <p:nvPicPr>
          <p:cNvPr id="4099" name="Picture 3" descr="J:\HACER PPS\ANIMALES EN MOVIMIENTO\mariposa_azu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1000108"/>
            <a:ext cx="1905000" cy="10668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00100" y="6488668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Paisajes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14338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3108" y="2928934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Colonna MT" pitchFamily="82" charset="0"/>
              </a:rPr>
              <a:t>     La </a:t>
            </a:r>
            <a:r>
              <a:rPr lang="es-ES" sz="4000" dirty="0">
                <a:solidFill>
                  <a:srgbClr val="FFFF00"/>
                </a:solidFill>
                <a:latin typeface="Colonna MT" pitchFamily="82" charset="0"/>
              </a:rPr>
              <a:t>poesía</a:t>
            </a:r>
            <a:br>
              <a:rPr lang="es-ES" sz="4000" dirty="0">
                <a:solidFill>
                  <a:srgbClr val="FFFF00"/>
                </a:solidFill>
                <a:latin typeface="Colonna MT" pitchFamily="82" charset="0"/>
              </a:rPr>
            </a:br>
            <a:r>
              <a:rPr lang="es-ES" sz="4000" dirty="0">
                <a:solidFill>
                  <a:srgbClr val="FFFF00"/>
                </a:solidFill>
                <a:latin typeface="Colonna MT" pitchFamily="82" charset="0"/>
              </a:rPr>
              <a:t>se dice y se oye:</a:t>
            </a:r>
            <a:br>
              <a:rPr lang="es-ES" sz="4000" dirty="0">
                <a:solidFill>
                  <a:srgbClr val="FFFF00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rgbClr val="FFFF00"/>
                </a:solidFill>
                <a:latin typeface="Colonna MT" pitchFamily="82" charset="0"/>
              </a:rPr>
              <a:t>       es </a:t>
            </a:r>
            <a:r>
              <a:rPr lang="es-ES" sz="4000" dirty="0">
                <a:solidFill>
                  <a:srgbClr val="FFFF00"/>
                </a:solidFill>
                <a:latin typeface="Colonna MT" pitchFamily="82" charset="0"/>
              </a:rPr>
              <a:t>real.</a:t>
            </a:r>
            <a:endParaRPr lang="es-ES_tradnl" sz="4000" dirty="0">
              <a:solidFill>
                <a:srgbClr val="FFFF00"/>
              </a:solidFill>
              <a:latin typeface="Colonna MT" pitchFamily="82" charset="0"/>
            </a:endParaRPr>
          </a:p>
        </p:txBody>
      </p:sp>
      <p:pic>
        <p:nvPicPr>
          <p:cNvPr id="5122" name="Picture 2" descr="J:\HACER PPS\FONDOS PANTALLAS\carta-antigua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123" name="Picture 3" descr="J:\HACER PPS\FONDOS PANTALLAS\Fondo-de-pantalla-Naturaleza-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85784" y="-214338"/>
            <a:ext cx="9753600" cy="73152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4282" y="6286520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2D, Mujer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6248" y="4071942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Y apenas digo</a:t>
            </a:r>
            <a:b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     es real,</a:t>
            </a:r>
            <a:b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    se disipa.</a:t>
            </a:r>
            <a:b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¿Así es más real?</a:t>
            </a:r>
            <a:endParaRPr lang="es-ES_tradnl" sz="4000" dirty="0">
              <a:solidFill>
                <a:schemeClr val="bg1"/>
              </a:solidFill>
              <a:latin typeface="Colonna MT" pitchFamily="82" charset="0"/>
            </a:endParaRPr>
          </a:p>
        </p:txBody>
      </p:sp>
      <p:pic>
        <p:nvPicPr>
          <p:cNvPr id="7170" name="Picture 2" descr="J:\HACER PPS\FONDOS PANTALLAS\master03_image00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00098" y="-714404"/>
            <a:ext cx="10864675" cy="820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14282" y="6286520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2D, Paisaj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285776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00430" y="57148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Idea palpable,</a:t>
            </a:r>
            <a:b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  palabra</a:t>
            </a:r>
            <a:b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impalpable:</a:t>
            </a:r>
            <a:endParaRPr lang="es-ES_tradnl" sz="4000" dirty="0">
              <a:solidFill>
                <a:schemeClr val="bg1"/>
              </a:solidFill>
              <a:latin typeface="Colonna MT" pitchFamily="82" charset="0"/>
            </a:endParaRPr>
          </a:p>
        </p:txBody>
      </p:sp>
      <p:pic>
        <p:nvPicPr>
          <p:cNvPr id="13316" name="Picture 4" descr="http://www.loreal-paris.es/_es/_es/articles/articles_tendencias/tendencias/images/672x440/ver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571876"/>
            <a:ext cx="4178611" cy="273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85720" y="214290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35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2D, Mujer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14810" y="378619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b="1" dirty="0" smtClean="0">
                <a:solidFill>
                  <a:schemeClr val="bg1"/>
                </a:solidFill>
                <a:latin typeface="Colonna MT" pitchFamily="82" charset="0"/>
              </a:rPr>
              <a:t>   </a:t>
            </a:r>
            <a:r>
              <a:rPr lang="es-ES_tradnl" sz="4000" b="1" dirty="0" smtClean="0">
                <a:solidFill>
                  <a:schemeClr val="bg1">
                    <a:lumMod val="50000"/>
                  </a:schemeClr>
                </a:solidFill>
                <a:latin typeface="Colonna MT" pitchFamily="82" charset="0"/>
              </a:rPr>
              <a:t>la poesía</a:t>
            </a:r>
            <a:br>
              <a:rPr lang="es-ES_tradnl" sz="4000" b="1" dirty="0" smtClean="0">
                <a:solidFill>
                  <a:schemeClr val="bg1">
                    <a:lumMod val="50000"/>
                  </a:schemeClr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chemeClr val="bg1">
                    <a:lumMod val="50000"/>
                  </a:schemeClr>
                </a:solidFill>
                <a:latin typeface="Colonna MT" pitchFamily="82" charset="0"/>
              </a:rPr>
              <a:t>  va y viene</a:t>
            </a:r>
            <a:br>
              <a:rPr lang="es-ES_tradnl" sz="4000" b="1" dirty="0" smtClean="0">
                <a:solidFill>
                  <a:schemeClr val="bg1">
                    <a:lumMod val="50000"/>
                  </a:schemeClr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chemeClr val="bg1">
                    <a:lumMod val="50000"/>
                  </a:schemeClr>
                </a:solidFill>
                <a:latin typeface="Colonna MT" pitchFamily="82" charset="0"/>
              </a:rPr>
              <a:t>entre lo que es</a:t>
            </a:r>
            <a:br>
              <a:rPr lang="es-ES_tradnl" sz="4000" b="1" dirty="0" smtClean="0">
                <a:solidFill>
                  <a:schemeClr val="bg1">
                    <a:lumMod val="50000"/>
                  </a:schemeClr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chemeClr val="bg1">
                    <a:lumMod val="50000"/>
                  </a:schemeClr>
                </a:solidFill>
                <a:latin typeface="Colonna MT" pitchFamily="82" charset="0"/>
              </a:rPr>
              <a:t>y lo que no es.</a:t>
            </a:r>
            <a:endParaRPr lang="es-ES_tradnl" sz="4000" dirty="0">
              <a:solidFill>
                <a:schemeClr val="bg1">
                  <a:lumMod val="50000"/>
                </a:schemeClr>
              </a:solidFill>
              <a:latin typeface="Colonna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1472" y="285728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25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2D, Animal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4572008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b="1" dirty="0" smtClean="0">
                <a:solidFill>
                  <a:schemeClr val="tx2">
                    <a:lumMod val="50000"/>
                  </a:schemeClr>
                </a:solidFill>
                <a:latin typeface="Colonna MT" pitchFamily="82" charset="0"/>
              </a:rPr>
              <a:t>Teje reflejos</a:t>
            </a:r>
            <a:br>
              <a:rPr lang="es-ES_tradnl" sz="4000" b="1" dirty="0" smtClean="0">
                <a:solidFill>
                  <a:schemeClr val="tx2">
                    <a:lumMod val="50000"/>
                  </a:schemeClr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chemeClr val="tx2">
                    <a:lumMod val="50000"/>
                  </a:schemeClr>
                </a:solidFill>
                <a:latin typeface="Colonna MT" pitchFamily="82" charset="0"/>
              </a:rPr>
              <a:t>y los desteje.</a:t>
            </a:r>
            <a:endParaRPr lang="es-ES_tradnl" sz="4000" dirty="0">
              <a:solidFill>
                <a:schemeClr val="tx2">
                  <a:lumMod val="50000"/>
                </a:schemeClr>
              </a:solidFill>
              <a:latin typeface="Colonna MT" pitchFamily="82" charset="0"/>
            </a:endParaRPr>
          </a:p>
        </p:txBody>
      </p:sp>
      <p:pic>
        <p:nvPicPr>
          <p:cNvPr id="6146" name="Picture 2" descr="J:\HACER PPS\FONDOS PANTALLAS\margaritas_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14282" y="285728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www.fondosypantallas.com/wp-content/uploads/2009/04/abre-tus-ojo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5901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500042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b="1" dirty="0" smtClean="0">
                <a:solidFill>
                  <a:schemeClr val="tx2">
                    <a:lumMod val="50000"/>
                  </a:schemeClr>
                </a:solidFill>
                <a:latin typeface="Colonna MT" pitchFamily="82" charset="0"/>
              </a:rPr>
              <a:t>La poesía</a:t>
            </a:r>
            <a:br>
              <a:rPr lang="es-ES_tradnl" sz="4000" b="1" dirty="0" smtClean="0">
                <a:solidFill>
                  <a:schemeClr val="tx2">
                    <a:lumMod val="50000"/>
                  </a:schemeClr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chemeClr val="tx2">
                    <a:lumMod val="50000"/>
                  </a:schemeClr>
                </a:solidFill>
                <a:latin typeface="Colonna MT" pitchFamily="82" charset="0"/>
              </a:rPr>
              <a:t>siembra ojos en las páginas</a:t>
            </a:r>
            <a:br>
              <a:rPr lang="es-ES_tradnl" sz="4000" b="1" dirty="0" smtClean="0">
                <a:solidFill>
                  <a:schemeClr val="tx2">
                    <a:lumMod val="50000"/>
                  </a:schemeClr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chemeClr val="tx2">
                    <a:lumMod val="50000"/>
                  </a:schemeClr>
                </a:solidFill>
                <a:latin typeface="Colonna MT" pitchFamily="82" charset="0"/>
              </a:rPr>
              <a:t>siembra palabras en los ojos.</a:t>
            </a:r>
            <a:endParaRPr lang="es-ES_tradnl" sz="4000" dirty="0">
              <a:solidFill>
                <a:schemeClr val="tx2">
                  <a:lumMod val="50000"/>
                </a:schemeClr>
              </a:solidFill>
              <a:latin typeface="Colonna MT" pitchFamily="82" charset="0"/>
            </a:endParaRPr>
          </a:p>
        </p:txBody>
      </p:sp>
      <p:pic>
        <p:nvPicPr>
          <p:cNvPr id="10242" name="Picture 2" descr="http://www.elpoderdelamujer.net/wp-content/uploads/2012/01/ojos-ahumad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428868"/>
            <a:ext cx="3333750" cy="3810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928662" y="6286520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frios-ojo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1214470"/>
            <a:ext cx="12384365" cy="990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71435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b="1" dirty="0" smtClean="0">
                <a:solidFill>
                  <a:schemeClr val="accent1"/>
                </a:solidFill>
                <a:latin typeface="Colonna MT" pitchFamily="82" charset="0"/>
              </a:rPr>
              <a:t>Los ojos hablan</a:t>
            </a:r>
            <a:br>
              <a:rPr lang="es-ES_tradnl" sz="4000" b="1" dirty="0" smtClean="0">
                <a:solidFill>
                  <a:schemeClr val="accent1"/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chemeClr val="accent1"/>
                </a:solidFill>
                <a:latin typeface="Colonna MT" pitchFamily="82" charset="0"/>
              </a:rPr>
              <a:t>las palabras miran,</a:t>
            </a:r>
            <a:br>
              <a:rPr lang="es-ES_tradnl" sz="4000" b="1" dirty="0" smtClean="0">
                <a:solidFill>
                  <a:schemeClr val="accent1"/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chemeClr val="accent1"/>
                </a:solidFill>
                <a:latin typeface="Colonna MT" pitchFamily="82" charset="0"/>
              </a:rPr>
              <a:t>las miradas piensan.</a:t>
            </a:r>
            <a:endParaRPr lang="es-ES_tradnl" sz="4000" dirty="0">
              <a:solidFill>
                <a:schemeClr val="accent1"/>
              </a:solidFill>
              <a:latin typeface="Colonna MT" pitchFamily="82" charset="0"/>
            </a:endParaRPr>
          </a:p>
        </p:txBody>
      </p:sp>
      <p:pic>
        <p:nvPicPr>
          <p:cNvPr id="8194" name="Picture 2" descr="J:\HACER PPS\FONDOS PANTALLAS\Purple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85916" y="-214338"/>
            <a:ext cx="12614400" cy="7884000"/>
          </a:xfrm>
          <a:prstGeom prst="rect">
            <a:avLst/>
          </a:prstGeom>
          <a:noFill/>
        </p:spPr>
      </p:pic>
      <p:pic>
        <p:nvPicPr>
          <p:cNvPr id="8195" name="Picture 3" descr="J:\HACER PPS\FONDOS PANTALLAS\slide0006_image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-214338"/>
            <a:ext cx="10560000" cy="792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8596" y="6488668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2D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-214338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488" y="1571612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b="1" dirty="0" smtClean="0">
                <a:solidFill>
                  <a:srgbClr val="FFFF00"/>
                </a:solidFill>
                <a:latin typeface="Colonna MT" pitchFamily="82" charset="0"/>
              </a:rPr>
              <a:t>Oír</a:t>
            </a:r>
            <a:br>
              <a:rPr lang="es-ES_tradnl" sz="4000" b="1" dirty="0" smtClean="0">
                <a:solidFill>
                  <a:srgbClr val="FFFF00"/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rgbClr val="FFFF00"/>
                </a:solidFill>
                <a:latin typeface="Colonna MT" pitchFamily="82" charset="0"/>
              </a:rPr>
              <a:t>los pensamientos,</a:t>
            </a:r>
            <a:endParaRPr lang="es-ES_tradnl" sz="4000" dirty="0">
              <a:solidFill>
                <a:srgbClr val="FFFF00"/>
              </a:solidFill>
              <a:latin typeface="Colonna MT" pitchFamily="82" charset="0"/>
            </a:endParaRPr>
          </a:p>
        </p:txBody>
      </p:sp>
      <p:pic>
        <p:nvPicPr>
          <p:cNvPr id="8194" name="Picture 2" descr="http://www.elpoderdelamujer.net/wp-content/uploads/2012/02/tendencias-de-maquillaje-otoño-invierno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3643314"/>
            <a:ext cx="3810000" cy="25431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0" y="285728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Paisajes, Bosqu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868" y="107154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b="1" dirty="0" smtClean="0">
                <a:solidFill>
                  <a:schemeClr val="bg1"/>
                </a:solidFill>
                <a:latin typeface="Colonna MT" pitchFamily="82" charset="0"/>
              </a:rPr>
              <a:t>ver</a:t>
            </a:r>
            <a:br>
              <a:rPr lang="es-ES_tradnl" sz="4000" b="1" dirty="0" smtClean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chemeClr val="bg1"/>
                </a:solidFill>
                <a:latin typeface="Colonna MT" pitchFamily="82" charset="0"/>
              </a:rPr>
              <a:t>lo que decimos</a:t>
            </a:r>
            <a:endParaRPr lang="es-ES_tradnl" sz="4000" dirty="0">
              <a:solidFill>
                <a:schemeClr val="bg1"/>
              </a:solidFill>
              <a:latin typeface="Colonna MT" pitchFamily="82" charset="0"/>
            </a:endParaRPr>
          </a:p>
        </p:txBody>
      </p:sp>
      <p:pic>
        <p:nvPicPr>
          <p:cNvPr id="9218" name="Picture 2" descr="J:\HACER PPS\CARPETA PLANTILLAS\azul_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85720" y="214290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farm9.staticflickr.com/8148/7633523616_983fbbf5be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0"/>
            <a:ext cx="10335718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57148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b="1" dirty="0" smtClean="0">
                <a:solidFill>
                  <a:schemeClr val="bg1"/>
                </a:solidFill>
                <a:latin typeface="Colonna MT" pitchFamily="82" charset="0"/>
              </a:rPr>
              <a:t>    tocar</a:t>
            </a:r>
            <a:br>
              <a:rPr lang="es-ES_tradnl" sz="4000" b="1" dirty="0" smtClean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chemeClr val="bg1"/>
                </a:solidFill>
                <a:latin typeface="Colonna MT" pitchFamily="82" charset="0"/>
              </a:rPr>
              <a:t>el cuerpo</a:t>
            </a:r>
            <a:br>
              <a:rPr lang="es-ES_tradnl" sz="4000" b="1" dirty="0" smtClean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_tradnl" sz="4000" b="1" dirty="0" smtClean="0">
                <a:solidFill>
                  <a:schemeClr val="bg1"/>
                </a:solidFill>
                <a:latin typeface="Colonna MT" pitchFamily="82" charset="0"/>
              </a:rPr>
              <a:t>de la idea.</a:t>
            </a:r>
            <a:endParaRPr lang="es-ES_tradnl" sz="4000" dirty="0">
              <a:solidFill>
                <a:schemeClr val="bg1"/>
              </a:solidFill>
              <a:latin typeface="Colonna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142976" y="6143644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Paisajes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428604"/>
            <a:ext cx="58579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       Los ojos</a:t>
            </a:r>
            <a:b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        se cierran</a:t>
            </a:r>
            <a:b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Colonna MT" pitchFamily="82" charset="0"/>
              </a:rPr>
              <a:t>Las palabras se abren.</a:t>
            </a:r>
            <a:endParaRPr lang="es-ES_tradnl" sz="4000" dirty="0">
              <a:solidFill>
                <a:schemeClr val="bg1"/>
              </a:solidFill>
              <a:latin typeface="Colonna MT" pitchFamily="82" charset="0"/>
            </a:endParaRPr>
          </a:p>
        </p:txBody>
      </p:sp>
      <p:pic>
        <p:nvPicPr>
          <p:cNvPr id="6" name="Picture 2" descr="Paisajes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28652"/>
            <a:ext cx="4848000" cy="3636000"/>
          </a:xfrm>
          <a:prstGeom prst="rect">
            <a:avLst/>
          </a:prstGeom>
          <a:noFill/>
        </p:spPr>
      </p:pic>
      <p:pic>
        <p:nvPicPr>
          <p:cNvPr id="7" name="Picture 2" descr="Paisajes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3222000"/>
            <a:ext cx="4848000" cy="3636000"/>
          </a:xfrm>
          <a:prstGeom prst="rect">
            <a:avLst/>
          </a:prstGeom>
          <a:noFill/>
        </p:spPr>
      </p:pic>
      <p:pic>
        <p:nvPicPr>
          <p:cNvPr id="8" name="Picture 2" descr="Paisajes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4000" y="-428652"/>
            <a:ext cx="4848000" cy="3636000"/>
          </a:xfrm>
          <a:prstGeom prst="rect">
            <a:avLst/>
          </a:prstGeom>
          <a:noFill/>
        </p:spPr>
      </p:pic>
      <p:pic>
        <p:nvPicPr>
          <p:cNvPr id="9" name="Picture 2" descr="Paisajes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6000" y="3222000"/>
            <a:ext cx="4848000" cy="3636000"/>
          </a:xfrm>
          <a:prstGeom prst="rect">
            <a:avLst/>
          </a:prstGeom>
          <a:noFill/>
        </p:spPr>
      </p:pic>
      <p:pic>
        <p:nvPicPr>
          <p:cNvPr id="10242" name="Picture 2" descr="J:\HACER PPS\CHICAS\TRANSPARENTES (10)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500042"/>
            <a:ext cx="6960000" cy="5220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85720" y="6143644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2D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285776"/>
            <a:ext cx="9753600" cy="73152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928794" y="285728"/>
            <a:ext cx="239584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olonna MT" pitchFamily="82" charset="0"/>
                <a:ea typeface="Times New Roman" pitchFamily="18" charset="0"/>
                <a:cs typeface="Arial" pitchFamily="34" charset="0"/>
              </a:rPr>
              <a:t>Octavio Paz</a:t>
            </a:r>
            <a:endParaRPr kumimoji="0" lang="es-ES_tradnl" sz="3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Colonna MT" pitchFamily="82" charset="0"/>
              <a:cs typeface="Arial" pitchFamily="34" charset="0"/>
            </a:endParaRPr>
          </a:p>
        </p:txBody>
      </p:sp>
      <p:pic>
        <p:nvPicPr>
          <p:cNvPr id="6" name="Picture 2" descr="http://www.moreyra.net/Cuadros/Octavio%20Pa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1000108"/>
            <a:ext cx="4543425" cy="56769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643702" y="214290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fundacionvidanueva.com.uy/images/pergamin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8616" cy="6858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14414" y="500042"/>
            <a:ext cx="278608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 smtClean="0"/>
              <a:t>Entre lo que veo y digo,</a:t>
            </a:r>
            <a:br>
              <a:rPr lang="es-ES" sz="1600" dirty="0" smtClean="0"/>
            </a:br>
            <a:r>
              <a:rPr lang="es-ES" sz="1600" dirty="0" smtClean="0"/>
              <a:t>Entre lo que digo y callo,</a:t>
            </a:r>
            <a:br>
              <a:rPr lang="es-ES" sz="1600" dirty="0" smtClean="0"/>
            </a:br>
            <a:r>
              <a:rPr lang="es-ES" sz="1600" dirty="0" smtClean="0"/>
              <a:t>Entre lo que callo y sueño,</a:t>
            </a:r>
            <a:br>
              <a:rPr lang="es-ES" sz="1600" dirty="0" smtClean="0"/>
            </a:br>
            <a:r>
              <a:rPr lang="es-ES" sz="1600" dirty="0" smtClean="0"/>
              <a:t>Entre lo que sueño y olvido</a:t>
            </a:r>
            <a:br>
              <a:rPr lang="es-ES" sz="1600" dirty="0" smtClean="0"/>
            </a:br>
            <a:r>
              <a:rPr lang="es-ES" sz="1600" dirty="0" smtClean="0"/>
              <a:t>          La poesía.</a:t>
            </a:r>
            <a:br>
              <a:rPr lang="es-ES" sz="1600" dirty="0" smtClean="0"/>
            </a:br>
            <a:r>
              <a:rPr lang="es-ES" sz="1600" dirty="0" smtClean="0"/>
              <a:t>Se desliza entre el sí y el no:</a:t>
            </a:r>
            <a:br>
              <a:rPr lang="es-ES" sz="1600" dirty="0" smtClean="0"/>
            </a:br>
            <a:r>
              <a:rPr lang="es-ES" sz="1600" dirty="0" smtClean="0"/>
              <a:t>                 dice</a:t>
            </a:r>
            <a:br>
              <a:rPr lang="es-ES" sz="1600" dirty="0" smtClean="0"/>
            </a:br>
            <a:r>
              <a:rPr lang="es-ES" sz="1600" dirty="0" smtClean="0"/>
              <a:t>           lo que callo,</a:t>
            </a:r>
            <a:br>
              <a:rPr lang="es-ES" sz="1600" dirty="0" smtClean="0"/>
            </a:br>
            <a:r>
              <a:rPr lang="es-ES" sz="1600" dirty="0" smtClean="0"/>
              <a:t>                calla</a:t>
            </a:r>
            <a:br>
              <a:rPr lang="es-ES" sz="1600" dirty="0" smtClean="0"/>
            </a:br>
            <a:r>
              <a:rPr lang="es-ES" sz="1600" dirty="0" smtClean="0"/>
              <a:t>           lo que digo,</a:t>
            </a:r>
            <a:br>
              <a:rPr lang="es-ES" sz="1600" dirty="0" smtClean="0"/>
            </a:br>
            <a:r>
              <a:rPr lang="es-ES" sz="1600" dirty="0" smtClean="0"/>
              <a:t>              sueña</a:t>
            </a:r>
            <a:br>
              <a:rPr lang="es-ES" sz="1600" dirty="0" smtClean="0"/>
            </a:br>
            <a:r>
              <a:rPr lang="es-ES" sz="1600" dirty="0" smtClean="0"/>
              <a:t>          lo que olvido.</a:t>
            </a:r>
            <a:br>
              <a:rPr lang="es-ES" sz="1600" dirty="0" smtClean="0"/>
            </a:br>
            <a:r>
              <a:rPr lang="es-ES" sz="1600" dirty="0" smtClean="0"/>
              <a:t>         No es un decir:</a:t>
            </a:r>
            <a:br>
              <a:rPr lang="es-ES" sz="1600" dirty="0" smtClean="0"/>
            </a:br>
            <a:r>
              <a:rPr lang="es-ES" sz="1600" dirty="0" smtClean="0"/>
              <a:t>           es un hacer.</a:t>
            </a:r>
            <a:br>
              <a:rPr lang="es-ES" sz="1600" dirty="0" smtClean="0"/>
            </a:br>
            <a:r>
              <a:rPr lang="es-ES" sz="1600" dirty="0" smtClean="0"/>
              <a:t>           Es un hacer</a:t>
            </a:r>
            <a:br>
              <a:rPr lang="es-ES" sz="1600" dirty="0" smtClean="0"/>
            </a:br>
            <a:r>
              <a:rPr lang="es-ES" sz="1600" dirty="0" smtClean="0"/>
              <a:t>       que es un decir.</a:t>
            </a:r>
            <a:br>
              <a:rPr lang="es-ES" sz="1600" dirty="0" smtClean="0"/>
            </a:br>
            <a:r>
              <a:rPr lang="es-ES" sz="1600" dirty="0" smtClean="0"/>
              <a:t>           La poesía</a:t>
            </a:r>
            <a:br>
              <a:rPr lang="es-ES" sz="1600" dirty="0" smtClean="0"/>
            </a:br>
            <a:r>
              <a:rPr lang="es-ES" sz="1600" dirty="0" smtClean="0"/>
              <a:t>      se dice y se oye:</a:t>
            </a:r>
            <a:br>
              <a:rPr lang="es-ES" sz="1600" dirty="0" smtClean="0"/>
            </a:br>
            <a:r>
              <a:rPr lang="es-ES" sz="1600" dirty="0" smtClean="0"/>
              <a:t>             es real.</a:t>
            </a:r>
            <a:endParaRPr lang="es-ES_tradnl" sz="1600" dirty="0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4929190" y="785794"/>
            <a:ext cx="4786346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dirty="0" smtClean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l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a poesía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  va y viene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entre lo que es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y  lo que no es.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 Teje reflejos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 y los desteje.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    La poesía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siembra ojos en las páginas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siembra palabras en los ojos.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Los ojos hablan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las palabras miran,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las miradas piensan.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         Oír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los pensamientos,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         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ver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lo que decimos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        tocar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/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    el cuerpo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    de la idea.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     Los ojos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          se cierran</a:t>
            </a:r>
            <a:b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 L as palabras se abren.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928662" y="5143512"/>
            <a:ext cx="450056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 smtClean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  <a:t>           Y apenas digo</a:t>
            </a:r>
            <a:br>
              <a:rPr lang="es-ES" sz="1600" dirty="0" smtClean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</a:br>
            <a:r>
              <a:rPr lang="es-ES" sz="1600" dirty="0" smtClean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  <a:t>                  es real,</a:t>
            </a:r>
            <a:br>
              <a:rPr lang="es-ES" sz="1600" dirty="0" smtClean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</a:br>
            <a:r>
              <a:rPr lang="es-ES" sz="1600" dirty="0" smtClean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  <a:t>                se disipa.</a:t>
            </a:r>
          </a:p>
          <a:p>
            <a:r>
              <a:rPr lang="es-ES" sz="1600" dirty="0" smtClean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  <a:t>          ¿Así es más real?</a:t>
            </a:r>
            <a:br>
              <a:rPr lang="es-ES" sz="1600" dirty="0" smtClean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</a:br>
            <a:endParaRPr lang="es-ES_tradnl" sz="1600" dirty="0"/>
          </a:p>
        </p:txBody>
      </p:sp>
      <p:sp>
        <p:nvSpPr>
          <p:cNvPr id="9" name="8 Rectángulo"/>
          <p:cNvSpPr/>
          <p:nvPr/>
        </p:nvSpPr>
        <p:spPr>
          <a:xfrm>
            <a:off x="5000628" y="35716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600" dirty="0" smtClean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  <a:t>          Idea palpable,</a:t>
            </a:r>
            <a:br>
              <a:rPr lang="es-ES" sz="1600" dirty="0" smtClean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</a:br>
            <a:r>
              <a:rPr lang="es-ES" sz="1600" dirty="0" smtClean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  <a:t>     palabra impalpable</a:t>
            </a:r>
            <a:endParaRPr lang="es-ES_tradnl" sz="1600" dirty="0"/>
          </a:p>
        </p:txBody>
      </p:sp>
      <p:sp>
        <p:nvSpPr>
          <p:cNvPr id="10" name="9 Rectángulo"/>
          <p:cNvSpPr/>
          <p:nvPr/>
        </p:nvSpPr>
        <p:spPr>
          <a:xfrm>
            <a:off x="3714744" y="500043"/>
            <a:ext cx="107157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643306" y="642918"/>
            <a:ext cx="1357322" cy="73558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O 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C 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T 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A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V 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I 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O 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 </a:t>
            </a:r>
          </a:p>
          <a:p>
            <a:pPr algn="ctr"/>
            <a:endParaRPr lang="es-ES" sz="28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lonna MT" pitchFamily="82" charset="0"/>
            </a:endParaRP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P 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A 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Z 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</a:rPr>
              <a:t> </a:t>
            </a:r>
          </a:p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</a:p>
          <a:p>
            <a:pPr algn="ctr"/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106263" y="142852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Paisajes, Bosqu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285776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www.caballerosdelavirgen.org.ec/images/images_navidadespecial/pergamino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78487" y="-214338"/>
            <a:ext cx="3165513" cy="3672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1000101" y="1357298"/>
            <a:ext cx="2428892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endParaRPr lang="es-ES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479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572264" y="357166"/>
            <a:ext cx="198201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Diseño </a:t>
            </a:r>
          </a:p>
          <a:p>
            <a:pPr algn="ctr"/>
            <a:r>
              <a:rPr lang="es-ES" sz="2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María Teresa </a:t>
            </a:r>
          </a:p>
          <a:p>
            <a:pPr algn="ctr"/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Espín </a:t>
            </a:r>
          </a:p>
          <a:p>
            <a:pPr algn="ctr"/>
            <a:r>
              <a:rPr lang="es-ES" sz="2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Imágenes </a:t>
            </a:r>
          </a:p>
          <a:p>
            <a:pPr algn="ctr"/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Internet </a:t>
            </a:r>
          </a:p>
          <a:p>
            <a:pPr algn="ctr"/>
            <a:r>
              <a:rPr lang="es-ES" sz="2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2012 </a:t>
            </a:r>
            <a:endParaRPr lang="es-ES_tradnl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57158" y="142852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Diseño 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</a:rPr>
              <a:t>. Mari Tere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251</Words>
  <Application>Microsoft Office PowerPoint</Application>
  <PresentationFormat>Presentación en pantalla (4:3)</PresentationFormat>
  <Paragraphs>93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Decir, hacer  Octavio paz</dc:title>
  <dc:creator>abuelitos</dc:creator>
  <cp:lastModifiedBy>abuelitos</cp:lastModifiedBy>
  <cp:revision>190</cp:revision>
  <dcterms:created xsi:type="dcterms:W3CDTF">2012-10-23T20:24:43Z</dcterms:created>
  <dcterms:modified xsi:type="dcterms:W3CDTF">2012-10-30T21:01:17Z</dcterms:modified>
</cp:coreProperties>
</file>