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92" r:id="rId4"/>
    <p:sldId id="257" r:id="rId5"/>
    <p:sldId id="258" r:id="rId6"/>
    <p:sldId id="259" r:id="rId7"/>
    <p:sldId id="293" r:id="rId8"/>
    <p:sldId id="262" r:id="rId9"/>
    <p:sldId id="264" r:id="rId10"/>
    <p:sldId id="263" r:id="rId11"/>
    <p:sldId id="294" r:id="rId12"/>
    <p:sldId id="265" r:id="rId13"/>
    <p:sldId id="266" r:id="rId14"/>
    <p:sldId id="267" r:id="rId15"/>
    <p:sldId id="295" r:id="rId16"/>
    <p:sldId id="269" r:id="rId17"/>
    <p:sldId id="268" r:id="rId18"/>
    <p:sldId id="270" r:id="rId19"/>
    <p:sldId id="296" r:id="rId20"/>
    <p:sldId id="271" r:id="rId21"/>
    <p:sldId id="272" r:id="rId22"/>
    <p:sldId id="275" r:id="rId23"/>
    <p:sldId id="297" r:id="rId24"/>
    <p:sldId id="276" r:id="rId25"/>
    <p:sldId id="277" r:id="rId26"/>
    <p:sldId id="281" r:id="rId27"/>
    <p:sldId id="298" r:id="rId28"/>
    <p:sldId id="280" r:id="rId29"/>
    <p:sldId id="284" r:id="rId30"/>
    <p:sldId id="288" r:id="rId31"/>
    <p:sldId id="299" r:id="rId32"/>
    <p:sldId id="283" r:id="rId33"/>
    <p:sldId id="290" r:id="rId34"/>
    <p:sldId id="291" r:id="rId35"/>
    <p:sldId id="300" r:id="rId36"/>
    <p:sldId id="285" r:id="rId37"/>
    <p:sldId id="287" r:id="rId38"/>
    <p:sldId id="301" r:id="rId3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tx6qW5bhZWwHMvvjy1PLw" hashData="qO6G6xvleLqE+Sz5jx/Y0hdDWL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DB43"/>
    <a:srgbClr val="EDE0C5"/>
    <a:srgbClr val="FF6600"/>
    <a:srgbClr val="663B20"/>
    <a:srgbClr val="FECE00"/>
    <a:srgbClr val="E3EBF5"/>
    <a:srgbClr val="993300"/>
    <a:srgbClr val="A26000"/>
    <a:srgbClr val="1A0F0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447A3-69D8-47A5-9B93-45CEFD194BDE}" type="datetimeFigureOut">
              <a:rPr lang="es-PE" smtClean="0"/>
              <a:pPr/>
              <a:t>24/04/2020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01F2E-CB47-488B-A934-4D05887D08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D1E0C"/>
            </a:gs>
            <a:gs pos="50000">
              <a:srgbClr val="DEE1B5">
                <a:shade val="67500"/>
                <a:satMod val="115000"/>
              </a:srgbClr>
            </a:gs>
            <a:gs pos="100000">
              <a:srgbClr val="DEE1B5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41364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4141364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oltext35559409065918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6858016" y="214297"/>
            <a:ext cx="693002" cy="888464"/>
          </a:xfrm>
          <a:prstGeom prst="rect">
            <a:avLst/>
          </a:prstGeom>
        </p:spPr>
      </p:pic>
      <p:pic>
        <p:nvPicPr>
          <p:cNvPr id="6" name="5 Imagen" descr="cooltext355594068403086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6072198" y="1071552"/>
            <a:ext cx="1092375" cy="776611"/>
          </a:xfrm>
          <a:prstGeom prst="rect">
            <a:avLst/>
          </a:prstGeom>
        </p:spPr>
      </p:pic>
      <p:pic>
        <p:nvPicPr>
          <p:cNvPr id="7" name="6 Imagen" descr="cooltext355594105672585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7215206" y="1142990"/>
            <a:ext cx="1211895" cy="651394"/>
          </a:xfrm>
          <a:prstGeom prst="rect">
            <a:avLst/>
          </a:prstGeom>
        </p:spPr>
      </p:pic>
      <p:pic>
        <p:nvPicPr>
          <p:cNvPr id="8" name="7 Imagen" descr="cooltext355594115725972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5929322" y="2000246"/>
            <a:ext cx="1172115" cy="851615"/>
          </a:xfrm>
          <a:prstGeom prst="rect">
            <a:avLst/>
          </a:prstGeom>
        </p:spPr>
      </p:pic>
      <p:pic>
        <p:nvPicPr>
          <p:cNvPr id="9" name="8 Imagen" descr="cooltext355594126267875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7143768" y="2071684"/>
            <a:ext cx="1658382" cy="664856"/>
          </a:xfrm>
          <a:prstGeom prst="rect">
            <a:avLst/>
          </a:prstGeom>
        </p:spPr>
      </p:pic>
      <p:pic>
        <p:nvPicPr>
          <p:cNvPr id="10" name="9 Imagen" descr="cooltext355594141756345.png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6000760" y="3000378"/>
            <a:ext cx="1125680" cy="701623"/>
          </a:xfrm>
          <a:prstGeom prst="rect">
            <a:avLst/>
          </a:prstGeom>
        </p:spPr>
      </p:pic>
      <p:pic>
        <p:nvPicPr>
          <p:cNvPr id="11" name="10 Imagen" descr="cooltext355594153038805.png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3">
                <a:lumMod val="50000"/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7000892" y="3000378"/>
            <a:ext cx="1785950" cy="714380"/>
          </a:xfrm>
          <a:prstGeom prst="rect">
            <a:avLst/>
          </a:prstGeom>
        </p:spPr>
      </p:pic>
      <p:pic>
        <p:nvPicPr>
          <p:cNvPr id="12" name="11 Imagen" descr="cooltext355594760815374.png"/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bright="-10000" contrast="10000"/>
          </a:blip>
          <a:stretch>
            <a:fillRect/>
          </a:stretch>
        </p:blipFill>
        <p:spPr>
          <a:xfrm>
            <a:off x="6215074" y="4214824"/>
            <a:ext cx="2357422" cy="330614"/>
          </a:xfrm>
          <a:prstGeom prst="rect">
            <a:avLst/>
          </a:prstGeom>
        </p:spPr>
      </p:pic>
      <p:pic>
        <p:nvPicPr>
          <p:cNvPr id="13" name="12 Imagen" descr="stock-photo-14141364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6000">
    <p:sndAc>
      <p:stSnd loop="1">
        <p:snd r:embed="rId2" name="A_New_Day_-_Ernesto_Cortazar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EDE0C5">
                <a:shade val="67500"/>
                <a:satMod val="115000"/>
              </a:srgbClr>
            </a:gs>
            <a:gs pos="100000">
              <a:srgbClr val="EDE0C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7c2ec7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28" y="0"/>
            <a:ext cx="8909743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5" y="1643056"/>
            <a:ext cx="450059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/>
              <a:t>Está claro quién maneja todo, está claro quién tiene el control, está claro que no manejamos (casi) nada y que por más que planifiquemos y organicemos, tenemos un socio, que es la Vida (Dios, Universo o como cada uno quiera llamarlo) </a:t>
            </a:r>
            <a:r>
              <a:rPr lang="es-PE" dirty="0" smtClean="0"/>
              <a:t>quie</a:t>
            </a:r>
            <a:r>
              <a:rPr lang="es-PE" dirty="0"/>
              <a:t>n</a:t>
            </a:r>
            <a:r>
              <a:rPr lang="es-PE" dirty="0" smtClean="0"/>
              <a:t> finalmente </a:t>
            </a:r>
            <a:r>
              <a:rPr lang="es-PE" dirty="0"/>
              <a:t>decide...</a:t>
            </a:r>
            <a:br>
              <a:rPr lang="es-PE" dirty="0"/>
            </a:br>
            <a:endParaRPr lang="es-PE" dirty="0"/>
          </a:p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132D4D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re &amp; Ice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ire &amp; Ice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84372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284372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F2E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410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41410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EDE0C5">
                <a:shade val="67500"/>
                <a:satMod val="115000"/>
              </a:srgbClr>
            </a:gs>
            <a:gs pos="100000">
              <a:srgbClr val="EDE0C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7c2ec7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28" y="0"/>
            <a:ext cx="8909743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1928808"/>
            <a:ext cx="45005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/>
              <a:t> Y entonces, en vez de preguntar que quiero yo de la vida, esta vez, claramente, la pregunta sería que es lo que quiere, de mí, la vida.</a:t>
            </a:r>
            <a:br>
              <a:rPr lang="es-PE" dirty="0"/>
            </a:b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bg2">
                <a:lumMod val="90000"/>
                <a:shade val="67500"/>
                <a:satMod val="115000"/>
              </a:schemeClr>
            </a:gs>
            <a:gs pos="100000">
              <a:schemeClr val="bg2">
                <a:lumMod val="9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49373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549373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65627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765627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61A32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36997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636997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EDE0C5">
                <a:shade val="67500"/>
                <a:satMod val="115000"/>
              </a:srgbClr>
            </a:gs>
            <a:gs pos="100000">
              <a:srgbClr val="EDE0C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7c2ec7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28" y="0"/>
            <a:ext cx="8909743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1928808"/>
            <a:ext cx="45005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/>
              <a:t>  La diferencia va a estar en dejar de querer controlar, enojarnos y resistirnos, para empezar aceptar, fluir, tratar de pasar estos días con la mayor serenidad y paz posibles, y buscar el crecimiento y evolución detrás de esta gran crisis. </a:t>
            </a:r>
            <a:br>
              <a:rPr lang="es-PE" dirty="0"/>
            </a:b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53071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2553071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2B96CB">
                <a:shade val="67500"/>
                <a:satMod val="115000"/>
              </a:srgbClr>
            </a:gs>
            <a:gs pos="100000">
              <a:srgbClr val="2B96CB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74374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2574374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62D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50288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2650288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EDE0C5">
                <a:shade val="67500"/>
                <a:satMod val="115000"/>
              </a:srgbClr>
            </a:gs>
            <a:gs pos="100000">
              <a:srgbClr val="EDE0C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7c2ec7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28" y="0"/>
            <a:ext cx="8909743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1928808"/>
            <a:ext cx="45005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/>
              <a:t>Aprovechemos este momento y comprendamos el mensaje que la vida nos está dando: paremos de querer correr, vayamos adentro nuestro, soltemos el querer controlar y la dependencia del afuera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61371D"/>
            </a:gs>
            <a:gs pos="50000">
              <a:srgbClr val="E282B4">
                <a:shade val="67500"/>
                <a:satMod val="115000"/>
              </a:srgbClr>
            </a:gs>
            <a:gs pos="100000">
              <a:srgbClr val="E282B4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22701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2822701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2607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2742607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42928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2942928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EDE0C5">
                <a:shade val="67500"/>
                <a:satMod val="115000"/>
              </a:srgbClr>
            </a:gs>
            <a:gs pos="100000">
              <a:srgbClr val="EDE0C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7c2ec7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28" y="0"/>
            <a:ext cx="8909743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1857370"/>
            <a:ext cx="42862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/>
              <a:t>Reconozcamos lo que es verdaderamente importante en nuestra vida, aprendamos a discernir lo que es necesario de lo que no lo es...busquemos la profundidad dentro nuestro y la conexión con nuestra familia.</a:t>
            </a:r>
            <a:br>
              <a:rPr lang="es-PE" dirty="0"/>
            </a:b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154A4B"/>
            </a:gs>
            <a:gs pos="50000">
              <a:srgbClr val="42C7CA">
                <a:shade val="67500"/>
                <a:satMod val="115000"/>
              </a:srgbClr>
            </a:gs>
            <a:gs pos="100000">
              <a:srgbClr val="42C7CA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17725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3017725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61371D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29079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3029079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B20"/>
            </a:gs>
            <a:gs pos="50000">
              <a:srgbClr val="B0AC00">
                <a:shade val="67500"/>
                <a:satMod val="115000"/>
              </a:srgbClr>
            </a:gs>
            <a:gs pos="100000">
              <a:srgbClr val="B0AC00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09129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3109129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EDE0C5">
                <a:shade val="67500"/>
                <a:satMod val="115000"/>
              </a:srgbClr>
            </a:gs>
            <a:gs pos="100000">
              <a:srgbClr val="EDE0C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7c2ec7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28" y="0"/>
            <a:ext cx="8909743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1857370"/>
            <a:ext cx="42862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/>
              <a:t>Y confiemos, que si bien todo esto es muy incómodo, doloroso, triste...hay un plan mayor, aunque desde nuestro lugar no lo podamos comprender todavía.</a:t>
            </a:r>
            <a:br>
              <a:rPr lang="es-PE" dirty="0"/>
            </a:b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00206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11390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3111390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2952893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stock-photo-2952893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21984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021984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EDE0C5">
                <a:shade val="67500"/>
                <a:satMod val="115000"/>
              </a:srgbClr>
            </a:gs>
            <a:gs pos="100000">
              <a:srgbClr val="EDE0C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7c2ec7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28" y="0"/>
            <a:ext cx="8909743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1857370"/>
            <a:ext cx="42862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/>
              <a:t>Lo que está claro es una cosa: esta vez el mensaje es contundente, escuchemos y hagamos lo que tenemos que hacer, sino la vida va a tener que seguir subiendo el volumen del mensaje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1784795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stock-photo-1784795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6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6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43832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043832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B20"/>
            </a:gs>
            <a:gs pos="50000">
              <a:schemeClr val="accent6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6">
                <a:lumMod val="40000"/>
                <a:lumOff val="6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04639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104639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EDE0C5">
                <a:shade val="67500"/>
                <a:satMod val="115000"/>
              </a:srgbClr>
            </a:gs>
            <a:gs pos="100000">
              <a:srgbClr val="EDE0C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7c2ec7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1857370"/>
            <a:ext cx="42862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/>
              <a:t>Algo tenemos que aprender.</a:t>
            </a:r>
            <a:br>
              <a:rPr lang="es-PE" dirty="0"/>
            </a:br>
            <a:r>
              <a:rPr lang="es-PE" dirty="0"/>
              <a:t>Cuanto antes aprendemos, antes podremos evolucionar.</a:t>
            </a:r>
            <a:br>
              <a:rPr lang="es-PE" dirty="0"/>
            </a:br>
            <a:r>
              <a:rPr lang="es-PE" dirty="0"/>
              <a:t>Y cada persona tiene un aprendizaje distinto. Justamente ahí donde duele y molesta, ahí hay algo para trabajar y aprender.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85000"/>
                <a:lumOff val="15000"/>
              </a:schemeClr>
            </a:gs>
            <a:gs pos="50000">
              <a:srgbClr val="E3EBF5">
                <a:shade val="67500"/>
                <a:satMod val="115000"/>
              </a:srgbClr>
            </a:gs>
            <a:gs pos="100000">
              <a:srgbClr val="E3EBF5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174929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stock-photo-174929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bg2">
                <a:lumMod val="75000"/>
                <a:shade val="67500"/>
                <a:satMod val="115000"/>
              </a:schemeClr>
            </a:gs>
            <a:gs pos="100000">
              <a:schemeClr val="bg2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44375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0144375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20000"/>
                <a:lumOff val="80000"/>
              </a:scheme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44393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144393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EDE0C5">
                <a:shade val="67500"/>
                <a:satMod val="115000"/>
              </a:srgbClr>
            </a:gs>
            <a:gs pos="100000">
              <a:srgbClr val="EDE0C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7c2ec7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2214560"/>
            <a:ext cx="42862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/>
              <a:t>Quien puede y quiere oír, que </a:t>
            </a:r>
            <a:r>
              <a:rPr lang="es-PE" dirty="0" smtClean="0"/>
              <a:t>oiga</a:t>
            </a:r>
            <a:endParaRPr lang="es-PE" dirty="0"/>
          </a:p>
          <a:p>
            <a:pPr algn="ctr"/>
            <a:r>
              <a:rPr lang="es-PE" dirty="0"/>
              <a:t> </a:t>
            </a:r>
          </a:p>
          <a:p>
            <a:pPr algn="ctr"/>
            <a:endParaRPr lang="es-PE" dirty="0"/>
          </a:p>
        </p:txBody>
      </p:sp>
      <p:sp>
        <p:nvSpPr>
          <p:cNvPr id="4" name="3 CuadroTexto"/>
          <p:cNvSpPr txBox="1"/>
          <p:nvPr/>
        </p:nvSpPr>
        <p:spPr>
          <a:xfrm>
            <a:off x="2214546" y="3643320"/>
            <a:ext cx="1346844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dirty="0" smtClean="0"/>
              <a:t>Texto: </a:t>
            </a:r>
            <a:r>
              <a:rPr lang="es-PE" sz="1050" dirty="0" err="1" smtClean="0"/>
              <a:t>Barbara</a:t>
            </a:r>
            <a:r>
              <a:rPr lang="es-PE" sz="1050" dirty="0" smtClean="0"/>
              <a:t> </a:t>
            </a:r>
            <a:r>
              <a:rPr lang="es-PE" sz="1050" dirty="0" err="1" smtClean="0"/>
              <a:t>Itzkoof</a:t>
            </a:r>
            <a:endParaRPr lang="es-PE" sz="1050" dirty="0" smtClean="0"/>
          </a:p>
          <a:p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65000"/>
                <a:lumOff val="3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70998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070998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92187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092187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214692"/>
            <a:ext cx="1990723" cy="85792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10001320" cy="5786478"/>
          </a:xfrm>
          <a:prstGeom prst="rect">
            <a:avLst/>
          </a:prstGeom>
          <a:gradFill flip="none" rotWithShape="1">
            <a:gsLst>
              <a:gs pos="39000">
                <a:schemeClr val="accent6">
                  <a:lumMod val="60000"/>
                  <a:lumOff val="40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236</Words>
  <Application>Microsoft Office PowerPoint</Application>
  <PresentationFormat>Presentación en pantalla (16:9)</PresentationFormat>
  <Paragraphs>14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144</cp:revision>
  <dcterms:created xsi:type="dcterms:W3CDTF">2020-04-24T21:07:34Z</dcterms:created>
  <dcterms:modified xsi:type="dcterms:W3CDTF">2020-04-24T23:59:32Z</dcterms:modified>
</cp:coreProperties>
</file>