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7BB83z7oX8dNTCzFntGqYA" hashData="AryGtlf5CloZ1Sosbdrlt/Djv2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9" d="100"/>
          <a:sy n="69" d="100"/>
        </p:scale>
        <p:origin x="-16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E58F9B6-CCD6-49F7-A24D-30E3547CB6DF}" type="datetimeFigureOut">
              <a:rPr lang="es-ES" smtClean="0"/>
              <a:t>20/03/2013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83D9997-20BD-489C-B2E2-4AFAB865901D}"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E58F9B6-CCD6-49F7-A24D-30E3547CB6DF}" type="datetimeFigureOut">
              <a:rPr lang="es-ES" smtClean="0"/>
              <a:t>20/03/2013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83D9997-20BD-489C-B2E2-4AFAB865901D}"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E58F9B6-CCD6-49F7-A24D-30E3547CB6DF}" type="datetimeFigureOut">
              <a:rPr lang="es-ES" smtClean="0"/>
              <a:t>20/03/2013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83D9997-20BD-489C-B2E2-4AFAB865901D}"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E58F9B6-CCD6-49F7-A24D-30E3547CB6DF}" type="datetimeFigureOut">
              <a:rPr lang="es-ES" smtClean="0"/>
              <a:t>20/03/2013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83D9997-20BD-489C-B2E2-4AFAB865901D}"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E58F9B6-CCD6-49F7-A24D-30E3547CB6DF}" type="datetimeFigureOut">
              <a:rPr lang="es-ES" smtClean="0"/>
              <a:t>20/03/2013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83D9997-20BD-489C-B2E2-4AFAB865901D}"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E58F9B6-CCD6-49F7-A24D-30E3547CB6DF}" type="datetimeFigureOut">
              <a:rPr lang="es-ES" smtClean="0"/>
              <a:t>20/03/2013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83D9997-20BD-489C-B2E2-4AFAB865901D}"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E58F9B6-CCD6-49F7-A24D-30E3547CB6DF}" type="datetimeFigureOut">
              <a:rPr lang="es-ES" smtClean="0"/>
              <a:t>20/03/2013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83D9997-20BD-489C-B2E2-4AFAB865901D}"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E58F9B6-CCD6-49F7-A24D-30E3547CB6DF}" type="datetimeFigureOut">
              <a:rPr lang="es-ES" smtClean="0"/>
              <a:t>20/03/2013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83D9997-20BD-489C-B2E2-4AFAB865901D}"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E58F9B6-CCD6-49F7-A24D-30E3547CB6DF}" type="datetimeFigureOut">
              <a:rPr lang="es-ES" smtClean="0"/>
              <a:t>20/03/2013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83D9997-20BD-489C-B2E2-4AFAB865901D}"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E58F9B6-CCD6-49F7-A24D-30E3547CB6DF}" type="datetimeFigureOut">
              <a:rPr lang="es-ES" smtClean="0"/>
              <a:t>20/03/2013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83D9997-20BD-489C-B2E2-4AFAB865901D}"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E58F9B6-CCD6-49F7-A24D-30E3547CB6DF}" type="datetimeFigureOut">
              <a:rPr lang="es-ES" smtClean="0"/>
              <a:t>20/03/2013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83D9997-20BD-489C-B2E2-4AFAB865901D}" type="slidenum">
              <a:rPr lang="es-ES" smtClean="0"/>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90B3306-DACD-4690-93FA-EB4B9258AF4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58F9B6-CCD6-49F7-A24D-30E3547CB6DF}" type="datetimeFigureOut">
              <a:rPr lang="es-ES" smtClean="0"/>
              <a:t>20/03/2013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3D9997-20BD-489C-B2E2-4AFAB865901D}" type="slidenum">
              <a:rPr lang="es-ES" smtClean="0"/>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3B9AEDA-FCA9-41D4-A036-F0BF604E1F4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jpe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jpe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4.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5.png"/><Relationship Id="rId7" Type="http://schemas.openxmlformats.org/officeDocument/2006/relationships/image" Target="../media/image37.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8.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6.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 y="0"/>
            <a:ext cx="9036747" cy="6858000"/>
          </a:xfrm>
        </p:spPr>
        <p:txBody>
          <a:bodyPr/>
          <a:lstStyle/>
          <a:p>
            <a:endParaRPr lang="es-ES" dirty="0"/>
          </a:p>
        </p:txBody>
      </p:sp>
      <p:pic>
        <p:nvPicPr>
          <p:cNvPr id="4" name="3 Marcador de contenido" descr="Bankoboev.Ru_lepestki_sinei_rozy.jpg"/>
          <p:cNvPicPr>
            <a:picLocks noGrp="1" noChangeAspect="1"/>
          </p:cNvPicPr>
          <p:nvPr>
            <p:ph idx="1"/>
          </p:nvPr>
        </p:nvPicPr>
        <p:blipFill>
          <a:blip r:embed="rId3"/>
          <a:stretch>
            <a:fillRect/>
          </a:stretch>
        </p:blipFill>
        <p:spPr>
          <a:xfrm>
            <a:off x="0" y="26685"/>
            <a:ext cx="9144000" cy="6831315"/>
          </a:xfrm>
        </p:spPr>
      </p:pic>
      <p:pic>
        <p:nvPicPr>
          <p:cNvPr id="5" name="4 Imagen" descr="allfons.ru-3528.jpg"/>
          <p:cNvPicPr>
            <a:picLocks noChangeAspect="1"/>
          </p:cNvPicPr>
          <p:nvPr/>
        </p:nvPicPr>
        <p:blipFill>
          <a:blip r:embed="rId4"/>
          <a:stretch>
            <a:fillRect/>
          </a:stretch>
        </p:blipFill>
        <p:spPr>
          <a:xfrm>
            <a:off x="0" y="39950"/>
            <a:ext cx="9144000" cy="6818050"/>
          </a:xfrm>
          <a:prstGeom prst="rect">
            <a:avLst/>
          </a:prstGeom>
        </p:spPr>
      </p:pic>
      <p:pic>
        <p:nvPicPr>
          <p:cNvPr id="6" name="5 Imagen" descr="Bankoboev.Ru_rozovaya_roza_posle_dozhdya.jpg"/>
          <p:cNvPicPr>
            <a:picLocks noChangeAspect="1"/>
          </p:cNvPicPr>
          <p:nvPr/>
        </p:nvPicPr>
        <p:blipFill>
          <a:blip r:embed="rId5"/>
          <a:stretch>
            <a:fillRect/>
          </a:stretch>
        </p:blipFill>
        <p:spPr>
          <a:xfrm>
            <a:off x="0" y="0"/>
            <a:ext cx="9144000" cy="6844632"/>
          </a:xfrm>
          <a:prstGeom prst="rect">
            <a:avLst/>
          </a:prstGeom>
        </p:spPr>
      </p:pic>
      <p:pic>
        <p:nvPicPr>
          <p:cNvPr id="7" name="6 Imagen" descr="nastol.com.ua-432.jpg"/>
          <p:cNvPicPr>
            <a:picLocks noChangeAspect="1"/>
          </p:cNvPicPr>
          <p:nvPr/>
        </p:nvPicPr>
        <p:blipFill>
          <a:blip r:embed="rId6"/>
          <a:stretch>
            <a:fillRect/>
          </a:stretch>
        </p:blipFill>
        <p:spPr>
          <a:xfrm>
            <a:off x="0" y="0"/>
            <a:ext cx="9144000" cy="6851309"/>
          </a:xfrm>
          <a:prstGeom prst="rect">
            <a:avLst/>
          </a:prstGeom>
        </p:spPr>
      </p:pic>
      <p:pic>
        <p:nvPicPr>
          <p:cNvPr id="8" name="7 Imagen" descr="fonstola.ru-67343.jpg"/>
          <p:cNvPicPr>
            <a:picLocks noChangeAspect="1"/>
          </p:cNvPicPr>
          <p:nvPr/>
        </p:nvPicPr>
        <p:blipFill>
          <a:blip r:embed="rId7"/>
          <a:stretch>
            <a:fillRect/>
          </a:stretch>
        </p:blipFill>
        <p:spPr>
          <a:xfrm>
            <a:off x="0" y="0"/>
            <a:ext cx="9144000" cy="6858000"/>
          </a:xfrm>
          <a:prstGeom prst="rect">
            <a:avLst/>
          </a:prstGeom>
        </p:spPr>
      </p:pic>
      <p:pic>
        <p:nvPicPr>
          <p:cNvPr id="9" name="8 Imagen" descr="nastol.com.ua-7258.jpg"/>
          <p:cNvPicPr>
            <a:picLocks noChangeAspect="1"/>
          </p:cNvPicPr>
          <p:nvPr/>
        </p:nvPicPr>
        <p:blipFill>
          <a:blip r:embed="rId8"/>
          <a:srcRect l="5474"/>
          <a:stretch>
            <a:fillRect/>
          </a:stretch>
        </p:blipFill>
        <p:spPr>
          <a:xfrm>
            <a:off x="0" y="0"/>
            <a:ext cx="9143999" cy="6858000"/>
          </a:xfrm>
          <a:prstGeom prst="rect">
            <a:avLst/>
          </a:prstGeom>
        </p:spPr>
      </p:pic>
      <p:pic>
        <p:nvPicPr>
          <p:cNvPr id="10" name="9 Imagen" descr="rosas-naranjas.jpg"/>
          <p:cNvPicPr>
            <a:picLocks noChangeAspect="1"/>
          </p:cNvPicPr>
          <p:nvPr/>
        </p:nvPicPr>
        <p:blipFill>
          <a:blip r:embed="rId9"/>
          <a:srcRect l="24610"/>
          <a:stretch>
            <a:fillRect/>
          </a:stretch>
        </p:blipFill>
        <p:spPr>
          <a:xfrm>
            <a:off x="0" y="0"/>
            <a:ext cx="9144000" cy="6858000"/>
          </a:xfrm>
          <a:prstGeom prst="rect">
            <a:avLst/>
          </a:prstGeom>
        </p:spPr>
      </p:pic>
      <p:pic>
        <p:nvPicPr>
          <p:cNvPr id="13318" name="Picture 6" descr="Rendered Image"/>
          <p:cNvPicPr>
            <a:picLocks noChangeAspect="1" noChangeArrowheads="1"/>
          </p:cNvPicPr>
          <p:nvPr/>
        </p:nvPicPr>
        <p:blipFill>
          <a:blip r:embed="rId10">
            <a:lum contrast="40000"/>
          </a:blip>
          <a:srcRect/>
          <a:stretch>
            <a:fillRect/>
          </a:stretch>
        </p:blipFill>
        <p:spPr bwMode="auto">
          <a:xfrm>
            <a:off x="1628750" y="2533622"/>
            <a:ext cx="2466975" cy="762000"/>
          </a:xfrm>
          <a:prstGeom prst="rect">
            <a:avLst/>
          </a:prstGeom>
          <a:noFill/>
        </p:spPr>
      </p:pic>
      <p:pic>
        <p:nvPicPr>
          <p:cNvPr id="13320" name="Picture 8" descr="Rendered Image"/>
          <p:cNvPicPr>
            <a:picLocks noChangeAspect="1" noChangeArrowheads="1"/>
          </p:cNvPicPr>
          <p:nvPr/>
        </p:nvPicPr>
        <p:blipFill>
          <a:blip r:embed="rId11">
            <a:lum contrast="40000"/>
          </a:blip>
          <a:srcRect/>
          <a:stretch>
            <a:fillRect/>
          </a:stretch>
        </p:blipFill>
        <p:spPr bwMode="auto">
          <a:xfrm>
            <a:off x="1057246" y="1390614"/>
            <a:ext cx="1971675" cy="762000"/>
          </a:xfrm>
          <a:prstGeom prst="rect">
            <a:avLst/>
          </a:prstGeom>
          <a:noFill/>
        </p:spPr>
      </p:pic>
      <p:pic>
        <p:nvPicPr>
          <p:cNvPr id="13322" name="Picture 10" descr="Rendered Image"/>
          <p:cNvPicPr>
            <a:picLocks noChangeAspect="1" noChangeArrowheads="1"/>
          </p:cNvPicPr>
          <p:nvPr/>
        </p:nvPicPr>
        <p:blipFill>
          <a:blip r:embed="rId12">
            <a:lum contrast="40000"/>
          </a:blip>
          <a:srcRect/>
          <a:stretch>
            <a:fillRect/>
          </a:stretch>
        </p:blipFill>
        <p:spPr bwMode="auto">
          <a:xfrm>
            <a:off x="2843196" y="3605192"/>
            <a:ext cx="2381250" cy="762000"/>
          </a:xfrm>
          <a:prstGeom prst="rect">
            <a:avLst/>
          </a:prstGeom>
          <a:noFill/>
        </p:spPr>
      </p:pic>
      <p:pic>
        <p:nvPicPr>
          <p:cNvPr id="13324" name="Picture 12" descr="Rendered Image"/>
          <p:cNvPicPr>
            <a:picLocks noChangeAspect="1" noChangeArrowheads="1"/>
          </p:cNvPicPr>
          <p:nvPr/>
        </p:nvPicPr>
        <p:blipFill>
          <a:blip r:embed="rId13">
            <a:lum contrast="40000"/>
          </a:blip>
          <a:srcRect/>
          <a:stretch>
            <a:fillRect/>
          </a:stretch>
        </p:blipFill>
        <p:spPr bwMode="auto">
          <a:xfrm>
            <a:off x="5057774" y="4605324"/>
            <a:ext cx="847725" cy="762000"/>
          </a:xfrm>
          <a:prstGeom prst="rect">
            <a:avLst/>
          </a:prstGeom>
          <a:noFill/>
        </p:spPr>
      </p:pic>
      <p:pic>
        <p:nvPicPr>
          <p:cNvPr id="13328" name="Picture 16" descr="Rendered Image"/>
          <p:cNvPicPr>
            <a:picLocks noChangeAspect="1" noChangeArrowheads="1"/>
          </p:cNvPicPr>
          <p:nvPr/>
        </p:nvPicPr>
        <p:blipFill>
          <a:blip r:embed="rId14">
            <a:lum contrast="40000"/>
          </a:blip>
          <a:srcRect/>
          <a:stretch>
            <a:fillRect/>
          </a:stretch>
        </p:blipFill>
        <p:spPr bwMode="auto">
          <a:xfrm>
            <a:off x="4857752" y="6072206"/>
            <a:ext cx="3943350" cy="323850"/>
          </a:xfrm>
          <a:prstGeom prst="rect">
            <a:avLst/>
          </a:prstGeom>
          <a:noFill/>
        </p:spPr>
      </p:pic>
    </p:spTree>
  </p:cSld>
  <p:clrMapOvr>
    <a:masterClrMapping/>
  </p:clrMapOvr>
  <p:transition spd="slow" advTm="35000">
    <p:sndAc>
      <p:stSnd loop="1">
        <p:snd r:embed="rId2" name="La Vie en Rose. Paul Mauria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childTnLst>
                          </p:cTn>
                        </p:par>
                        <p:par>
                          <p:cTn id="8" fill="hold">
                            <p:stCondLst>
                              <p:cond delay="4000"/>
                            </p:stCondLst>
                            <p:childTnLst>
                              <p:par>
                                <p:cTn id="9" presetID="10" presetClass="exit" presetSubtype="0" fill="hold" nodeType="afterEffect">
                                  <p:stCondLst>
                                    <p:cond delay="1000"/>
                                  </p:stCondLst>
                                  <p:childTnLst>
                                    <p:animEffect transition="out" filter="fade">
                                      <p:cBhvr>
                                        <p:cTn id="10" dur="3000"/>
                                        <p:tgtEl>
                                          <p:spTgt spid="9"/>
                                        </p:tgtEl>
                                      </p:cBhvr>
                                    </p:animEffect>
                                    <p:set>
                                      <p:cBhvr>
                                        <p:cTn id="11" dur="1" fill="hold">
                                          <p:stCondLst>
                                            <p:cond delay="2999"/>
                                          </p:stCondLst>
                                        </p:cTn>
                                        <p:tgtEl>
                                          <p:spTgt spid="9"/>
                                        </p:tgtEl>
                                        <p:attrNameLst>
                                          <p:attrName>style.visibility</p:attrName>
                                        </p:attrNameLst>
                                      </p:cBhvr>
                                      <p:to>
                                        <p:strVal val="hidden"/>
                                      </p:to>
                                    </p:set>
                                  </p:childTnLst>
                                </p:cTn>
                              </p:par>
                            </p:childTnLst>
                          </p:cTn>
                        </p:par>
                        <p:par>
                          <p:cTn id="12" fill="hold">
                            <p:stCondLst>
                              <p:cond delay="8000"/>
                            </p:stCondLst>
                            <p:childTnLst>
                              <p:par>
                                <p:cTn id="13" presetID="10" presetClass="exit" presetSubtype="0" fill="hold" nodeType="afterEffect">
                                  <p:stCondLst>
                                    <p:cond delay="1000"/>
                                  </p:stCondLst>
                                  <p:childTnLst>
                                    <p:animEffect transition="out" filter="fade">
                                      <p:cBhvr>
                                        <p:cTn id="14" dur="3000"/>
                                        <p:tgtEl>
                                          <p:spTgt spid="8"/>
                                        </p:tgtEl>
                                      </p:cBhvr>
                                    </p:animEffect>
                                    <p:set>
                                      <p:cBhvr>
                                        <p:cTn id="15" dur="1" fill="hold">
                                          <p:stCondLst>
                                            <p:cond delay="2999"/>
                                          </p:stCondLst>
                                        </p:cTn>
                                        <p:tgtEl>
                                          <p:spTgt spid="8"/>
                                        </p:tgtEl>
                                        <p:attrNameLst>
                                          <p:attrName>style.visibility</p:attrName>
                                        </p:attrNameLst>
                                      </p:cBhvr>
                                      <p:to>
                                        <p:strVal val="hidden"/>
                                      </p:to>
                                    </p:set>
                                  </p:childTnLst>
                                </p:cTn>
                              </p:par>
                            </p:childTnLst>
                          </p:cTn>
                        </p:par>
                        <p:par>
                          <p:cTn id="16" fill="hold">
                            <p:stCondLst>
                              <p:cond delay="12000"/>
                            </p:stCondLst>
                            <p:childTnLst>
                              <p:par>
                                <p:cTn id="17" presetID="10" presetClass="exit" presetSubtype="0" fill="hold" nodeType="afterEffect">
                                  <p:stCondLst>
                                    <p:cond delay="1000"/>
                                  </p:stCondLst>
                                  <p:childTnLst>
                                    <p:animEffect transition="out" filter="fade">
                                      <p:cBhvr>
                                        <p:cTn id="18" dur="3000"/>
                                        <p:tgtEl>
                                          <p:spTgt spid="7"/>
                                        </p:tgtEl>
                                      </p:cBhvr>
                                    </p:animEffect>
                                    <p:set>
                                      <p:cBhvr>
                                        <p:cTn id="19" dur="1" fill="hold">
                                          <p:stCondLst>
                                            <p:cond delay="2999"/>
                                          </p:stCondLst>
                                        </p:cTn>
                                        <p:tgtEl>
                                          <p:spTgt spid="7"/>
                                        </p:tgtEl>
                                        <p:attrNameLst>
                                          <p:attrName>style.visibility</p:attrName>
                                        </p:attrNameLst>
                                      </p:cBhvr>
                                      <p:to>
                                        <p:strVal val="hidden"/>
                                      </p:to>
                                    </p:set>
                                  </p:childTnLst>
                                </p:cTn>
                              </p:par>
                            </p:childTnLst>
                          </p:cTn>
                        </p:par>
                        <p:par>
                          <p:cTn id="20" fill="hold">
                            <p:stCondLst>
                              <p:cond delay="16000"/>
                            </p:stCondLst>
                            <p:childTnLst>
                              <p:par>
                                <p:cTn id="21" presetID="10" presetClass="exit" presetSubtype="0" fill="hold" nodeType="afterEffect">
                                  <p:stCondLst>
                                    <p:cond delay="1000"/>
                                  </p:stCondLst>
                                  <p:childTnLst>
                                    <p:animEffect transition="out" filter="fade">
                                      <p:cBhvr>
                                        <p:cTn id="22" dur="3000"/>
                                        <p:tgtEl>
                                          <p:spTgt spid="6"/>
                                        </p:tgtEl>
                                      </p:cBhvr>
                                    </p:animEffect>
                                    <p:set>
                                      <p:cBhvr>
                                        <p:cTn id="23" dur="1" fill="hold">
                                          <p:stCondLst>
                                            <p:cond delay="2999"/>
                                          </p:stCondLst>
                                        </p:cTn>
                                        <p:tgtEl>
                                          <p:spTgt spid="6"/>
                                        </p:tgtEl>
                                        <p:attrNameLst>
                                          <p:attrName>style.visibility</p:attrName>
                                        </p:attrNameLst>
                                      </p:cBhvr>
                                      <p:to>
                                        <p:strVal val="hidden"/>
                                      </p:to>
                                    </p:set>
                                  </p:childTnLst>
                                </p:cTn>
                              </p:par>
                            </p:childTnLst>
                          </p:cTn>
                        </p:par>
                        <p:par>
                          <p:cTn id="24" fill="hold">
                            <p:stCondLst>
                              <p:cond delay="20000"/>
                            </p:stCondLst>
                            <p:childTnLst>
                              <p:par>
                                <p:cTn id="25" presetID="10" presetClass="exit" presetSubtype="0" fill="hold" nodeType="afterEffect">
                                  <p:stCondLst>
                                    <p:cond delay="1000"/>
                                  </p:stCondLst>
                                  <p:childTnLst>
                                    <p:animEffect transition="out" filter="fade">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23" presetClass="entr" presetSubtype="288" fill="hold" nodeType="withEffect">
                                  <p:stCondLst>
                                    <p:cond delay="100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p:val>
                                            <p:strVal val="4/3*#ppt_w"/>
                                          </p:val>
                                        </p:tav>
                                        <p:tav tm="100000">
                                          <p:val>
                                            <p:strVal val="#ppt_w"/>
                                          </p:val>
                                        </p:tav>
                                      </p:tavLst>
                                    </p:anim>
                                    <p:anim calcmode="lin" valueType="num">
                                      <p:cBhvr>
                                        <p:cTn id="31" dur="3000" fill="hold"/>
                                        <p:tgtEl>
                                          <p:spTgt spid="4"/>
                                        </p:tgtEl>
                                        <p:attrNameLst>
                                          <p:attrName>ppt_h</p:attrName>
                                        </p:attrNameLst>
                                      </p:cBhvr>
                                      <p:tavLst>
                                        <p:tav tm="0">
                                          <p:val>
                                            <p:strVal val="4/3*#ppt_h"/>
                                          </p:val>
                                        </p:tav>
                                        <p:tav tm="100000">
                                          <p:val>
                                            <p:strVal val="#ppt_h"/>
                                          </p:val>
                                        </p:tav>
                                      </p:tavLst>
                                    </p:anim>
                                  </p:childTnLst>
                                </p:cTn>
                              </p:par>
                              <p:par>
                                <p:cTn id="32" presetID="8" presetClass="entr" presetSubtype="32" fill="hold" nodeType="withEffect">
                                  <p:stCondLst>
                                    <p:cond delay="1000"/>
                                  </p:stCondLst>
                                  <p:childTnLst>
                                    <p:set>
                                      <p:cBhvr>
                                        <p:cTn id="33" dur="1" fill="hold">
                                          <p:stCondLst>
                                            <p:cond delay="0"/>
                                          </p:stCondLst>
                                        </p:cTn>
                                        <p:tgtEl>
                                          <p:spTgt spid="4"/>
                                        </p:tgtEl>
                                        <p:attrNameLst>
                                          <p:attrName>style.visibility</p:attrName>
                                        </p:attrNameLst>
                                      </p:cBhvr>
                                      <p:to>
                                        <p:strVal val="visible"/>
                                      </p:to>
                                    </p:set>
                                    <p:animEffect transition="in" filter="diamond(out)">
                                      <p:cBhvr>
                                        <p:cTn id="34" dur="3000"/>
                                        <p:tgtEl>
                                          <p:spTgt spid="4"/>
                                        </p:tgtEl>
                                      </p:cBhvr>
                                    </p:animEffect>
                                  </p:childTnLst>
                                </p:cTn>
                              </p:par>
                            </p:childTnLst>
                          </p:cTn>
                        </p:par>
                        <p:par>
                          <p:cTn id="35" fill="hold">
                            <p:stCondLst>
                              <p:cond delay="24000"/>
                            </p:stCondLst>
                            <p:childTnLst>
                              <p:par>
                                <p:cTn id="36" presetID="35" presetClass="entr" presetSubtype="0" fill="hold" nodeType="afterEffect">
                                  <p:stCondLst>
                                    <p:cond delay="0"/>
                                  </p:stCondLst>
                                  <p:childTnLst>
                                    <p:set>
                                      <p:cBhvr>
                                        <p:cTn id="37" dur="1" fill="hold">
                                          <p:stCondLst>
                                            <p:cond delay="0"/>
                                          </p:stCondLst>
                                        </p:cTn>
                                        <p:tgtEl>
                                          <p:spTgt spid="13320"/>
                                        </p:tgtEl>
                                        <p:attrNameLst>
                                          <p:attrName>style.visibility</p:attrName>
                                        </p:attrNameLst>
                                      </p:cBhvr>
                                      <p:to>
                                        <p:strVal val="visible"/>
                                      </p:to>
                                    </p:set>
                                    <p:animEffect transition="in" filter="fade">
                                      <p:cBhvr>
                                        <p:cTn id="38" dur="2000"/>
                                        <p:tgtEl>
                                          <p:spTgt spid="13320"/>
                                        </p:tgtEl>
                                      </p:cBhvr>
                                    </p:animEffect>
                                    <p:anim calcmode="lin" valueType="num">
                                      <p:cBhvr>
                                        <p:cTn id="39" dur="2000" fill="hold"/>
                                        <p:tgtEl>
                                          <p:spTgt spid="13320"/>
                                        </p:tgtEl>
                                        <p:attrNameLst>
                                          <p:attrName>style.rotation</p:attrName>
                                        </p:attrNameLst>
                                      </p:cBhvr>
                                      <p:tavLst>
                                        <p:tav tm="0">
                                          <p:val>
                                            <p:fltVal val="720"/>
                                          </p:val>
                                        </p:tav>
                                        <p:tav tm="100000">
                                          <p:val>
                                            <p:fltVal val="0"/>
                                          </p:val>
                                        </p:tav>
                                      </p:tavLst>
                                    </p:anim>
                                    <p:anim calcmode="lin" valueType="num">
                                      <p:cBhvr>
                                        <p:cTn id="40" dur="2000" fill="hold"/>
                                        <p:tgtEl>
                                          <p:spTgt spid="13320"/>
                                        </p:tgtEl>
                                        <p:attrNameLst>
                                          <p:attrName>ppt_h</p:attrName>
                                        </p:attrNameLst>
                                      </p:cBhvr>
                                      <p:tavLst>
                                        <p:tav tm="0">
                                          <p:val>
                                            <p:fltVal val="0"/>
                                          </p:val>
                                        </p:tav>
                                        <p:tav tm="100000">
                                          <p:val>
                                            <p:strVal val="#ppt_h"/>
                                          </p:val>
                                        </p:tav>
                                      </p:tavLst>
                                    </p:anim>
                                    <p:anim calcmode="lin" valueType="num">
                                      <p:cBhvr>
                                        <p:cTn id="41" dur="2000" fill="hold"/>
                                        <p:tgtEl>
                                          <p:spTgt spid="13320"/>
                                        </p:tgtEl>
                                        <p:attrNameLst>
                                          <p:attrName>ppt_w</p:attrName>
                                        </p:attrNameLst>
                                      </p:cBhvr>
                                      <p:tavLst>
                                        <p:tav tm="0">
                                          <p:val>
                                            <p:fltVal val="0"/>
                                          </p:val>
                                        </p:tav>
                                        <p:tav tm="100000">
                                          <p:val>
                                            <p:strVal val="#ppt_w"/>
                                          </p:val>
                                        </p:tav>
                                      </p:tavLst>
                                    </p:anim>
                                  </p:childTnLst>
                                </p:cTn>
                              </p:par>
                            </p:childTnLst>
                          </p:cTn>
                        </p:par>
                        <p:par>
                          <p:cTn id="42" fill="hold">
                            <p:stCondLst>
                              <p:cond delay="26000"/>
                            </p:stCondLst>
                            <p:childTnLst>
                              <p:par>
                                <p:cTn id="43" presetID="35" presetClass="entr" presetSubtype="0" fill="hold" nodeType="afterEffect">
                                  <p:stCondLst>
                                    <p:cond delay="0"/>
                                  </p:stCondLst>
                                  <p:childTnLst>
                                    <p:set>
                                      <p:cBhvr>
                                        <p:cTn id="44" dur="1" fill="hold">
                                          <p:stCondLst>
                                            <p:cond delay="0"/>
                                          </p:stCondLst>
                                        </p:cTn>
                                        <p:tgtEl>
                                          <p:spTgt spid="13318"/>
                                        </p:tgtEl>
                                        <p:attrNameLst>
                                          <p:attrName>style.visibility</p:attrName>
                                        </p:attrNameLst>
                                      </p:cBhvr>
                                      <p:to>
                                        <p:strVal val="visible"/>
                                      </p:to>
                                    </p:set>
                                    <p:animEffect transition="in" filter="fade">
                                      <p:cBhvr>
                                        <p:cTn id="45" dur="2000"/>
                                        <p:tgtEl>
                                          <p:spTgt spid="13318"/>
                                        </p:tgtEl>
                                      </p:cBhvr>
                                    </p:animEffect>
                                    <p:anim calcmode="lin" valueType="num">
                                      <p:cBhvr>
                                        <p:cTn id="46" dur="2000" fill="hold"/>
                                        <p:tgtEl>
                                          <p:spTgt spid="13318"/>
                                        </p:tgtEl>
                                        <p:attrNameLst>
                                          <p:attrName>style.rotation</p:attrName>
                                        </p:attrNameLst>
                                      </p:cBhvr>
                                      <p:tavLst>
                                        <p:tav tm="0">
                                          <p:val>
                                            <p:fltVal val="720"/>
                                          </p:val>
                                        </p:tav>
                                        <p:tav tm="100000">
                                          <p:val>
                                            <p:fltVal val="0"/>
                                          </p:val>
                                        </p:tav>
                                      </p:tavLst>
                                    </p:anim>
                                    <p:anim calcmode="lin" valueType="num">
                                      <p:cBhvr>
                                        <p:cTn id="47" dur="2000" fill="hold"/>
                                        <p:tgtEl>
                                          <p:spTgt spid="13318"/>
                                        </p:tgtEl>
                                        <p:attrNameLst>
                                          <p:attrName>ppt_h</p:attrName>
                                        </p:attrNameLst>
                                      </p:cBhvr>
                                      <p:tavLst>
                                        <p:tav tm="0">
                                          <p:val>
                                            <p:fltVal val="0"/>
                                          </p:val>
                                        </p:tav>
                                        <p:tav tm="100000">
                                          <p:val>
                                            <p:strVal val="#ppt_h"/>
                                          </p:val>
                                        </p:tav>
                                      </p:tavLst>
                                    </p:anim>
                                    <p:anim calcmode="lin" valueType="num">
                                      <p:cBhvr>
                                        <p:cTn id="48" dur="2000" fill="hold"/>
                                        <p:tgtEl>
                                          <p:spTgt spid="13318"/>
                                        </p:tgtEl>
                                        <p:attrNameLst>
                                          <p:attrName>ppt_w</p:attrName>
                                        </p:attrNameLst>
                                      </p:cBhvr>
                                      <p:tavLst>
                                        <p:tav tm="0">
                                          <p:val>
                                            <p:fltVal val="0"/>
                                          </p:val>
                                        </p:tav>
                                        <p:tav tm="100000">
                                          <p:val>
                                            <p:strVal val="#ppt_w"/>
                                          </p:val>
                                        </p:tav>
                                      </p:tavLst>
                                    </p:anim>
                                  </p:childTnLst>
                                </p:cTn>
                              </p:par>
                            </p:childTnLst>
                          </p:cTn>
                        </p:par>
                        <p:par>
                          <p:cTn id="49" fill="hold">
                            <p:stCondLst>
                              <p:cond delay="28000"/>
                            </p:stCondLst>
                            <p:childTnLst>
                              <p:par>
                                <p:cTn id="50" presetID="35" presetClass="entr" presetSubtype="0" fill="hold" nodeType="afterEffect">
                                  <p:stCondLst>
                                    <p:cond delay="0"/>
                                  </p:stCondLst>
                                  <p:childTnLst>
                                    <p:set>
                                      <p:cBhvr>
                                        <p:cTn id="51" dur="1" fill="hold">
                                          <p:stCondLst>
                                            <p:cond delay="0"/>
                                          </p:stCondLst>
                                        </p:cTn>
                                        <p:tgtEl>
                                          <p:spTgt spid="13322"/>
                                        </p:tgtEl>
                                        <p:attrNameLst>
                                          <p:attrName>style.visibility</p:attrName>
                                        </p:attrNameLst>
                                      </p:cBhvr>
                                      <p:to>
                                        <p:strVal val="visible"/>
                                      </p:to>
                                    </p:set>
                                    <p:animEffect transition="in" filter="fade">
                                      <p:cBhvr>
                                        <p:cTn id="52" dur="2000"/>
                                        <p:tgtEl>
                                          <p:spTgt spid="13322"/>
                                        </p:tgtEl>
                                      </p:cBhvr>
                                    </p:animEffect>
                                    <p:anim calcmode="lin" valueType="num">
                                      <p:cBhvr>
                                        <p:cTn id="53" dur="2000" fill="hold"/>
                                        <p:tgtEl>
                                          <p:spTgt spid="13322"/>
                                        </p:tgtEl>
                                        <p:attrNameLst>
                                          <p:attrName>style.rotation</p:attrName>
                                        </p:attrNameLst>
                                      </p:cBhvr>
                                      <p:tavLst>
                                        <p:tav tm="0">
                                          <p:val>
                                            <p:fltVal val="720"/>
                                          </p:val>
                                        </p:tav>
                                        <p:tav tm="100000">
                                          <p:val>
                                            <p:fltVal val="0"/>
                                          </p:val>
                                        </p:tav>
                                      </p:tavLst>
                                    </p:anim>
                                    <p:anim calcmode="lin" valueType="num">
                                      <p:cBhvr>
                                        <p:cTn id="54" dur="2000" fill="hold"/>
                                        <p:tgtEl>
                                          <p:spTgt spid="13322"/>
                                        </p:tgtEl>
                                        <p:attrNameLst>
                                          <p:attrName>ppt_h</p:attrName>
                                        </p:attrNameLst>
                                      </p:cBhvr>
                                      <p:tavLst>
                                        <p:tav tm="0">
                                          <p:val>
                                            <p:fltVal val="0"/>
                                          </p:val>
                                        </p:tav>
                                        <p:tav tm="100000">
                                          <p:val>
                                            <p:strVal val="#ppt_h"/>
                                          </p:val>
                                        </p:tav>
                                      </p:tavLst>
                                    </p:anim>
                                    <p:anim calcmode="lin" valueType="num">
                                      <p:cBhvr>
                                        <p:cTn id="55" dur="2000" fill="hold"/>
                                        <p:tgtEl>
                                          <p:spTgt spid="13322"/>
                                        </p:tgtEl>
                                        <p:attrNameLst>
                                          <p:attrName>ppt_w</p:attrName>
                                        </p:attrNameLst>
                                      </p:cBhvr>
                                      <p:tavLst>
                                        <p:tav tm="0">
                                          <p:val>
                                            <p:fltVal val="0"/>
                                          </p:val>
                                        </p:tav>
                                        <p:tav tm="100000">
                                          <p:val>
                                            <p:strVal val="#ppt_w"/>
                                          </p:val>
                                        </p:tav>
                                      </p:tavLst>
                                    </p:anim>
                                  </p:childTnLst>
                                </p:cTn>
                              </p:par>
                            </p:childTnLst>
                          </p:cTn>
                        </p:par>
                        <p:par>
                          <p:cTn id="56" fill="hold">
                            <p:stCondLst>
                              <p:cond delay="30000"/>
                            </p:stCondLst>
                            <p:childTnLst>
                              <p:par>
                                <p:cTn id="57" presetID="35" presetClass="entr" presetSubtype="0" fill="hold" nodeType="afterEffect">
                                  <p:stCondLst>
                                    <p:cond delay="0"/>
                                  </p:stCondLst>
                                  <p:childTnLst>
                                    <p:set>
                                      <p:cBhvr>
                                        <p:cTn id="58" dur="1" fill="hold">
                                          <p:stCondLst>
                                            <p:cond delay="0"/>
                                          </p:stCondLst>
                                        </p:cTn>
                                        <p:tgtEl>
                                          <p:spTgt spid="13324"/>
                                        </p:tgtEl>
                                        <p:attrNameLst>
                                          <p:attrName>style.visibility</p:attrName>
                                        </p:attrNameLst>
                                      </p:cBhvr>
                                      <p:to>
                                        <p:strVal val="visible"/>
                                      </p:to>
                                    </p:set>
                                    <p:animEffect transition="in" filter="fade">
                                      <p:cBhvr>
                                        <p:cTn id="59" dur="2000"/>
                                        <p:tgtEl>
                                          <p:spTgt spid="13324"/>
                                        </p:tgtEl>
                                      </p:cBhvr>
                                    </p:animEffect>
                                    <p:anim calcmode="lin" valueType="num">
                                      <p:cBhvr>
                                        <p:cTn id="60" dur="2000" fill="hold"/>
                                        <p:tgtEl>
                                          <p:spTgt spid="13324"/>
                                        </p:tgtEl>
                                        <p:attrNameLst>
                                          <p:attrName>style.rotation</p:attrName>
                                        </p:attrNameLst>
                                      </p:cBhvr>
                                      <p:tavLst>
                                        <p:tav tm="0">
                                          <p:val>
                                            <p:fltVal val="720"/>
                                          </p:val>
                                        </p:tav>
                                        <p:tav tm="100000">
                                          <p:val>
                                            <p:fltVal val="0"/>
                                          </p:val>
                                        </p:tav>
                                      </p:tavLst>
                                    </p:anim>
                                    <p:anim calcmode="lin" valueType="num">
                                      <p:cBhvr>
                                        <p:cTn id="61" dur="2000" fill="hold"/>
                                        <p:tgtEl>
                                          <p:spTgt spid="13324"/>
                                        </p:tgtEl>
                                        <p:attrNameLst>
                                          <p:attrName>ppt_h</p:attrName>
                                        </p:attrNameLst>
                                      </p:cBhvr>
                                      <p:tavLst>
                                        <p:tav tm="0">
                                          <p:val>
                                            <p:fltVal val="0"/>
                                          </p:val>
                                        </p:tav>
                                        <p:tav tm="100000">
                                          <p:val>
                                            <p:strVal val="#ppt_h"/>
                                          </p:val>
                                        </p:tav>
                                      </p:tavLst>
                                    </p:anim>
                                    <p:anim calcmode="lin" valueType="num">
                                      <p:cBhvr>
                                        <p:cTn id="62" dur="2000" fill="hold"/>
                                        <p:tgtEl>
                                          <p:spTgt spid="13324"/>
                                        </p:tgtEl>
                                        <p:attrNameLst>
                                          <p:attrName>ppt_w</p:attrName>
                                        </p:attrNameLst>
                                      </p:cBhvr>
                                      <p:tavLst>
                                        <p:tav tm="0">
                                          <p:val>
                                            <p:fltVal val="0"/>
                                          </p:val>
                                        </p:tav>
                                        <p:tav tm="100000">
                                          <p:val>
                                            <p:strVal val="#ppt_w"/>
                                          </p:val>
                                        </p:tav>
                                      </p:tavLst>
                                    </p:anim>
                                  </p:childTnLst>
                                </p:cTn>
                              </p:par>
                            </p:childTnLst>
                          </p:cTn>
                        </p:par>
                        <p:par>
                          <p:cTn id="63" fill="hold">
                            <p:stCondLst>
                              <p:cond delay="32000"/>
                            </p:stCondLst>
                            <p:childTnLst>
                              <p:par>
                                <p:cTn id="64" presetID="23" presetClass="entr" presetSubtype="16" fill="hold" nodeType="afterEffect">
                                  <p:stCondLst>
                                    <p:cond delay="0"/>
                                  </p:stCondLst>
                                  <p:childTnLst>
                                    <p:set>
                                      <p:cBhvr>
                                        <p:cTn id="65" dur="1" fill="hold">
                                          <p:stCondLst>
                                            <p:cond delay="0"/>
                                          </p:stCondLst>
                                        </p:cTn>
                                        <p:tgtEl>
                                          <p:spTgt spid="13328"/>
                                        </p:tgtEl>
                                        <p:attrNameLst>
                                          <p:attrName>style.visibility</p:attrName>
                                        </p:attrNameLst>
                                      </p:cBhvr>
                                      <p:to>
                                        <p:strVal val="visible"/>
                                      </p:to>
                                    </p:set>
                                    <p:anim calcmode="lin" valueType="num">
                                      <p:cBhvr>
                                        <p:cTn id="66" dur="2000" fill="hold"/>
                                        <p:tgtEl>
                                          <p:spTgt spid="13328"/>
                                        </p:tgtEl>
                                        <p:attrNameLst>
                                          <p:attrName>ppt_w</p:attrName>
                                        </p:attrNameLst>
                                      </p:cBhvr>
                                      <p:tavLst>
                                        <p:tav tm="0">
                                          <p:val>
                                            <p:fltVal val="0"/>
                                          </p:val>
                                        </p:tav>
                                        <p:tav tm="100000">
                                          <p:val>
                                            <p:strVal val="#ppt_w"/>
                                          </p:val>
                                        </p:tav>
                                      </p:tavLst>
                                    </p:anim>
                                    <p:anim calcmode="lin" valueType="num">
                                      <p:cBhvr>
                                        <p:cTn id="67" dur="2000" fill="hold"/>
                                        <p:tgtEl>
                                          <p:spTgt spid="133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nastol.com.ua-9244.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0" y="2333685"/>
            <a:ext cx="5500694" cy="4524315"/>
          </a:xfrm>
          <a:prstGeom prst="rect">
            <a:avLst/>
          </a:prstGeom>
          <a:noFill/>
        </p:spPr>
        <p:txBody>
          <a:bodyPr wrap="square" rtlCol="0">
            <a:spAutoFit/>
          </a:bodyPr>
          <a:lstStyle/>
          <a:p>
            <a:pPr algn="ctr"/>
            <a:r>
              <a:rPr lang="es-ES" sz="2400" b="1" dirty="0" smtClean="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effectLst>
                  <a:outerShdw blurRad="38100" dist="38100" dir="2700000" algn="tl">
                    <a:srgbClr val="000000">
                      <a:alpha val="43137"/>
                    </a:srgbClr>
                  </a:outerShdw>
                </a:effectLst>
              </a:rPr>
              <a:t>No podemos regalar cualquier rosa a cualquier persona. Y es que los diferentes colores de las rosas tienen un significado muy concreto y por ello debemos conocer cada uno, para regalar el adecuado. Una rosa que se regala a un hermano o buena amiga, no es la misma rosa que se le ofrece a una persona de la que se está enamorada. A continuación descubriremos el significado de los rosas:</a:t>
            </a:r>
          </a:p>
          <a:p>
            <a:pPr algn="ctr"/>
            <a:endParaRPr lang="es-ES" sz="2400" b="1" dirty="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100000" t="100000"/>
                </a:path>
                <a:tileRect r="-100000" b="-100000"/>
              </a:gradFill>
              <a:effectLst>
                <a:outerShdw blurRad="38100" dist="38100" dir="2700000" algn="tl">
                  <a:srgbClr val="000000">
                    <a:alpha val="43137"/>
                  </a:srgbClr>
                </a:outerShdw>
              </a:effectLst>
            </a:endParaRPr>
          </a:p>
        </p:txBody>
      </p:sp>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childTnLst>
                          </p:cTn>
                        </p:par>
                        <p:par>
                          <p:cTn id="9" fill="hold">
                            <p:stCondLst>
                              <p:cond delay="50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stol.com.ua-13314.jpg"/>
          <p:cNvPicPr>
            <a:picLocks noChangeAspect="1"/>
          </p:cNvPicPr>
          <p:nvPr/>
        </p:nvPicPr>
        <p:blipFill>
          <a:blip r:embed="rId2"/>
          <a:stretch>
            <a:fillRect/>
          </a:stretch>
        </p:blipFill>
        <p:spPr>
          <a:xfrm>
            <a:off x="0" y="10016"/>
            <a:ext cx="9144000" cy="6837967"/>
          </a:xfrm>
          <a:prstGeom prst="rect">
            <a:avLst/>
          </a:prstGeom>
        </p:spPr>
      </p:pic>
      <p:pic>
        <p:nvPicPr>
          <p:cNvPr id="5" name="4 Imagen" descr="allfons.ru-3528.jpg"/>
          <p:cNvPicPr>
            <a:picLocks noChangeAspect="1"/>
          </p:cNvPicPr>
          <p:nvPr/>
        </p:nvPicPr>
        <p:blipFill>
          <a:blip r:embed="rId3"/>
          <a:stretch>
            <a:fillRect/>
          </a:stretch>
        </p:blipFill>
        <p:spPr>
          <a:xfrm>
            <a:off x="2643174" y="1714464"/>
            <a:ext cx="6898232" cy="5143536"/>
          </a:xfrm>
          <a:prstGeom prst="ellipse">
            <a:avLst/>
          </a:prstGeom>
          <a:effectLst>
            <a:softEdge rad="635000"/>
          </a:effectLst>
        </p:spPr>
      </p:pic>
      <p:pic>
        <p:nvPicPr>
          <p:cNvPr id="12290" name="Picture 2" descr="http://4.bp.blogspot.com/-MJH9D0hQIa4/UKqumGCkHaI/AAAAAAAAMK8/bghO2z832Lg/s200/teal+rose.png"/>
          <p:cNvPicPr>
            <a:picLocks noChangeAspect="1" noChangeArrowheads="1"/>
          </p:cNvPicPr>
          <p:nvPr/>
        </p:nvPicPr>
        <p:blipFill>
          <a:blip r:embed="rId4">
            <a:lum bright="10000" contrast="40000"/>
          </a:blip>
          <a:srcRect/>
          <a:stretch>
            <a:fillRect/>
          </a:stretch>
        </p:blipFill>
        <p:spPr bwMode="auto">
          <a:xfrm rot="14067010">
            <a:off x="3281715" y="634165"/>
            <a:ext cx="6149942" cy="7238943"/>
          </a:xfrm>
          <a:prstGeom prst="rect">
            <a:avLst/>
          </a:prstGeom>
          <a:noFill/>
        </p:spPr>
      </p:pic>
      <p:sp>
        <p:nvSpPr>
          <p:cNvPr id="7" name="6 CuadroTexto"/>
          <p:cNvSpPr txBox="1"/>
          <p:nvPr/>
        </p:nvSpPr>
        <p:spPr>
          <a:xfrm>
            <a:off x="642910" y="2000240"/>
            <a:ext cx="2714644" cy="1600438"/>
          </a:xfrm>
          <a:prstGeom prst="rect">
            <a:avLst/>
          </a:prstGeom>
          <a:noFill/>
        </p:spPr>
        <p:txBody>
          <a:bodyPr wrap="square" rtlCol="0">
            <a:spAutoFit/>
          </a:bodyPr>
          <a:lstStyle/>
          <a:p>
            <a:pPr algn="ctr"/>
            <a: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Regalando rosas verdes trasmitiremos esperanza, equilibrio, paz y descanso.</a:t>
            </a:r>
            <a:br>
              <a:rPr lang="es-E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endParaRPr lang="es-ES"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12290"/>
                                        </p:tgtEl>
                                      </p:cBhvr>
                                    </p:animEffect>
                                    <p:set>
                                      <p:cBhvr>
                                        <p:cTn id="7" dur="1" fill="hold">
                                          <p:stCondLst>
                                            <p:cond delay="4999"/>
                                          </p:stCondLst>
                                        </p:cTn>
                                        <p:tgtEl>
                                          <p:spTgt spid="12290"/>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nastol.com.ua-9784.jpg"/>
          <p:cNvPicPr>
            <a:picLocks noChangeAspect="1"/>
          </p:cNvPicPr>
          <p:nvPr/>
        </p:nvPicPr>
        <p:blipFill>
          <a:blip r:embed="rId2"/>
          <a:stretch>
            <a:fillRect/>
          </a:stretch>
        </p:blipFill>
        <p:spPr>
          <a:xfrm>
            <a:off x="0" y="10016"/>
            <a:ext cx="9144000" cy="6837967"/>
          </a:xfrm>
          <a:prstGeom prst="rect">
            <a:avLst/>
          </a:prstGeom>
        </p:spPr>
      </p:pic>
      <p:pic>
        <p:nvPicPr>
          <p:cNvPr id="7" name="6 Imagen" descr="rosas-amarillas-2.jpg"/>
          <p:cNvPicPr>
            <a:picLocks noChangeAspect="1"/>
          </p:cNvPicPr>
          <p:nvPr/>
        </p:nvPicPr>
        <p:blipFill>
          <a:blip r:embed="rId3"/>
          <a:srcRect r="15217"/>
          <a:stretch>
            <a:fillRect/>
          </a:stretch>
        </p:blipFill>
        <p:spPr>
          <a:xfrm>
            <a:off x="1643042" y="1434237"/>
            <a:ext cx="6858048" cy="6066705"/>
          </a:xfrm>
          <a:prstGeom prst="ellipse">
            <a:avLst/>
          </a:prstGeom>
          <a:effectLst>
            <a:softEdge rad="635000"/>
          </a:effectLst>
        </p:spPr>
      </p:pic>
      <p:sp>
        <p:nvSpPr>
          <p:cNvPr id="8" name="7 CuadroTexto"/>
          <p:cNvSpPr txBox="1"/>
          <p:nvPr/>
        </p:nvSpPr>
        <p:spPr>
          <a:xfrm>
            <a:off x="500034" y="285728"/>
            <a:ext cx="8072493" cy="2246769"/>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Las rosas amarillas</a:t>
            </a:r>
          </a:p>
          <a:p>
            <a:pPr algn="ctr"/>
            <a:r>
              <a:rPr lang="es-ES" sz="2000" b="1" dirty="0" smtClean="0">
                <a:solidFill>
                  <a:srgbClr val="FFFF00"/>
                </a:solidFill>
                <a:effectLst>
                  <a:outerShdw blurRad="38100" dist="38100" dir="2700000" algn="tl">
                    <a:srgbClr val="000000">
                      <a:alpha val="43137"/>
                    </a:srgbClr>
                  </a:outerShdw>
                </a:effectLst>
              </a:rPr>
              <a:t>Las rosas de este color son las idóneas para regalar a un adolescente, por la personalidad de estos. Puede que los supersticiosos no vean esta rosa con muy buenos ojos, pero es un color excelente para demostrar satisfacción y alegría. Además, son una forma excelente de festejar entre amigos un cumpleaños o un día significativo.</a:t>
            </a:r>
          </a:p>
          <a:p>
            <a:pPr algn="ctr"/>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4/3*#ppt_w"/>
                                          </p:val>
                                        </p:tav>
                                        <p:tav tm="100000">
                                          <p:val>
                                            <p:strVal val="#ppt_w"/>
                                          </p:val>
                                        </p:tav>
                                      </p:tavLst>
                                    </p:anim>
                                    <p:anim calcmode="lin" valueType="num">
                                      <p:cBhvr>
                                        <p:cTn id="11" dur="5000" fill="hold"/>
                                        <p:tgtEl>
                                          <p:spTgt spid="6"/>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nastol.com.ua-9955.jpg"/>
          <p:cNvPicPr>
            <a:picLocks noGrp="1" noChangeAspect="1"/>
          </p:cNvPicPr>
          <p:nvPr>
            <p:ph idx="1"/>
          </p:nvPr>
        </p:nvPicPr>
        <p:blipFill>
          <a:blip r:embed="rId2"/>
          <a:stretch>
            <a:fillRect/>
          </a:stretch>
        </p:blipFill>
        <p:spPr>
          <a:xfrm>
            <a:off x="0" y="13342"/>
            <a:ext cx="9144000" cy="6831315"/>
          </a:xfrm>
        </p:spPr>
      </p:pic>
      <p:pic>
        <p:nvPicPr>
          <p:cNvPr id="14338" name="Picture 2" descr="http://4.bp.blogspot.com/-1JJFnfILn4c/Tl-ufzymHkI/AAAAAAAAAFo/X3mYn0_soUo/s1600/RosaBlanca.png"/>
          <p:cNvPicPr>
            <a:picLocks noChangeAspect="1" noChangeArrowheads="1"/>
          </p:cNvPicPr>
          <p:nvPr/>
        </p:nvPicPr>
        <p:blipFill>
          <a:blip r:embed="rId3">
            <a:lum bright="20000"/>
          </a:blip>
          <a:srcRect/>
          <a:stretch>
            <a:fillRect/>
          </a:stretch>
        </p:blipFill>
        <p:spPr bwMode="auto">
          <a:xfrm>
            <a:off x="1071538" y="500042"/>
            <a:ext cx="5161175" cy="4695081"/>
          </a:xfrm>
          <a:prstGeom prst="rect">
            <a:avLst/>
          </a:prstGeom>
          <a:noFill/>
        </p:spPr>
      </p:pic>
      <p:sp>
        <p:nvSpPr>
          <p:cNvPr id="6" name="5 CuadroTexto"/>
          <p:cNvSpPr txBox="1"/>
          <p:nvPr/>
        </p:nvSpPr>
        <p:spPr>
          <a:xfrm>
            <a:off x="0" y="3995678"/>
            <a:ext cx="9144000" cy="3139321"/>
          </a:xfrm>
          <a:prstGeom prst="rect">
            <a:avLst/>
          </a:prstGeom>
          <a:noFill/>
        </p:spPr>
        <p:txBody>
          <a:bodyPr wrap="square" rtlCol="0">
            <a:spAutoFit/>
          </a:bodyPr>
          <a:lstStyle/>
          <a:p>
            <a:pPr algn="ctr"/>
            <a:r>
              <a:rPr lang="es-ES" b="1" dirty="0" smtClean="0">
                <a:solidFill>
                  <a:srgbClr val="FFFF00"/>
                </a:solidFill>
                <a:effectLst>
                  <a:outerShdw blurRad="38100" dist="38100" dir="2700000" algn="tl">
                    <a:srgbClr val="000000">
                      <a:alpha val="43137"/>
                    </a:srgbClr>
                  </a:outerShdw>
                </a:effectLst>
              </a:rPr>
              <a:t>Las rosas blancas</a:t>
            </a:r>
          </a:p>
          <a:p>
            <a:pPr algn="ctr"/>
            <a:r>
              <a:rPr lang="es-ES" b="1" dirty="0" smtClean="0">
                <a:solidFill>
                  <a:srgbClr val="FFFF00"/>
                </a:solidFill>
                <a:effectLst>
                  <a:outerShdw blurRad="38100" dist="38100" dir="2700000" algn="tl">
                    <a:srgbClr val="000000">
                      <a:alpha val="43137"/>
                    </a:srgbClr>
                  </a:outerShdw>
                </a:effectLst>
              </a:rPr>
              <a:t>El blanco es el color de la pureza y de la inocencia. Y eso es precisamente lo que trasmiten las rosas de este color. Las rosas blancas están unidas al amor. Una pareja, al regalarse rosas blancas, trasmiten que esperan un futuro sólido juntos. Demuestran un amor puro, </a:t>
            </a:r>
            <a:r>
              <a:rPr lang="es-ES" b="1" dirty="0" err="1" smtClean="0">
                <a:solidFill>
                  <a:srgbClr val="FFFF00"/>
                </a:solidFill>
                <a:effectLst>
                  <a:outerShdw blurRad="38100" dist="38100" dir="2700000" algn="tl">
                    <a:srgbClr val="000000">
                      <a:alpha val="43137"/>
                    </a:srgbClr>
                  </a:outerShdw>
                </a:effectLst>
              </a:rPr>
              <a:t>felíz</a:t>
            </a:r>
            <a:r>
              <a:rPr lang="es-ES" b="1" dirty="0" smtClean="0">
                <a:solidFill>
                  <a:srgbClr val="FFFF00"/>
                </a:solidFill>
                <a:effectLst>
                  <a:outerShdw blurRad="38100" dist="38100" dir="2700000" algn="tl">
                    <a:srgbClr val="000000">
                      <a:alpha val="43137"/>
                    </a:srgbClr>
                  </a:outerShdw>
                </a:effectLst>
              </a:rPr>
              <a:t> y para toda la vida. Te habrás dado cuenta que el blanco es el color elegido por las novias para su ramos de flores el día de la boda. Y es que así están trasmitiendo que esa unión será para toda la vida.</a:t>
            </a:r>
            <a:br>
              <a:rPr lang="es-ES" b="1" dirty="0" smtClean="0">
                <a:solidFill>
                  <a:srgbClr val="FFFF00"/>
                </a:solidFill>
                <a:effectLst>
                  <a:outerShdw blurRad="38100" dist="38100" dir="2700000" algn="tl">
                    <a:srgbClr val="000000">
                      <a:alpha val="43137"/>
                    </a:srgbClr>
                  </a:outerShdw>
                </a:effectLst>
              </a:rPr>
            </a:br>
            <a:r>
              <a:rPr lang="es-ES" b="1" dirty="0" smtClean="0">
                <a:solidFill>
                  <a:srgbClr val="FFFF00"/>
                </a:solidFill>
                <a:effectLst>
                  <a:outerShdw blurRad="38100" dist="38100" dir="2700000" algn="tl">
                    <a:srgbClr val="000000">
                      <a:alpha val="43137"/>
                    </a:srgbClr>
                  </a:outerShdw>
                </a:effectLst>
              </a:rPr>
              <a:t>El color blanco en las rosas también puede usarse cuando una persona cercana está enferma. Mediante este es el color, demostraremos que estamos pendientes de ella en todo momento.</a:t>
            </a:r>
          </a:p>
          <a:p>
            <a:pPr algn="ctr"/>
            <a:endParaRPr lang="es-ES" b="1" dirty="0">
              <a:solidFill>
                <a:srgbClr val="FFFF00"/>
              </a:solidFill>
              <a:effectLst>
                <a:outerShdw blurRad="38100" dist="38100" dir="2700000" algn="tl">
                  <a:srgbClr val="000000">
                    <a:alpha val="43137"/>
                  </a:srgbClr>
                </a:outerShdw>
              </a:effectLst>
            </a:endParaRPr>
          </a:p>
        </p:txBody>
      </p:sp>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5000"/>
                                        <p:tgtEl>
                                          <p:spTgt spid="14338"/>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nastol.com.ua-12334.jpg"/>
          <p:cNvPicPr>
            <a:picLocks noGrp="1" noChangeAspect="1"/>
          </p:cNvPicPr>
          <p:nvPr>
            <p:ph idx="1"/>
          </p:nvPr>
        </p:nvPicPr>
        <p:blipFill>
          <a:blip r:embed="rId2"/>
          <a:stretch>
            <a:fillRect/>
          </a:stretch>
        </p:blipFill>
        <p:spPr>
          <a:xfrm>
            <a:off x="0" y="0"/>
            <a:ext cx="9144000" cy="6844632"/>
          </a:xfrm>
        </p:spPr>
      </p:pic>
      <p:pic>
        <p:nvPicPr>
          <p:cNvPr id="8200" name="Picture 8" descr="http://www.fabiovisentin.com/docs/Image/rose/red-rose-transparent-isolated.png"/>
          <p:cNvPicPr>
            <a:picLocks noChangeAspect="1" noChangeArrowheads="1"/>
          </p:cNvPicPr>
          <p:nvPr/>
        </p:nvPicPr>
        <p:blipFill>
          <a:blip r:embed="rId3">
            <a:lum bright="-30000" contrast="40000"/>
          </a:blip>
          <a:srcRect/>
          <a:stretch>
            <a:fillRect/>
          </a:stretch>
        </p:blipFill>
        <p:spPr bwMode="auto">
          <a:xfrm>
            <a:off x="714348" y="0"/>
            <a:ext cx="5643602" cy="5519443"/>
          </a:xfrm>
          <a:prstGeom prst="rect">
            <a:avLst/>
          </a:prstGeom>
          <a:noFill/>
        </p:spPr>
      </p:pic>
      <p:sp>
        <p:nvSpPr>
          <p:cNvPr id="8" name="7 CuadroTexto"/>
          <p:cNvSpPr txBox="1"/>
          <p:nvPr/>
        </p:nvSpPr>
        <p:spPr>
          <a:xfrm>
            <a:off x="5000628" y="285728"/>
            <a:ext cx="3929058" cy="6278642"/>
          </a:xfrm>
          <a:prstGeom prst="rect">
            <a:avLst/>
          </a:prstGeom>
          <a:noFill/>
        </p:spPr>
        <p:txBody>
          <a:bodyPr wrap="square" rtlCol="0">
            <a:spAutoFit/>
          </a:bodyPr>
          <a:lstStyle/>
          <a:p>
            <a:pPr algn="ctr"/>
            <a:r>
              <a:rPr lang="es-ES" b="1" dirty="0" smtClean="0">
                <a:effectLst>
                  <a:outerShdw blurRad="38100" dist="38100" dir="2700000" algn="tl">
                    <a:srgbClr val="000000">
                      <a:alpha val="43137"/>
                    </a:srgbClr>
                  </a:outerShdw>
                </a:effectLst>
              </a:rPr>
              <a:t>Rosas rojas </a:t>
            </a:r>
          </a:p>
          <a:p>
            <a:r>
              <a:rPr lang="es-ES" b="1" dirty="0" smtClean="0">
                <a:effectLst>
                  <a:outerShdw blurRad="38100" dist="38100" dir="2700000" algn="tl">
                    <a:srgbClr val="000000">
                      <a:alpha val="43137"/>
                    </a:srgbClr>
                  </a:outerShdw>
                </a:effectLst>
              </a:rPr>
              <a:t>El significado de los rosas rojas es amor y respeto. Ninguna flor ha sabido tocar tan profundamente tantos corazones. La rosa roja tiene encanto... ¡¡es una flor majestuosa!! Posee un costado sensual exquisito, que ninguna otra rosa posee. Evoca un sentimiento romántico...pensamientos de pasión... trasmite el significado del amor... una excitación romántica de amor... Añadiendo a las rosas rojas, rosas blancas en el mismo ramo, el mensaje es aún más claro: se hace una invitación a un amor carnal.</a:t>
            </a:r>
          </a:p>
          <a:p>
            <a:r>
              <a:rPr lang="es-ES" b="1" dirty="0" smtClean="0">
                <a:effectLst>
                  <a:outerShdw blurRad="38100" dist="38100" dir="2700000" algn="tl">
                    <a:srgbClr val="000000">
                      <a:alpha val="43137"/>
                    </a:srgbClr>
                  </a:outerShdw>
                </a:effectLst>
              </a:rPr>
              <a:t>Como hemos leído anteriormente, las rosas rojas son el símbolo del amor y de la pasión. Pero también se pueden enviar a un amigo para trasmitir respeto.</a:t>
            </a:r>
          </a:p>
          <a:p>
            <a:endParaRPr lang="es-ES" b="1" dirty="0">
              <a:effectLst>
                <a:outerShdw blurRad="38100" dist="38100" dir="2700000" algn="tl">
                  <a:srgbClr val="000000">
                    <a:alpha val="43137"/>
                  </a:srgbClr>
                </a:outerShdw>
              </a:effectLst>
            </a:endParaRPr>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200"/>
                                        </p:tgtEl>
                                        <p:attrNameLst>
                                          <p:attrName>style.visibility</p:attrName>
                                        </p:attrNameLst>
                                      </p:cBhvr>
                                      <p:to>
                                        <p:strVal val="visible"/>
                                      </p:to>
                                    </p:set>
                                    <p:animEffect transition="in" filter="fade">
                                      <p:cBhvr>
                                        <p:cTn id="7" dur="5000"/>
                                        <p:tgtEl>
                                          <p:spTgt spid="8200"/>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nastol.com.ua-12571.jpg"/>
          <p:cNvPicPr>
            <a:picLocks noChangeAspect="1"/>
          </p:cNvPicPr>
          <p:nvPr/>
        </p:nvPicPr>
        <p:blipFill>
          <a:blip r:embed="rId2"/>
          <a:stretch>
            <a:fillRect/>
          </a:stretch>
        </p:blipFill>
        <p:spPr>
          <a:xfrm>
            <a:off x="0" y="20033"/>
            <a:ext cx="9144000" cy="6837967"/>
          </a:xfrm>
          <a:prstGeom prst="rect">
            <a:avLst/>
          </a:prstGeom>
        </p:spPr>
      </p:pic>
      <p:pic>
        <p:nvPicPr>
          <p:cNvPr id="7" name="6 Imagen" descr="m217436.jpg"/>
          <p:cNvPicPr>
            <a:picLocks noChangeAspect="1"/>
          </p:cNvPicPr>
          <p:nvPr/>
        </p:nvPicPr>
        <p:blipFill>
          <a:blip r:embed="rId3"/>
          <a:srcRect l="20313" t="6933" r="15625" b="15336"/>
          <a:stretch>
            <a:fillRect/>
          </a:stretch>
        </p:blipFill>
        <p:spPr>
          <a:xfrm>
            <a:off x="0" y="-428652"/>
            <a:ext cx="7045331" cy="6357982"/>
          </a:xfrm>
          <a:prstGeom prst="ellipse">
            <a:avLst/>
          </a:prstGeom>
          <a:effectLst>
            <a:softEdge rad="635000"/>
          </a:effectLst>
        </p:spPr>
      </p:pic>
      <p:pic>
        <p:nvPicPr>
          <p:cNvPr id="7170" name="Picture 2" descr="Rose flower wallpaper free no83151"/>
          <p:cNvPicPr>
            <a:picLocks noChangeAspect="1" noChangeArrowheads="1"/>
          </p:cNvPicPr>
          <p:nvPr/>
        </p:nvPicPr>
        <p:blipFill>
          <a:blip r:embed="rId4"/>
          <a:srcRect l="20290"/>
          <a:stretch>
            <a:fillRect/>
          </a:stretch>
        </p:blipFill>
        <p:spPr bwMode="auto">
          <a:xfrm>
            <a:off x="0" y="-357214"/>
            <a:ext cx="6062466" cy="5643578"/>
          </a:xfrm>
          <a:prstGeom prst="ellipse">
            <a:avLst/>
          </a:prstGeom>
          <a:noFill/>
          <a:effectLst>
            <a:softEdge rad="635000"/>
          </a:effectLst>
        </p:spPr>
      </p:pic>
      <p:sp>
        <p:nvSpPr>
          <p:cNvPr id="8" name="7 CuadroTexto"/>
          <p:cNvSpPr txBox="1"/>
          <p:nvPr/>
        </p:nvSpPr>
        <p:spPr>
          <a:xfrm>
            <a:off x="500034" y="3714752"/>
            <a:ext cx="8286776" cy="2862322"/>
          </a:xfrm>
          <a:prstGeom prst="rect">
            <a:avLst/>
          </a:prstGeom>
          <a:noFill/>
        </p:spPr>
        <p:txBody>
          <a:bodyPr wrap="square" rtlCol="0">
            <a:spAutoFit/>
          </a:bodyPr>
          <a:lstStyle/>
          <a:p>
            <a:pPr algn="ctr"/>
            <a:r>
              <a:rPr lang="es-ES" b="1" dirty="0" smtClean="0"/>
              <a:t>Las rosas violetas</a:t>
            </a:r>
          </a:p>
          <a:p>
            <a:r>
              <a:rPr lang="es-ES" b="1" dirty="0" smtClean="0"/>
              <a:t>La rosa violeta significa larga vida. A través de ella estamos deseando buena salud a la persona que la recibe, buenos deseos o estaremos deseando buenas fiestas.</a:t>
            </a:r>
          </a:p>
          <a:p>
            <a:r>
              <a:rPr lang="es-ES" b="1" dirty="0" smtClean="0"/>
              <a:t>Otras rosas con significados: </a:t>
            </a:r>
          </a:p>
          <a:p>
            <a:r>
              <a:rPr lang="es-ES" b="1" dirty="0" smtClean="0"/>
              <a:t>Mediante las rosas negras trasmiten separación y tristeza. Además de muerte.</a:t>
            </a:r>
            <a:br>
              <a:rPr lang="es-ES" b="1" dirty="0" smtClean="0"/>
            </a:br>
            <a:r>
              <a:rPr lang="es-ES" b="1" dirty="0" smtClean="0"/>
              <a:t>Las rosas grises demuestran desconsuelo, aburrimiento o abatimiento.</a:t>
            </a:r>
            <a:br>
              <a:rPr lang="es-ES" b="1" dirty="0" smtClean="0"/>
            </a:br>
            <a:r>
              <a:rPr lang="es-ES" b="1" dirty="0" smtClean="0"/>
              <a:t>Las rosas naranjas por el contrario denotan entusiasmo y deseo pasional.</a:t>
            </a:r>
            <a:br>
              <a:rPr lang="es-ES" b="1" dirty="0" smtClean="0"/>
            </a:br>
            <a:r>
              <a:rPr lang="es-ES" b="1" dirty="0" smtClean="0"/>
              <a:t>Regalando rosas verdes trasmitiremos esperanza, equilibrio, paz y descanso.</a:t>
            </a:r>
            <a:br>
              <a:rPr lang="es-ES" b="1" dirty="0" smtClean="0"/>
            </a:br>
            <a:r>
              <a:rPr lang="es-ES" b="1" dirty="0" smtClean="0"/>
              <a:t>A través de las rosas violetas expresaremos calma y dignidad</a:t>
            </a:r>
            <a:endParaRPr lang="es-ES" b="1" dirty="0"/>
          </a:p>
        </p:txBody>
      </p:sp>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withEffect">
                                  <p:stCondLst>
                                    <p:cond delay="0"/>
                                  </p:stCondLst>
                                  <p:childTnLst>
                                    <p:anim calcmode="lin" valueType="num">
                                      <p:cBhvr>
                                        <p:cTn id="6" dur="5000"/>
                                        <p:tgtEl>
                                          <p:spTgt spid="7170"/>
                                        </p:tgtEl>
                                        <p:attrNameLst>
                                          <p:attrName>ppt_w</p:attrName>
                                        </p:attrNameLst>
                                      </p:cBhvr>
                                      <p:tavLst>
                                        <p:tav tm="0">
                                          <p:val>
                                            <p:strVal val="ppt_w"/>
                                          </p:val>
                                        </p:tav>
                                        <p:tav tm="100000">
                                          <p:val>
                                            <p:fltVal val="0"/>
                                          </p:val>
                                        </p:tav>
                                      </p:tavLst>
                                    </p:anim>
                                    <p:anim calcmode="lin" valueType="num">
                                      <p:cBhvr>
                                        <p:cTn id="7" dur="5000"/>
                                        <p:tgtEl>
                                          <p:spTgt spid="7170"/>
                                        </p:tgtEl>
                                        <p:attrNameLst>
                                          <p:attrName>ppt_h</p:attrName>
                                        </p:attrNameLst>
                                      </p:cBhvr>
                                      <p:tavLst>
                                        <p:tav tm="0">
                                          <p:val>
                                            <p:strVal val="ppt_h"/>
                                          </p:val>
                                        </p:tav>
                                        <p:tav tm="100000">
                                          <p:val>
                                            <p:fltVal val="0"/>
                                          </p:val>
                                        </p:tav>
                                      </p:tavLst>
                                    </p:anim>
                                    <p:animEffect transition="out" filter="fade">
                                      <p:cBhvr>
                                        <p:cTn id="8" dur="5000"/>
                                        <p:tgtEl>
                                          <p:spTgt spid="7170"/>
                                        </p:tgtEl>
                                      </p:cBhvr>
                                    </p:animEffect>
                                    <p:set>
                                      <p:cBhvr>
                                        <p:cTn id="9" dur="1" fill="hold">
                                          <p:stCondLst>
                                            <p:cond delay="4999"/>
                                          </p:stCondLst>
                                        </p:cTn>
                                        <p:tgtEl>
                                          <p:spTgt spid="7170"/>
                                        </p:tgtEl>
                                        <p:attrNameLst>
                                          <p:attrName>style.visibility</p:attrName>
                                        </p:attrNameLst>
                                      </p:cBhvr>
                                      <p:to>
                                        <p:strVal val="hidden"/>
                                      </p:to>
                                    </p:set>
                                  </p:childTnLst>
                                </p:cTn>
                              </p:par>
                              <p:par>
                                <p:cTn id="10" presetID="10"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0"/>
                                        <p:tgtEl>
                                          <p:spTgt spid="7"/>
                                        </p:tgtEl>
                                      </p:cBhvr>
                                    </p:animEffect>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childTnLst>
                          </p:cTn>
                        </p:par>
                        <p:par>
                          <p:cTn id="17" fill="hold">
                            <p:stCondLst>
                              <p:cond delay="5000"/>
                            </p:stCondLst>
                            <p:childTnLst>
                              <p:par>
                                <p:cTn id="18" presetID="10"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1" name="10 Imagen" descr="nastol.com.ua-12225.jpg"/>
          <p:cNvPicPr>
            <a:picLocks noChangeAspect="1"/>
          </p:cNvPicPr>
          <p:nvPr/>
        </p:nvPicPr>
        <p:blipFill>
          <a:blip r:embed="rId2"/>
          <a:stretch>
            <a:fillRect/>
          </a:stretch>
        </p:blipFill>
        <p:spPr>
          <a:xfrm>
            <a:off x="0" y="0"/>
            <a:ext cx="9144000" cy="6858000"/>
          </a:xfrm>
          <a:prstGeom prst="rect">
            <a:avLst/>
          </a:prstGeom>
        </p:spPr>
      </p:pic>
      <p:pic>
        <p:nvPicPr>
          <p:cNvPr id="6" name="Picture 2" descr="http://images5.fanpop.com/image/photos/31300000/beautyful-blue-rose-flowers-31323606-500-375.png"/>
          <p:cNvPicPr>
            <a:picLocks noChangeAspect="1" noChangeArrowheads="1"/>
          </p:cNvPicPr>
          <p:nvPr/>
        </p:nvPicPr>
        <p:blipFill>
          <a:blip r:embed="rId3"/>
          <a:srcRect l="6429" t="5128" r="8928" b="5128"/>
          <a:stretch>
            <a:fillRect/>
          </a:stretch>
        </p:blipFill>
        <p:spPr bwMode="auto">
          <a:xfrm>
            <a:off x="1428728" y="428604"/>
            <a:ext cx="6143668" cy="5443756"/>
          </a:xfrm>
          <a:prstGeom prst="ellipse">
            <a:avLst/>
          </a:prstGeom>
          <a:noFill/>
          <a:effectLst>
            <a:softEdge rad="635000"/>
          </a:effectLst>
        </p:spPr>
      </p:pic>
      <p:sp>
        <p:nvSpPr>
          <p:cNvPr id="7" name="6 CuadroTexto"/>
          <p:cNvSpPr txBox="1"/>
          <p:nvPr/>
        </p:nvSpPr>
        <p:spPr>
          <a:xfrm>
            <a:off x="285720" y="4286256"/>
            <a:ext cx="8072494" cy="2246769"/>
          </a:xfrm>
          <a:prstGeom prst="rect">
            <a:avLst/>
          </a:prstGeom>
          <a:noFill/>
        </p:spPr>
        <p:txBody>
          <a:bodyPr wrap="square" rtlCol="0">
            <a:spAutoFit/>
          </a:bodyPr>
          <a:lstStyle/>
          <a:p>
            <a:pPr algn="ctr"/>
            <a:r>
              <a:rPr lang="es-ES" sz="2000" b="1" dirty="0" smtClean="0">
                <a:solidFill>
                  <a:schemeClr val="bg2">
                    <a:lumMod val="20000"/>
                    <a:lumOff val="80000"/>
                  </a:schemeClr>
                </a:solidFill>
                <a:effectLst>
                  <a:outerShdw blurRad="38100" dist="38100" dir="2700000" algn="tl">
                    <a:srgbClr val="000000">
                      <a:alpha val="43137"/>
                    </a:srgbClr>
                  </a:outerShdw>
                </a:effectLst>
              </a:rPr>
              <a:t>Las rosas azules</a:t>
            </a:r>
          </a:p>
          <a:p>
            <a:pPr algn="ctr"/>
            <a:r>
              <a:rPr lang="es-ES" sz="2000" b="1" dirty="0" smtClean="0">
                <a:solidFill>
                  <a:schemeClr val="bg2">
                    <a:lumMod val="20000"/>
                    <a:lumOff val="80000"/>
                  </a:schemeClr>
                </a:solidFill>
                <a:effectLst>
                  <a:outerShdw blurRad="38100" dist="38100" dir="2700000" algn="tl">
                    <a:srgbClr val="000000">
                      <a:alpha val="43137"/>
                    </a:srgbClr>
                  </a:outerShdw>
                </a:effectLst>
              </a:rPr>
              <a:t>Las rosas azules son excelentes para agradecer a una persona que haya creído en ti. También ayuda a dar las gracias por un buen consejo o por cualquier otra buena situación en la que te hayan ayudado. Regalando a esta flor a alguien en exámenes, le estaremos trasmitiendo buena energía y mucha suerte.</a:t>
            </a:r>
          </a:p>
          <a:p>
            <a:pPr algn="ctr"/>
            <a:endParaRPr lang="es-ES" sz="2000" b="1" dirty="0">
              <a:solidFill>
                <a:schemeClr val="bg2">
                  <a:lumMod val="20000"/>
                  <a:lumOff val="80000"/>
                </a:schemeClr>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0" fill="hold"/>
                                        <p:tgtEl>
                                          <p:spTgt spid="11"/>
                                        </p:tgtEl>
                                        <p:attrNameLst>
                                          <p:attrName>ppt_w</p:attrName>
                                        </p:attrNameLst>
                                      </p:cBhvr>
                                      <p:tavLst>
                                        <p:tav tm="0">
                                          <p:val>
                                            <p:strVal val="4/3*#ppt_w"/>
                                          </p:val>
                                        </p:tav>
                                        <p:tav tm="100000">
                                          <p:val>
                                            <p:strVal val="#ppt_w"/>
                                          </p:val>
                                        </p:tav>
                                      </p:tavLst>
                                    </p:anim>
                                    <p:anim calcmode="lin" valueType="num">
                                      <p:cBhvr>
                                        <p:cTn id="8" dur="5000" fill="hold"/>
                                        <p:tgtEl>
                                          <p:spTgt spid="11"/>
                                        </p:tgtEl>
                                        <p:attrNameLst>
                                          <p:attrName>ppt_h</p:attrName>
                                        </p:attrNameLst>
                                      </p:cBhvr>
                                      <p:tavLst>
                                        <p:tav tm="0">
                                          <p:val>
                                            <p:strVal val="4/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2/3*#ppt_w"/>
                                          </p:val>
                                        </p:tav>
                                        <p:tav tm="100000">
                                          <p:val>
                                            <p:strVal val="#ppt_w"/>
                                          </p:val>
                                        </p:tav>
                                      </p:tavLst>
                                    </p:anim>
                                    <p:anim calcmode="lin" valueType="num">
                                      <p:cBhvr>
                                        <p:cTn id="12" dur="5000" fill="hold"/>
                                        <p:tgtEl>
                                          <p:spTgt spid="6"/>
                                        </p:tgtEl>
                                        <p:attrNameLst>
                                          <p:attrName>ppt_h</p:attrName>
                                        </p:attrNameLst>
                                      </p:cBhvr>
                                      <p:tavLst>
                                        <p:tav tm="0">
                                          <p:val>
                                            <p:strVal val="2/3*#ppt_h"/>
                                          </p:val>
                                        </p:tav>
                                        <p:tav tm="100000">
                                          <p:val>
                                            <p:strVal val="#ppt_h"/>
                                          </p:val>
                                        </p:tav>
                                      </p:tavLst>
                                    </p:anim>
                                  </p:childTnLst>
                                </p:cTn>
                              </p:par>
                            </p:childTnLst>
                          </p:cTn>
                        </p:par>
                        <p:par>
                          <p:cTn id="13" fill="hold">
                            <p:stCondLst>
                              <p:cond delay="5000"/>
                            </p:stCondLst>
                            <p:childTnLst>
                              <p:par>
                                <p:cTn id="14" presetID="10"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nastol.com.ua-9869.jpg"/>
          <p:cNvPicPr>
            <a:picLocks noGrp="1" noChangeAspect="1"/>
          </p:cNvPicPr>
          <p:nvPr>
            <p:ph idx="1"/>
          </p:nvPr>
        </p:nvPicPr>
        <p:blipFill>
          <a:blip r:embed="rId2">
            <a:duotone>
              <a:prstClr val="black"/>
              <a:srgbClr val="FFCDFB">
                <a:tint val="45000"/>
                <a:satMod val="400000"/>
              </a:srgbClr>
            </a:duotone>
            <a:lum contrast="40000"/>
          </a:blip>
          <a:stretch>
            <a:fillRect/>
          </a:stretch>
        </p:blipFill>
        <p:spPr>
          <a:xfrm>
            <a:off x="0" y="16662"/>
            <a:ext cx="9144000" cy="6824676"/>
          </a:xfrm>
        </p:spPr>
      </p:pic>
      <p:pic>
        <p:nvPicPr>
          <p:cNvPr id="5" name="4 Imagen" descr="2e8f068a7cbbe2ecc5a851d28b6a1c51.jpg"/>
          <p:cNvPicPr>
            <a:picLocks noChangeAspect="1"/>
          </p:cNvPicPr>
          <p:nvPr/>
        </p:nvPicPr>
        <p:blipFill>
          <a:blip r:embed="rId3"/>
          <a:srcRect l="12500" t="5208" r="5468" b="6250"/>
          <a:stretch>
            <a:fillRect/>
          </a:stretch>
        </p:blipFill>
        <p:spPr>
          <a:xfrm rot="20522694">
            <a:off x="17377" y="1491980"/>
            <a:ext cx="6343694" cy="5286412"/>
          </a:xfrm>
          <a:prstGeom prst="ellipse">
            <a:avLst/>
          </a:prstGeom>
          <a:effectLst>
            <a:softEdge rad="635000"/>
          </a:effectLst>
        </p:spPr>
      </p:pic>
      <p:sp>
        <p:nvSpPr>
          <p:cNvPr id="8" name="7 CuadroTexto"/>
          <p:cNvSpPr txBox="1"/>
          <p:nvPr/>
        </p:nvSpPr>
        <p:spPr>
          <a:xfrm>
            <a:off x="5500694" y="500042"/>
            <a:ext cx="3643306" cy="6001643"/>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Rosas  de color  rosa</a:t>
            </a:r>
          </a:p>
          <a:p>
            <a:r>
              <a:rPr lang="es-ES" b="1" dirty="0" smtClean="0">
                <a:effectLst>
                  <a:outerShdw blurRad="38100" dist="38100" dir="2700000" algn="tl">
                    <a:srgbClr val="000000">
                      <a:alpha val="43137"/>
                    </a:srgbClr>
                  </a:outerShdw>
                </a:effectLst>
              </a:rPr>
              <a:t/>
            </a:r>
            <a:br>
              <a:rPr lang="es-ES" b="1" dirty="0" smtClean="0">
                <a:effectLst>
                  <a:outerShdw blurRad="38100" dist="38100" dir="2700000" algn="tl">
                    <a:srgbClr val="000000">
                      <a:alpha val="43137"/>
                    </a:srgbClr>
                  </a:outerShdw>
                </a:effectLst>
              </a:rPr>
            </a:br>
            <a:r>
              <a:rPr lang="es-ES" b="1" dirty="0" smtClean="0">
                <a:effectLst>
                  <a:outerShdw blurRad="38100" dist="38100" dir="2700000" algn="tl">
                    <a:srgbClr val="000000">
                      <a:alpha val="43137"/>
                    </a:srgbClr>
                  </a:outerShdw>
                </a:effectLst>
              </a:rPr>
              <a:t>Las rosas de color rosado tienen un significado de agradecimiento. También podemos trasmitir con ellas aprecio y cariño hacia la o las personas que las reciben. El rosa está ausente de maldad, carece de doble intención. Por eso, al recibir un ramo de rosas de color rosa sabrás que la persona que te lo ha ofrecido es de fiar. Puedes confiar en ella y en sus propósitos. </a:t>
            </a:r>
          </a:p>
          <a:p>
            <a:r>
              <a:rPr lang="es-ES" b="1" dirty="0" smtClean="0">
                <a:effectLst>
                  <a:outerShdw blurRad="38100" dist="38100" dir="2700000" algn="tl">
                    <a:srgbClr val="000000">
                      <a:alpha val="43137"/>
                    </a:srgbClr>
                  </a:outerShdw>
                </a:effectLst>
              </a:rPr>
              <a:t>Pero no todos los rosas poseen el mismo significado. Si el color del ramo de flores es rosa suave, en lugar de agradecimiento, estaremos demostrando admiración y simpatía.</a:t>
            </a:r>
          </a:p>
          <a:p>
            <a:endParaRPr lang="es-ES" b="1" dirty="0">
              <a:effectLst>
                <a:outerShdw blurRad="38100" dist="38100" dir="2700000" algn="tl">
                  <a:srgbClr val="000000">
                    <a:alpha val="43137"/>
                  </a:srgbClr>
                </a:outerShdw>
              </a:effectLst>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2/3*#ppt_w"/>
                                          </p:val>
                                        </p:tav>
                                        <p:tav tm="100000">
                                          <p:val>
                                            <p:strVal val="#ppt_w"/>
                                          </p:val>
                                        </p:tav>
                                      </p:tavLst>
                                    </p:anim>
                                    <p:anim calcmode="lin" valueType="num">
                                      <p:cBhvr>
                                        <p:cTn id="8" dur="5000" fill="hold"/>
                                        <p:tgtEl>
                                          <p:spTgt spid="5"/>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p:val>
                                            <p:strVal val="4/3*#ppt_w"/>
                                          </p:val>
                                        </p:tav>
                                        <p:tav tm="100000">
                                          <p:val>
                                            <p:strVal val="#ppt_w"/>
                                          </p:val>
                                        </p:tav>
                                      </p:tavLst>
                                    </p:anim>
                                    <p:anim calcmode="lin" valueType="num">
                                      <p:cBhvr>
                                        <p:cTn id="12" dur="5000" fill="hold"/>
                                        <p:tgtEl>
                                          <p:spTgt spid="4"/>
                                        </p:tgtEl>
                                        <p:attrNameLst>
                                          <p:attrName>ppt_h</p:attrName>
                                        </p:attrNameLst>
                                      </p:cBhvr>
                                      <p:tavLst>
                                        <p:tav tm="0">
                                          <p:val>
                                            <p:strVal val="4/3*#ppt_h"/>
                                          </p:val>
                                        </p:tav>
                                        <p:tav tm="100000">
                                          <p:val>
                                            <p:strVal val="#ppt_h"/>
                                          </p:val>
                                        </p:tav>
                                      </p:tavLst>
                                    </p:anim>
                                  </p:childTnLst>
                                </p:cTn>
                              </p:par>
                            </p:childTnLst>
                          </p:cTn>
                        </p:par>
                        <p:par>
                          <p:cTn id="13" fill="hold">
                            <p:stCondLst>
                              <p:cond delay="5000"/>
                            </p:stCondLst>
                            <p:childTnLst>
                              <p:par>
                                <p:cTn id="14" presetID="10"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2" name="11 Imagen" descr="nastol.com.ua-12948.jpg"/>
          <p:cNvPicPr>
            <a:picLocks noChangeAspect="1"/>
          </p:cNvPicPr>
          <p:nvPr/>
        </p:nvPicPr>
        <p:blipFill>
          <a:blip r:embed="rId2"/>
          <a:stretch>
            <a:fillRect/>
          </a:stretch>
        </p:blipFill>
        <p:spPr>
          <a:xfrm>
            <a:off x="0" y="0"/>
            <a:ext cx="9144000" cy="6858000"/>
          </a:xfrm>
          <a:prstGeom prst="rect">
            <a:avLst/>
          </a:prstGeom>
        </p:spPr>
      </p:pic>
      <p:pic>
        <p:nvPicPr>
          <p:cNvPr id="8202" name="Picture 10" descr="http://www.publicdomainpictures.net/pictures/10000/nahled/1081-1245126960wf7S.jpg"/>
          <p:cNvPicPr>
            <a:picLocks noChangeAspect="1" noChangeArrowheads="1"/>
          </p:cNvPicPr>
          <p:nvPr/>
        </p:nvPicPr>
        <p:blipFill>
          <a:blip r:embed="rId3"/>
          <a:srcRect t="15854" b="4878"/>
          <a:stretch>
            <a:fillRect/>
          </a:stretch>
        </p:blipFill>
        <p:spPr bwMode="auto">
          <a:xfrm>
            <a:off x="2214546" y="1571612"/>
            <a:ext cx="5843963" cy="5715016"/>
          </a:xfrm>
          <a:prstGeom prst="ellipse">
            <a:avLst/>
          </a:prstGeom>
          <a:noFill/>
          <a:effectLst>
            <a:softEdge rad="635000"/>
          </a:effectLst>
        </p:spPr>
      </p:pic>
      <p:pic>
        <p:nvPicPr>
          <p:cNvPr id="3074" name="Picture 2" descr="http://icongal.com/gallery/image/203354/birthday_flower_love_valentine_orange_rose.png"/>
          <p:cNvPicPr>
            <a:picLocks noChangeAspect="1" noChangeArrowheads="1"/>
          </p:cNvPicPr>
          <p:nvPr/>
        </p:nvPicPr>
        <p:blipFill>
          <a:blip r:embed="rId4"/>
          <a:srcRect/>
          <a:stretch>
            <a:fillRect/>
          </a:stretch>
        </p:blipFill>
        <p:spPr bwMode="auto">
          <a:xfrm>
            <a:off x="2143108" y="1357298"/>
            <a:ext cx="6072230" cy="6072230"/>
          </a:xfrm>
          <a:prstGeom prst="rect">
            <a:avLst/>
          </a:prstGeom>
          <a:noFill/>
        </p:spPr>
      </p:pic>
      <p:sp>
        <p:nvSpPr>
          <p:cNvPr id="6" name="5 CuadroTexto"/>
          <p:cNvSpPr txBox="1"/>
          <p:nvPr/>
        </p:nvSpPr>
        <p:spPr>
          <a:xfrm>
            <a:off x="285720" y="642918"/>
            <a:ext cx="4474302" cy="1015663"/>
          </a:xfrm>
          <a:prstGeom prst="rect">
            <a:avLst/>
          </a:prstGeom>
          <a:noFill/>
        </p:spPr>
        <p:txBody>
          <a:bodyPr wrap="none" rtlCol="0">
            <a:spAutoFit/>
          </a:bodyPr>
          <a:lstStyle/>
          <a:p>
            <a:pPr algn="ctr"/>
            <a:r>
              <a:rPr lang="es-ES" sz="2000" b="1" dirty="0" smtClean="0">
                <a:solidFill>
                  <a:srgbClr val="FFC000"/>
                </a:solidFill>
                <a:effectLst>
                  <a:outerShdw blurRad="38100" dist="38100" dir="2700000" algn="tl">
                    <a:srgbClr val="000000">
                      <a:alpha val="43137"/>
                    </a:srgbClr>
                  </a:outerShdw>
                </a:effectLst>
              </a:rPr>
              <a:t>Las rosas naranjas </a:t>
            </a:r>
          </a:p>
          <a:p>
            <a:r>
              <a:rPr lang="es-ES" sz="2000" b="1" dirty="0" smtClean="0">
                <a:solidFill>
                  <a:srgbClr val="FFC000"/>
                </a:solidFill>
                <a:effectLst>
                  <a:outerShdw blurRad="38100" dist="38100" dir="2700000" algn="tl">
                    <a:srgbClr val="000000">
                      <a:alpha val="43137"/>
                    </a:srgbClr>
                  </a:outerShdw>
                </a:effectLst>
              </a:rPr>
              <a:t>denotan entusiasmo y deseo pasional.</a:t>
            </a:r>
            <a:br>
              <a:rPr lang="es-ES" sz="2000" b="1" dirty="0" smtClean="0">
                <a:solidFill>
                  <a:srgbClr val="FFC000"/>
                </a:solidFill>
                <a:effectLst>
                  <a:outerShdw blurRad="38100" dist="38100" dir="2700000" algn="tl">
                    <a:srgbClr val="000000">
                      <a:alpha val="43137"/>
                    </a:srgbClr>
                  </a:outerShdw>
                </a:effectLst>
              </a:rPr>
            </a:br>
            <a:endParaRPr lang="es-ES" sz="2000" b="1" dirty="0">
              <a:solidFill>
                <a:srgbClr val="FFC000"/>
              </a:solidFill>
              <a:effectLst>
                <a:outerShdw blurRad="38100" dist="38100" dir="2700000" algn="tl">
                  <a:srgbClr val="000000">
                    <a:alpha val="43137"/>
                  </a:srgbClr>
                </a:outerShdw>
              </a:effectLst>
            </a:endParaRPr>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nodeType="withEffect">
                                  <p:stCondLst>
                                    <p:cond delay="0"/>
                                  </p:stCondLst>
                                  <p:iterate type="lt">
                                    <p:tmPct val="5000"/>
                                  </p:iterate>
                                  <p:childTnLst>
                                    <p:anim calcmode="lin" valueType="num">
                                      <p:cBhvr>
                                        <p:cTn id="6" dur="5000"/>
                                        <p:tgtEl>
                                          <p:spTgt spid="3074"/>
                                        </p:tgtEl>
                                        <p:attrNameLst>
                                          <p:attrName>ppt_w</p:attrName>
                                        </p:attrNameLst>
                                      </p:cBhvr>
                                      <p:tavLst>
                                        <p:tav tm="0">
                                          <p:val>
                                            <p:strVal val="ppt_w"/>
                                          </p:val>
                                        </p:tav>
                                        <p:tav tm="100000">
                                          <p:val>
                                            <p:fltVal val="0"/>
                                          </p:val>
                                        </p:tav>
                                      </p:tavLst>
                                    </p:anim>
                                    <p:anim calcmode="lin" valueType="num">
                                      <p:cBhvr>
                                        <p:cTn id="7" dur="5000"/>
                                        <p:tgtEl>
                                          <p:spTgt spid="3074"/>
                                        </p:tgtEl>
                                        <p:attrNameLst>
                                          <p:attrName>ppt_h</p:attrName>
                                        </p:attrNameLst>
                                      </p:cBhvr>
                                      <p:tavLst>
                                        <p:tav tm="0">
                                          <p:val>
                                            <p:strVal val="ppt_h"/>
                                          </p:val>
                                        </p:tav>
                                        <p:tav tm="100000">
                                          <p:val>
                                            <p:fltVal val="0"/>
                                          </p:val>
                                        </p:tav>
                                      </p:tavLst>
                                    </p:anim>
                                    <p:anim calcmode="lin" valueType="num">
                                      <p:cBhvr>
                                        <p:cTn id="8" dur="5000"/>
                                        <p:tgtEl>
                                          <p:spTgt spid="3074"/>
                                        </p:tgtEl>
                                        <p:attrNameLst>
                                          <p:attrName>style.rotation</p:attrName>
                                        </p:attrNameLst>
                                      </p:cBhvr>
                                      <p:tavLst>
                                        <p:tav tm="0">
                                          <p:val>
                                            <p:fltVal val="0"/>
                                          </p:val>
                                        </p:tav>
                                        <p:tav tm="100000">
                                          <p:val>
                                            <p:fltVal val="90"/>
                                          </p:val>
                                        </p:tav>
                                      </p:tavLst>
                                    </p:anim>
                                    <p:animEffect transition="out" filter="fade">
                                      <p:cBhvr>
                                        <p:cTn id="9" dur="5000"/>
                                        <p:tgtEl>
                                          <p:spTgt spid="3074"/>
                                        </p:tgtEl>
                                      </p:cBhvr>
                                    </p:animEffect>
                                    <p:set>
                                      <p:cBhvr>
                                        <p:cTn id="10" dur="1" fill="hold">
                                          <p:stCondLst>
                                            <p:cond delay="4999"/>
                                          </p:stCondLst>
                                        </p:cTn>
                                        <p:tgtEl>
                                          <p:spTgt spid="3074"/>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8202"/>
                                        </p:tgtEl>
                                        <p:attrNameLst>
                                          <p:attrName>style.visibility</p:attrName>
                                        </p:attrNameLst>
                                      </p:cBhvr>
                                      <p:to>
                                        <p:strVal val="visible"/>
                                      </p:to>
                                    </p:set>
                                    <p:anim calcmode="lin" valueType="num">
                                      <p:cBhvr>
                                        <p:cTn id="13" dur="5000" fill="hold"/>
                                        <p:tgtEl>
                                          <p:spTgt spid="8202"/>
                                        </p:tgtEl>
                                        <p:attrNameLst>
                                          <p:attrName>ppt_w</p:attrName>
                                        </p:attrNameLst>
                                      </p:cBhvr>
                                      <p:tavLst>
                                        <p:tav tm="0">
                                          <p:val>
                                            <p:strVal val="2/3*#ppt_w"/>
                                          </p:val>
                                        </p:tav>
                                        <p:tav tm="100000">
                                          <p:val>
                                            <p:strVal val="#ppt_w"/>
                                          </p:val>
                                        </p:tav>
                                      </p:tavLst>
                                    </p:anim>
                                    <p:anim calcmode="lin" valueType="num">
                                      <p:cBhvr>
                                        <p:cTn id="14" dur="5000" fill="hold"/>
                                        <p:tgtEl>
                                          <p:spTgt spid="8202"/>
                                        </p:tgtEl>
                                        <p:attrNameLst>
                                          <p:attrName>ppt_h</p:attrName>
                                        </p:attrNameLst>
                                      </p:cBhvr>
                                      <p:tavLst>
                                        <p:tav tm="0">
                                          <p:val>
                                            <p:strVal val="2/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0" fill="hold"/>
                                        <p:tgtEl>
                                          <p:spTgt spid="12"/>
                                        </p:tgtEl>
                                        <p:attrNameLst>
                                          <p:attrName>ppt_w</p:attrName>
                                        </p:attrNameLst>
                                      </p:cBhvr>
                                      <p:tavLst>
                                        <p:tav tm="0">
                                          <p:val>
                                            <p:strVal val="4/3*#ppt_w"/>
                                          </p:val>
                                        </p:tav>
                                        <p:tav tm="100000">
                                          <p:val>
                                            <p:strVal val="#ppt_w"/>
                                          </p:val>
                                        </p:tav>
                                      </p:tavLst>
                                    </p:anim>
                                    <p:anim calcmode="lin" valueType="num">
                                      <p:cBhvr>
                                        <p:cTn id="18" dur="5000" fill="hold"/>
                                        <p:tgtEl>
                                          <p:spTgt spid="12"/>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10"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rosas-san-valentin.jpg"/>
          <p:cNvPicPr>
            <a:picLocks noChangeAspect="1"/>
          </p:cNvPicPr>
          <p:nvPr/>
        </p:nvPicPr>
        <p:blipFill>
          <a:blip r:embed="rId2"/>
          <a:stretch>
            <a:fillRect/>
          </a:stretch>
        </p:blipFill>
        <p:spPr>
          <a:xfrm>
            <a:off x="0" y="1143000"/>
            <a:ext cx="9144000" cy="5715000"/>
          </a:xfrm>
          <a:prstGeom prst="rect">
            <a:avLst/>
          </a:prstGeom>
        </p:spPr>
      </p:pic>
      <p:pic>
        <p:nvPicPr>
          <p:cNvPr id="1028" name="Picture 4" descr="Rendered Image"/>
          <p:cNvPicPr>
            <a:picLocks noChangeAspect="1" noChangeArrowheads="1"/>
          </p:cNvPicPr>
          <p:nvPr/>
        </p:nvPicPr>
        <p:blipFill>
          <a:blip r:embed="rId3">
            <a:lum contrast="40000"/>
          </a:blip>
          <a:srcRect/>
          <a:stretch>
            <a:fillRect/>
          </a:stretch>
        </p:blipFill>
        <p:spPr bwMode="auto">
          <a:xfrm>
            <a:off x="357158" y="6613132"/>
            <a:ext cx="428596" cy="244868"/>
          </a:xfrm>
          <a:prstGeom prst="rect">
            <a:avLst/>
          </a:prstGeom>
          <a:noFill/>
        </p:spPr>
      </p:pic>
      <p:pic>
        <p:nvPicPr>
          <p:cNvPr id="1030" name="Picture 6" descr="Rendered Image"/>
          <p:cNvPicPr>
            <a:picLocks noChangeAspect="1" noChangeArrowheads="1"/>
          </p:cNvPicPr>
          <p:nvPr/>
        </p:nvPicPr>
        <p:blipFill>
          <a:blip r:embed="rId4">
            <a:lum contrast="40000"/>
          </a:blip>
          <a:srcRect/>
          <a:stretch>
            <a:fillRect/>
          </a:stretch>
        </p:blipFill>
        <p:spPr bwMode="auto">
          <a:xfrm>
            <a:off x="278130" y="6000768"/>
            <a:ext cx="3908079" cy="357190"/>
          </a:xfrm>
          <a:prstGeom prst="rect">
            <a:avLst/>
          </a:prstGeom>
          <a:noFill/>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30"/>
                                        </p:tgtEl>
                                        <p:attrNameLst>
                                          <p:attrName>style.visibility</p:attrName>
                                        </p:attrNameLst>
                                      </p:cBhvr>
                                      <p:to>
                                        <p:strVal val="visible"/>
                                      </p:to>
                                    </p:set>
                                    <p:anim calcmode="lin" valueType="num">
                                      <p:cBhvr additive="base">
                                        <p:cTn id="11" dur="3000" fill="hold"/>
                                        <p:tgtEl>
                                          <p:spTgt spid="1030"/>
                                        </p:tgtEl>
                                        <p:attrNameLst>
                                          <p:attrName>ppt_x</p:attrName>
                                        </p:attrNameLst>
                                      </p:cBhvr>
                                      <p:tavLst>
                                        <p:tav tm="0">
                                          <p:val>
                                            <p:strVal val="0-#ppt_w/2"/>
                                          </p:val>
                                        </p:tav>
                                        <p:tav tm="100000">
                                          <p:val>
                                            <p:strVal val="#ppt_x"/>
                                          </p:val>
                                        </p:tav>
                                      </p:tavLst>
                                    </p:anim>
                                    <p:anim calcmode="lin" valueType="num">
                                      <p:cBhvr additive="base">
                                        <p:cTn id="12" dur="3000" fill="hold"/>
                                        <p:tgtEl>
                                          <p:spTgt spid="1030"/>
                                        </p:tgtEl>
                                        <p:attrNameLst>
                                          <p:attrName>ppt_y</p:attrName>
                                        </p:attrNameLst>
                                      </p:cBhvr>
                                      <p:tavLst>
                                        <p:tav tm="0">
                                          <p:val>
                                            <p:strVal val="#ppt_y"/>
                                          </p:val>
                                        </p:tav>
                                        <p:tav tm="100000">
                                          <p:val>
                                            <p:strVal val="#ppt_y"/>
                                          </p:val>
                                        </p:tav>
                                      </p:tavLst>
                                    </p:anim>
                                  </p:childTnLst>
                                </p:cTn>
                              </p:par>
                            </p:childTnLst>
                          </p:cTn>
                        </p:par>
                        <p:par>
                          <p:cTn id="13" fill="hold">
                            <p:stCondLst>
                              <p:cond delay="3000"/>
                            </p:stCondLst>
                            <p:childTnLst>
                              <p:par>
                                <p:cTn id="14" presetID="2" presetClass="entr" presetSubtype="8" fill="hold" nodeType="afterEffect">
                                  <p:stCondLst>
                                    <p:cond delay="0"/>
                                  </p:stCondLst>
                                  <p:childTnLst>
                                    <p:set>
                                      <p:cBhvr>
                                        <p:cTn id="15" dur="1" fill="hold">
                                          <p:stCondLst>
                                            <p:cond delay="0"/>
                                          </p:stCondLst>
                                        </p:cTn>
                                        <p:tgtEl>
                                          <p:spTgt spid="1028"/>
                                        </p:tgtEl>
                                        <p:attrNameLst>
                                          <p:attrName>style.visibility</p:attrName>
                                        </p:attrNameLst>
                                      </p:cBhvr>
                                      <p:to>
                                        <p:strVal val="visible"/>
                                      </p:to>
                                    </p:set>
                                    <p:anim calcmode="lin" valueType="num">
                                      <p:cBhvr additive="base">
                                        <p:cTn id="16" dur="3000" fill="hold"/>
                                        <p:tgtEl>
                                          <p:spTgt spid="1028"/>
                                        </p:tgtEl>
                                        <p:attrNameLst>
                                          <p:attrName>ppt_x</p:attrName>
                                        </p:attrNameLst>
                                      </p:cBhvr>
                                      <p:tavLst>
                                        <p:tav tm="0">
                                          <p:val>
                                            <p:strVal val="0-#ppt_w/2"/>
                                          </p:val>
                                        </p:tav>
                                        <p:tav tm="100000">
                                          <p:val>
                                            <p:strVal val="#ppt_x"/>
                                          </p:val>
                                        </p:tav>
                                      </p:tavLst>
                                    </p:anim>
                                    <p:anim calcmode="lin" valueType="num">
                                      <p:cBhvr additive="base">
                                        <p:cTn id="17" dur="3000" fill="hold"/>
                                        <p:tgtEl>
                                          <p:spTgt spid="10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9">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548</Words>
  <Application>Microsoft Office PowerPoint</Application>
  <PresentationFormat>Presentación en pantalla (4:3)</PresentationFormat>
  <Paragraphs>35</Paragraphs>
  <Slides>12</Slides>
  <Notes>0</Notes>
  <HiddenSlides>0</HiddenSlides>
  <MMClips>1</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7</cp:revision>
  <dcterms:created xsi:type="dcterms:W3CDTF">2013-03-20T16:23:30Z</dcterms:created>
  <dcterms:modified xsi:type="dcterms:W3CDTF">2013-03-20T16:31:14Z</dcterms:modified>
</cp:coreProperties>
</file>