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9" r:id="rId3"/>
    <p:sldId id="260" r:id="rId4"/>
    <p:sldId id="258" r:id="rId5"/>
    <p:sldId id="257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6" r:id="rId14"/>
    <p:sldId id="262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9" r:id="rId37"/>
    <p:sldId id="301" r:id="rId38"/>
    <p:sldId id="300" r:id="rId39"/>
    <p:sldId id="302" r:id="rId40"/>
    <p:sldId id="303" r:id="rId41"/>
    <p:sldId id="304" r:id="rId42"/>
    <p:sldId id="305" r:id="rId43"/>
    <p:sldId id="308" r:id="rId44"/>
    <p:sldId id="309" r:id="rId45"/>
    <p:sldId id="291" r:id="rId46"/>
    <p:sldId id="292" r:id="rId47"/>
    <p:sldId id="293" r:id="rId48"/>
    <p:sldId id="294" r:id="rId49"/>
    <p:sldId id="295" r:id="rId50"/>
    <p:sldId id="296" r:id="rId51"/>
    <p:sldId id="297" r:id="rId52"/>
    <p:sldId id="298" r:id="rId53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Nx0E3Uh6e20n688dH5agg==" hashData="fkfMcEMNSpGXaQADbEE5NEpVpgZbZE2eqbMOSLN0usAxXtdBGjmgedP/UMWXtEbGmxiv/iJyR+Qj1D0fUw1f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0B05"/>
    <a:srgbClr val="531309"/>
    <a:srgbClr val="F6B3A8"/>
    <a:srgbClr val="3A1B0C"/>
    <a:srgbClr val="C45C27"/>
    <a:srgbClr val="E9AD8F"/>
    <a:srgbClr val="7C2C12"/>
    <a:srgbClr val="2A0406"/>
    <a:srgbClr val="0F1E33"/>
    <a:srgbClr val="2E5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E0A8A2-12B4-4949-94B9-6D8751AEF3BF}" type="datetimeFigureOut">
              <a:rPr lang="es-PE" smtClean="0"/>
              <a:t>15/09/2018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F2085-D0B7-478A-A335-1D4B24215AD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53754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AD9D81-4AF1-4723-83AF-4F4AC422267D}" type="slidenum">
              <a:rPr lang="es-ES" smtClean="0"/>
              <a:pPr>
                <a:defRPr/>
              </a:pPr>
              <a:t>44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3916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48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127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49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2869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50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73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28746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737939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298463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485035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82243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422173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4247116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153439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559533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043565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672463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124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9F413-25EA-4B3F-975C-29F0146B0813}" type="datetimeFigureOut">
              <a:rPr lang="es-PE" smtClean="0">
                <a:solidFill>
                  <a:srgbClr val="000000"/>
                </a:solidFill>
              </a:rPr>
              <a:pPr/>
              <a:t>15/09/2018</a:t>
            </a:fld>
            <a:endParaRPr lang="es-PE" dirty="0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PE" dirty="0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4EF438-18BE-490C-BD3F-B9823FA8B57F}" type="slidenum">
              <a:rPr lang="es-PE" smtClean="0">
                <a:solidFill>
                  <a:srgbClr val="000000"/>
                </a:solidFill>
              </a:rPr>
              <a:pPr/>
              <a:t>‹Nº›</a:t>
            </a:fld>
            <a:endParaRPr lang="es-P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259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A9E4E-C4EB-474F-BFA9-F2E163A9478F}" type="datetimeFigureOut">
              <a:rPr lang="es-PE" smtClean="0"/>
              <a:t>15/09/2018</a:t>
            </a:fld>
            <a:endParaRPr lang="es-PE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E99B5-7D44-4099-A599-5332AD863797}" type="slidenum">
              <a:rPr lang="es-PE" smtClean="0"/>
              <a:t>‹Nº›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434171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48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7189" indent="-457189" algn="l" rtl="0" fontAlgn="base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fontAlgn="base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cs typeface="+mn-cs"/>
        </a:defRPr>
      </a:lvl2pPr>
      <a:lvl3pPr marL="1523962" indent="-30479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33547" indent="-304792" algn="l" rtl="0" fontAlgn="base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cs typeface="+mn-cs"/>
        </a:defRPr>
      </a:lvl4pPr>
      <a:lvl5pPr marL="274313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5" Type="http://schemas.openxmlformats.org/officeDocument/2006/relationships/hyperlink" Target="http://www.mispps.com/reflexion/el-positivismo-humanista-vs-el-positivismo-biblico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65.jpeg"/><Relationship Id="rId16" Type="http://schemas.openxmlformats.org/officeDocument/2006/relationships/hyperlink" Target="http://www.mispps.com/reflexion/impactante-testimonio-de-un-ex-terrorista-islamico-(paloma-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abes-por-que-murio-cristo-por-ti-en-la-cruz-parte-1-de-2-(roby)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reflexion/se-puede-senalar-fechas-exactas-para-eventos-apocalipticos-roby/" TargetMode="Externa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envejecer-es-una-obligacion-madurar-es-una-opcion-(paloma-roby)/" TargetMode="External"/><Relationship Id="rId13" Type="http://schemas.openxmlformats.org/officeDocument/2006/relationships/hyperlink" Target="http://www.mispps.com/naturaleza-ciencias-29/planeta-nibiru-amenaza-o-ficcion-(paloma-roby)/" TargetMode="External"/><Relationship Id="rId3" Type="http://schemas.openxmlformats.org/officeDocument/2006/relationships/hyperlink" Target="http://www.mispps.com/reflexion/carta-de-un-bebe-(paloma)/" TargetMode="External"/><Relationship Id="rId7" Type="http://schemas.openxmlformats.org/officeDocument/2006/relationships/hyperlink" Target="http://www.mispps.com/reflexion-73/testimonio-de-un-ex-monje-budista-que-regreso-de-la-muerte-(paloma-roby)/" TargetMode="External"/><Relationship Id="rId12" Type="http://schemas.openxmlformats.org/officeDocument/2006/relationships/hyperlink" Target="http://www.mispps.com/reflexion/la-voluntad-perfecta-de-dios-y-su-voluntad-permisiva-(paloma-roby)/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testimonio-acerca-de-halloween-(roby)/" TargetMode="External"/><Relationship Id="rId11" Type="http://schemas.openxmlformats.org/officeDocument/2006/relationships/hyperlink" Target="http://www.mispps.com/reflexion/reconoce-tus-errores-y-seras-libre-(paloma-roby)/" TargetMode="External"/><Relationship Id="rId5" Type="http://schemas.openxmlformats.org/officeDocument/2006/relationships/hyperlink" Target="http://www.mispps.com/reflexion/la-guerra-contra-el-dinero-en-efectivo-(paloma)/" TargetMode="External"/><Relationship Id="rId15" Type="http://schemas.openxmlformats.org/officeDocument/2006/relationships/hyperlink" Target="http://www.mispps.com/reflexion-73/de-cientifico-a-siervo-de-dios-(paloma-roby)/" TargetMode="External"/><Relationship Id="rId10" Type="http://schemas.openxmlformats.org/officeDocument/2006/relationships/hyperlink" Target="http://www.mispps.com/lugares/jerusalen-la-ciudad-amada-(paloma)/" TargetMode="External"/><Relationship Id="rId4" Type="http://schemas.openxmlformats.org/officeDocument/2006/relationships/hyperlink" Target="http://www.mispps.com/reflexion/el-peor-de-los-sentimientos-(paloma-roby)/" TargetMode="External"/><Relationship Id="rId9" Type="http://schemas.openxmlformats.org/officeDocument/2006/relationships/hyperlink" Target="http://www.mispps.com/reflexion/de-prostitua-a-una-vida-con-proposito-(paloma-roby)/" TargetMode="External"/><Relationship Id="rId14" Type="http://schemas.openxmlformats.org/officeDocument/2006/relationships/hyperlink" Target="http://www.mispps.com/reflexion/como-obtener-paz-interior-(paloma-roby)/" TargetMode="Externa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/reconoce-ud-los-tiempos-que-estamos-viviendo-(paloma-roby)/" TargetMode="External"/><Relationship Id="rId13" Type="http://schemas.openxmlformats.org/officeDocument/2006/relationships/hyperlink" Target="https://www.mispps.com/reflexion-73/el-evangelio-de-la-prosperidad-(paloma-roby)/" TargetMode="External"/><Relationship Id="rId3" Type="http://schemas.openxmlformats.org/officeDocument/2006/relationships/image" Target="../media/image65.jpeg"/><Relationship Id="rId7" Type="http://schemas.openxmlformats.org/officeDocument/2006/relationships/hyperlink" Target="http://www.mispps.com/fechas-especiales-66/ex-satanista-habla-acerca-de-halloween-(paloma-roby)/" TargetMode="External"/><Relationship Id="rId12" Type="http://schemas.openxmlformats.org/officeDocument/2006/relationships/hyperlink" Target="https://www.mispps.com/reflexion-73/conoce-lo-que-dios-aborrece-(paloma-roby)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la-cara-oculta-de-halloween-(paloma-roby)/" TargetMode="External"/><Relationship Id="rId11" Type="http://schemas.openxmlformats.org/officeDocument/2006/relationships/hyperlink" Target="https://www.mispps.com/reflexion/como-reconocer-a-una-secta-(paloma-roby)/" TargetMode="External"/><Relationship Id="rId5" Type="http://schemas.openxmlformats.org/officeDocument/2006/relationships/hyperlink" Target="http://www.mispps.com/fechas-especiales/es-halloween-un-inocente-juego-de-ninos-(paloma-roby)/" TargetMode="External"/><Relationship Id="rId10" Type="http://schemas.openxmlformats.org/officeDocument/2006/relationships/hyperlink" Target="https://www.mispps.com/reflexion/el-sacrificio-de-jesucristo-segun-el-antiguo-testamento-(paloma-roby)/" TargetMode="External"/><Relationship Id="rId4" Type="http://schemas.openxmlformats.org/officeDocument/2006/relationships/hyperlink" Target="http://www.mispps.com/reflexion/nino-regresa-del-cielo-con-un-mensaje-para-el-mundo-(paloma-roby)/" TargetMode="External"/><Relationship Id="rId9" Type="http://schemas.openxmlformats.org/officeDocument/2006/relationships/hyperlink" Target="https://www.mispps.com/reflexion/un-vistazo-a-la-eternidad-(paloma-roby)/" TargetMode="External"/><Relationship Id="rId14" Type="http://schemas.openxmlformats.org/officeDocument/2006/relationships/hyperlink" Target="https://www.mispps.com/reflexion-73/el-ecumenismo-(union-de-religiones)-paloma-roby)/" TargetMode="Externa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-73/lideres-que-apoyan-la-aparicion-del-anticristo-revelacion-m-gomez-(paloma-roby)/" TargetMode="External"/><Relationship Id="rId3" Type="http://schemas.openxmlformats.org/officeDocument/2006/relationships/image" Target="../media/image65.jpeg"/><Relationship Id="rId7" Type="http://schemas.openxmlformats.org/officeDocument/2006/relationships/hyperlink" Target="https://www.mispps.com/reflexion-73/jesucristo-la-roca-inamovible-(paloma-roby)/" TargetMode="External"/><Relationship Id="rId12" Type="http://schemas.openxmlformats.org/officeDocument/2006/relationships/hyperlink" Target="https://www.mispps.com/reflexion-73/ni-moises-ni-elias-seran-los-dos-testigos-de-apocalipsis-11-(roby)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la-ultima-generacion-(paloma-roby)/" TargetMode="External"/><Relationship Id="rId11" Type="http://schemas.openxmlformats.org/officeDocument/2006/relationships/hyperlink" Target="https://www.mispps.com/reflexion-73/impactante-palabra-profetica-para-argentina-(roby)/" TargetMode="External"/><Relationship Id="rId5" Type="http://schemas.openxmlformats.org/officeDocument/2006/relationships/hyperlink" Target="https://www.mispps.com/reflexion-73/que-es-la-apostasia-y-como-reconocerla-(paloma-roby)/" TargetMode="External"/><Relationship Id="rId10" Type="http://schemas.openxmlformats.org/officeDocument/2006/relationships/hyperlink" Target="https://www.mispps.com/reflexion-73/son-moises-y-elias-los-dos-testigos-de-apocalipsis-11-(paloma-roby)/" TargetMode="External"/><Relationship Id="rId4" Type="http://schemas.openxmlformats.org/officeDocument/2006/relationships/hyperlink" Target="https://www.mispps.com/reflexion-73/asombroso-juicio-que-viene-a-las-naciones-(paloma-roby)/msg185917/?topicseen#new" TargetMode="External"/><Relationship Id="rId9" Type="http://schemas.openxmlformats.org/officeDocument/2006/relationships/hyperlink" Target="https://www.mispps.com/naturaleza-y-ciencias/primer-eclipse-de-superluna-azul-de-sangre-en-150-anos-este-31-de-enero-del-2018/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hyperlink" Target="https://www.mispps.com/reflexion-73/vision-sobre-el-rapto-y-la-tribulacion-recibida-el-20-agosto-2018-(roby)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revelacion-en-sueno-sobre-la-2o-venida-de-jesucristo-(roby)/" TargetMode="External"/><Relationship Id="rId5" Type="http://schemas.openxmlformats.org/officeDocument/2006/relationships/hyperlink" Target="https://www.mispps.com/naturaleza-y-ciencias/alerta-maxima!-imagenes-de-nibiru-captadas-en-los-cielos-(roby)/" TargetMode="External"/><Relationship Id="rId4" Type="http://schemas.openxmlformats.org/officeDocument/2006/relationships/hyperlink" Target="https://www.mispps.com/naturaleza-y-ciencias/eclipse-lunar-total-(luna-de-sangre)-mas-largo-del-siglo-xxi-(roby)/" TargetMode="Externa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n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CuadroTexto 7"/>
          <p:cNvSpPr txBox="1"/>
          <p:nvPr/>
        </p:nvSpPr>
        <p:spPr>
          <a:xfrm>
            <a:off x="365760" y="235548"/>
            <a:ext cx="1146048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E1A3A"/>
              </a:extrusionClr>
            </a:sp3d>
          </a:bodyPr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PE" sz="4000" dirty="0" smtClean="0">
                <a:solidFill>
                  <a:srgbClr val="ABBCEB"/>
                </a:solidFill>
                <a:latin typeface="Arial Black" panose="020B0A04020102020204" pitchFamily="34" charset="0"/>
              </a:rPr>
              <a:t>TREMENDO TESTIMONIO DE NATAN ROCHA SOBRE LOS PRINCIPIOS DE DOLORES</a:t>
            </a:r>
            <a:endParaRPr lang="es-PE" sz="4000" dirty="0">
              <a:solidFill>
                <a:srgbClr val="ABBCEB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CuadroTexto 7"/>
          <p:cNvSpPr txBox="1"/>
          <p:nvPr/>
        </p:nvSpPr>
        <p:spPr>
          <a:xfrm>
            <a:off x="568569" y="2217023"/>
            <a:ext cx="11460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E1A3A"/>
              </a:extrusionClr>
            </a:sp3d>
          </a:bodyPr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PE" sz="2800" dirty="0" smtClean="0">
                <a:solidFill>
                  <a:srgbClr val="ABBCEB"/>
                </a:solidFill>
                <a:latin typeface="Arial Black" panose="020B0A04020102020204" pitchFamily="34" charset="0"/>
              </a:rPr>
              <a:t>BRASIL – 1º DICIEMBRE 2014</a:t>
            </a:r>
            <a:endParaRPr lang="es-PE" sz="2800" dirty="0">
              <a:solidFill>
                <a:srgbClr val="ABBCEB"/>
              </a:solidFill>
              <a:latin typeface="Arial Black" panose="020B0A04020102020204" pitchFamily="34" charset="0"/>
            </a:endParaRPr>
          </a:p>
        </p:txBody>
      </p:sp>
      <p:pic>
        <p:nvPicPr>
          <p:cNvPr id="1030" name="Picture 6" descr="http://2.bp.blogspot.com/-nP5loESDduw/UyZiJC9j-QI/AAAAAAAADG0/ulEGXMnmGRU/s1600/principio+dolor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52" y="2825209"/>
            <a:ext cx="5183599" cy="388269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024" y="2858832"/>
            <a:ext cx="6783025" cy="38154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CuadroTexto 8"/>
          <p:cNvSpPr txBox="1"/>
          <p:nvPr/>
        </p:nvSpPr>
        <p:spPr>
          <a:xfrm>
            <a:off x="5576608" y="5997650"/>
            <a:ext cx="33223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96850">
              <a:extrusionClr>
                <a:srgbClr val="00384C"/>
              </a:extrusionClr>
            </a:sp3d>
          </a:bodyPr>
          <a:lstStyle/>
          <a:p>
            <a:pPr algn="r"/>
            <a:r>
              <a:rPr lang="es-ES" sz="3200" dirty="0" smtClean="0">
                <a:solidFill>
                  <a:srgbClr val="71DAFF"/>
                </a:solidFill>
                <a:latin typeface="Brush Script MT" panose="03060802040406070304" pitchFamily="66" charset="0"/>
              </a:rPr>
              <a:t>Paloma &amp; </a:t>
            </a:r>
            <a:r>
              <a:rPr lang="es-ES" sz="3200" dirty="0" err="1" smtClean="0">
                <a:solidFill>
                  <a:srgbClr val="71DAFF"/>
                </a:solidFill>
                <a:latin typeface="Brush Script MT" panose="03060802040406070304" pitchFamily="66" charset="0"/>
              </a:rPr>
              <a:t>Roby</a:t>
            </a:r>
            <a:endParaRPr lang="es-PE" sz="3200" dirty="0">
              <a:solidFill>
                <a:srgbClr val="71DAFF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58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CANCION  EL VIVE EN VIOLIN.wav"/>
          </p:stSnd>
        </p:sndAc>
      </p:transition>
    </mc:Choice>
    <mc:Fallback>
      <p:transition spd="slow">
        <p:sndAc>
          <p:stSnd loop="1">
            <p:snd r:embed="rId2" name="CANCION  EL VIVE EN VIOL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73025" y="5357942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42C25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B7C5B9"/>
                </a:solidFill>
                <a:latin typeface="Arial Black" panose="020B0A04020102020204" pitchFamily="34" charset="0"/>
              </a:rPr>
              <a:t>¡Días muy </a:t>
            </a:r>
            <a:r>
              <a:rPr lang="es-PE" sz="2400" dirty="0" smtClean="0">
                <a:solidFill>
                  <a:srgbClr val="B7C5B9"/>
                </a:solidFill>
                <a:latin typeface="Arial Black" panose="020B0A04020102020204" pitchFamily="34" charset="0"/>
              </a:rPr>
              <a:t>difíciles </a:t>
            </a:r>
            <a:r>
              <a:rPr lang="es-PE" sz="2400" dirty="0" smtClean="0">
                <a:solidFill>
                  <a:srgbClr val="B7C5B9"/>
                </a:solidFill>
                <a:latin typeface="Arial Black" panose="020B0A04020102020204" pitchFamily="34" charset="0"/>
              </a:rPr>
              <a:t>están llegando a la humanidad!</a:t>
            </a:r>
          </a:p>
          <a:p>
            <a:pPr algn="ctr"/>
            <a:r>
              <a:rPr lang="es-PE" sz="2400" dirty="0" smtClean="0">
                <a:solidFill>
                  <a:srgbClr val="B7C5B9"/>
                </a:solidFill>
                <a:latin typeface="Arial Black" panose="020B0A04020102020204" pitchFamily="34" charset="0"/>
              </a:rPr>
              <a:t>Voy a contar con detalles cómo todo comenzó... prepárese porque es un largo relato. </a:t>
            </a:r>
            <a:endParaRPr lang="es-PE" sz="2400" dirty="0">
              <a:solidFill>
                <a:srgbClr val="B7C5B9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458" y="276078"/>
            <a:ext cx="9034425" cy="5081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869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32228" y="5472332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3F311D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7C4A9"/>
                </a:solidFill>
                <a:latin typeface="Arial Black" panose="020B0A04020102020204" pitchFamily="34" charset="0"/>
              </a:rPr>
              <a:t>Cuatro meses atrás por la tarde, yo estaba ensayando una de las canciones para mi primer cd de Música que estoy grabando. Hablaba sobre el Regreso de Jesús, </a:t>
            </a:r>
            <a:endParaRPr lang="es-PE" sz="2400" dirty="0">
              <a:solidFill>
                <a:srgbClr val="D7C4A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6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486399" y="1920240"/>
            <a:ext cx="6220453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11515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BC7C7"/>
                </a:solidFill>
                <a:latin typeface="Arial Black" panose="020B0A04020102020204" pitchFamily="34" charset="0"/>
              </a:rPr>
              <a:t>y sucedió que, mientras ensayaba esta música, yo empecé a hablar con Dios y a llorar de emoción, porque es una canción muy emotiva y ungida, y al fin y al cabo se trata de un momento muy esperado por los que aman la Venida del Señor.</a:t>
            </a:r>
            <a:endParaRPr lang="es-PE" sz="2400" dirty="0">
              <a:solidFill>
                <a:srgbClr val="DBC7C7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253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022" y="233620"/>
            <a:ext cx="9325137" cy="48413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uadroTexto 1"/>
          <p:cNvSpPr txBox="1"/>
          <p:nvPr/>
        </p:nvSpPr>
        <p:spPr>
          <a:xfrm>
            <a:off x="465690" y="5120670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11515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3BBBB"/>
                </a:solidFill>
                <a:latin typeface="Arial Black" panose="020B0A04020102020204" pitchFamily="34" charset="0"/>
              </a:rPr>
              <a:t>En seguida me he puesto en profundo misterio y Dios ha tomado mis labios, haciéndome hablar en profecía.</a:t>
            </a:r>
          </a:p>
          <a:p>
            <a:pPr algn="ctr"/>
            <a:r>
              <a:rPr lang="es-PE" sz="2400" dirty="0" smtClean="0">
                <a:solidFill>
                  <a:srgbClr val="D3BBBB"/>
                </a:solidFill>
                <a:latin typeface="Arial Black" panose="020B0A04020102020204" pitchFamily="34" charset="0"/>
              </a:rPr>
              <a:t>Comenzó a hablar cosas terribles que están a punto de suceder, y entonces el lugar fue iluminado, </a:t>
            </a:r>
            <a:endParaRPr lang="es-PE" sz="2400" dirty="0">
              <a:solidFill>
                <a:srgbClr val="D3BBBB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57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71268" y="5019916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71A13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7BCAD"/>
                </a:solidFill>
                <a:latin typeface="Arial Black" panose="020B0A04020102020204" pitchFamily="34" charset="0"/>
              </a:rPr>
              <a:t>y la presencia de Él fue tan fuerte que yo sentía mis huesos quemándose por el fuego del Espíritu, y me pareció que no soportaría tanta Gloria, pero antes de contarles, que el Espíritu Santo les confirme todo lo que voy a relatar:</a:t>
            </a:r>
            <a:endParaRPr lang="es-PE" sz="2400" dirty="0">
              <a:solidFill>
                <a:srgbClr val="D7BCAD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3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240"/>
            <a:ext cx="12219094" cy="6873241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56028" y="5148776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C2F06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EEC43E"/>
                </a:solidFill>
                <a:latin typeface="Arial Black" panose="020B0A04020102020204" pitchFamily="34" charset="0"/>
              </a:rPr>
              <a:t>Y me dijo:</a:t>
            </a:r>
          </a:p>
          <a:p>
            <a:pPr algn="ctr"/>
            <a:r>
              <a:rPr lang="es-PE" sz="2400" dirty="0" smtClean="0">
                <a:solidFill>
                  <a:srgbClr val="EEC43E"/>
                </a:solidFill>
                <a:latin typeface="Arial Black" panose="020B0A04020102020204" pitchFamily="34" charset="0"/>
              </a:rPr>
              <a:t>¡Prepárate, oh Israel! Porque regreso. Yo regreso, pero antes voy a limpiar Mi casa, Voy a limpiar ¡Mi iglesia! </a:t>
            </a:r>
            <a:endParaRPr lang="es-PE" sz="2400" dirty="0">
              <a:solidFill>
                <a:srgbClr val="EEC43E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105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44305" y="5037406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0F01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CB99E"/>
                </a:solidFill>
                <a:latin typeface="Arial Black" panose="020B0A04020102020204" pitchFamily="34" charset="0"/>
              </a:rPr>
              <a:t>Y todo aquél que no esté firme ..... y que esté jugando Conmigo será lanzado fuera, toda la paja será cortada y lanzada en el fuego, ¡Yo voy a limpiar Mi casa! Y me dijo: Y ese día sabrán que ¡Yo no Me dejo mofar!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280" y="152400"/>
            <a:ext cx="8684454" cy="4885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9338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29064" y="3940126"/>
            <a:ext cx="11353800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21D3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9BD4FB"/>
                </a:solidFill>
                <a:latin typeface="Arial Black" panose="020B0A04020102020204" pitchFamily="34" charset="0"/>
              </a:rPr>
              <a:t>¡Ay, Ay, Ay! Mira el gran ¡Ay! que viene a la Tierra, porque Yo Voy a tocar la Tierra...</a:t>
            </a:r>
          </a:p>
          <a:p>
            <a:pPr algn="ctr"/>
            <a:r>
              <a:rPr lang="es-PE" sz="2400" dirty="0" smtClean="0">
                <a:solidFill>
                  <a:srgbClr val="9BD4FB"/>
                </a:solidFill>
                <a:latin typeface="Arial Black" panose="020B0A04020102020204" pitchFamily="34" charset="0"/>
              </a:rPr>
              <a:t> Ella será del todo sacudida, ciudades enteras desaparecerán, un gran terremoto nunca ocurrido en todo el mundo, porque Yo Voy a tocar la Tierra, y ella será del todo sacudida. La Tierra será estremecida a tal punto que los montes serán movidos de su lugar....</a:t>
            </a:r>
            <a:endParaRPr lang="es-PE" sz="2400" dirty="0">
              <a:solidFill>
                <a:srgbClr val="9BD4FB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101" y="129905"/>
            <a:ext cx="6773726" cy="3810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3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19100" y="5372564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93A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BFF43"/>
                </a:solidFill>
                <a:latin typeface="Arial Black" panose="020B0A04020102020204" pitchFamily="34" charset="0"/>
              </a:rPr>
              <a:t>Tiempos de tinieblas, gran dolor, angustia y crujir de dientes vienen sobre la Tierra en breve! </a:t>
            </a:r>
            <a:endParaRPr lang="es-PE" sz="2400" dirty="0">
              <a:solidFill>
                <a:srgbClr val="FBFF43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2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746" y="167640"/>
            <a:ext cx="8724053" cy="49072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uadroTexto 1"/>
          <p:cNvSpPr txBox="1"/>
          <p:nvPr/>
        </p:nvSpPr>
        <p:spPr>
          <a:xfrm>
            <a:off x="429064" y="5074920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421604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AC5B0"/>
                </a:solidFill>
                <a:latin typeface="Arial Black" panose="020B0A04020102020204" pitchFamily="34" charset="0"/>
              </a:rPr>
              <a:t>Y dijo: "Mira hijo, la bola de fuego que está por venir, porque ella viene ya mismo. Estoy pidiendo y muy pronto ella habrá llegado. Anota y escribe que la media noche de ese terrible Día va a llegar YA.....</a:t>
            </a:r>
            <a:endParaRPr lang="es-PE" sz="2400" dirty="0">
              <a:solidFill>
                <a:srgbClr val="FAC5B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30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290"/>
            <a:ext cx="12217403" cy="687228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25548" y="5326966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11F29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DC8DD"/>
                </a:solidFill>
                <a:latin typeface="Arial Black" panose="020B0A04020102020204" pitchFamily="34" charset="0"/>
              </a:rPr>
              <a:t>Será vista en el cielo, pero los hombres van a pensar que es una gran estrella.....mas no es una estrella, hijo, me dijo el Señor: Es un asteroide, es Mi espada que ¡viene! </a:t>
            </a:r>
            <a:endParaRPr lang="es-PE" sz="2400" dirty="0">
              <a:solidFill>
                <a:srgbClr val="ADC8DD"/>
              </a:solidFill>
              <a:latin typeface="Arial Black" panose="020B0A04020102020204" pitchFamily="34" charset="0"/>
            </a:endParaRPr>
          </a:p>
        </p:txBody>
      </p:sp>
      <p:pic>
        <p:nvPicPr>
          <p:cNvPr id="6146" name="Picture 2" descr="Un hombre, en una habitaciÃ³n empapelada, como si fuera el firmamento por la noche, seÃ±alando una estrella que brilla mÃ¡s que el resto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178" y="122871"/>
            <a:ext cx="7803339" cy="506693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47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71268" y="5748997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11F29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DC8DD"/>
                </a:solidFill>
                <a:latin typeface="Arial Black" panose="020B0A04020102020204" pitchFamily="34" charset="0"/>
              </a:rPr>
              <a:t>Anota y escribe que a las dos de la mañana golpeará al Océano Atlántico. El impacto será tan grande que la Tierra va a detenerse.</a:t>
            </a:r>
            <a:endParaRPr lang="es-PE" sz="2400" dirty="0">
              <a:solidFill>
                <a:srgbClr val="ADC8DD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442" y="201930"/>
            <a:ext cx="9861452" cy="5547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7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4997" y="4652889"/>
            <a:ext cx="1135380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11F29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ADC8DD"/>
                </a:solidFill>
                <a:latin typeface="Arial Black" panose="020B0A04020102020204" pitchFamily="34" charset="0"/>
              </a:rPr>
              <a:t>Y</a:t>
            </a:r>
            <a:r>
              <a:rPr lang="es-PE" sz="2400" dirty="0" smtClean="0">
                <a:solidFill>
                  <a:srgbClr val="ADC8DD"/>
                </a:solidFill>
                <a:latin typeface="Arial Black" panose="020B0A04020102020204" pitchFamily="34" charset="0"/>
              </a:rPr>
              <a:t> sí, .....se levantará un gran tsunami, nunca antes visto en toda la tierra.</a:t>
            </a:r>
          </a:p>
          <a:p>
            <a:pPr algn="ctr"/>
            <a:r>
              <a:rPr lang="es-PE" sz="2400" dirty="0" smtClean="0">
                <a:solidFill>
                  <a:srgbClr val="ADC8DD"/>
                </a:solidFill>
                <a:latin typeface="Arial Black" panose="020B0A04020102020204" pitchFamily="34" charset="0"/>
              </a:rPr>
              <a:t>Anota, escribe que a las seis de la mañana habrá llegado a la costa de Brasil, y a toda la costa del Atlántico..... La costa de Brasil será borrada del todo.... nada quedará en su lugar. </a:t>
            </a:r>
            <a:endParaRPr lang="es-PE" sz="2400" dirty="0">
              <a:solidFill>
                <a:srgbClr val="ADC8DD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930" y="110043"/>
            <a:ext cx="7079933" cy="4542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9840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-1"/>
            <a:ext cx="12191999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97" y="129172"/>
            <a:ext cx="11806523" cy="6454508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414458" y="4779555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C252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EBFCA"/>
                </a:solidFill>
                <a:latin typeface="Arial Black" panose="020B0A04020102020204" pitchFamily="34" charset="0"/>
              </a:rPr>
              <a:t>En todo el Brasil, tres ciudades serán las ciudades más afectadas: Sao Paulo camino a desaparecer del mapa, Río de Janeiro será despedazada y Fortaleza engullida por las olas.</a:t>
            </a:r>
            <a:endParaRPr lang="es-PE" sz="2400" dirty="0">
              <a:solidFill>
                <a:srgbClr val="AEBFCA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151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29065" y="5004581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B3A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AF64C"/>
                </a:solidFill>
                <a:latin typeface="Arial Black" panose="020B0A04020102020204" pitchFamily="34" charset="0"/>
              </a:rPr>
              <a:t>Dile a Mi pueblo que se mantenga en Mi Presencia porque aquél que se mantenga en Mi Presencia será Salvo. Dile a Mi pueblo que clame por misericordia, porque la sangre llegará hasta la canela, y se tropezarán aún con los muertos....</a:t>
            </a:r>
            <a:endParaRPr lang="es-PE" sz="2400" dirty="0">
              <a:solidFill>
                <a:srgbClr val="FAF64C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665" y="161118"/>
            <a:ext cx="8610600" cy="4843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679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8587"/>
            <a:ext cx="11734800" cy="660082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00929" y="5637628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2152C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FB5DF"/>
                </a:solidFill>
                <a:latin typeface="Arial Black" panose="020B0A04020102020204" pitchFamily="34" charset="0"/>
              </a:rPr>
              <a:t>porque serán miles de miles," y dijo: "Anota y escribe que en el Brasil serán 70 millones de muertos, </a:t>
            </a:r>
            <a:endParaRPr lang="es-PE" sz="2400" dirty="0">
              <a:solidFill>
                <a:srgbClr val="AFB5D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29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CDCDA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429065" y="5688036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85000"/>
                  <a:lumOff val="1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CDCDA"/>
                </a:solidFill>
                <a:latin typeface="Arial Black" panose="020B0A04020102020204" pitchFamily="34" charset="0"/>
              </a:rPr>
              <a:t>muchos serán salvos por el clamor de Mi pueblo. En el Momento en que llegue el Juicio, Yo cuidaré a aquéllos que son Míos....</a:t>
            </a:r>
            <a:endParaRPr lang="es-PE" sz="2400" dirty="0">
              <a:solidFill>
                <a:srgbClr val="DCDCDA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04" y="246697"/>
            <a:ext cx="8047008" cy="5331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9039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598"/>
            <a:ext cx="12239284" cy="6884597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42742" y="5760720"/>
            <a:ext cx="113538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D2618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B4C8A8"/>
                </a:solidFill>
                <a:latin typeface="Arial Black" panose="020B0A04020102020204" pitchFamily="34" charset="0"/>
              </a:rPr>
              <a:t>así como hice en Egipto ...cuando herí a los primogénitos; </a:t>
            </a:r>
            <a:endParaRPr lang="es-PE" sz="2400" dirty="0">
              <a:solidFill>
                <a:srgbClr val="B4C8A8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http://www.lopezalanis999.com/wp-content/uploads/2018/08/conf-exodo-122151-ex-no-12b-la-decima-plaga-en-accion-y-los-israelitas-salen-de-egipto-27-7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014" y="145732"/>
            <a:ext cx="7486649" cy="561498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24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437" y="150560"/>
            <a:ext cx="9487126" cy="533650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CuadroTexto 1"/>
          <p:cNvSpPr txBox="1"/>
          <p:nvPr/>
        </p:nvSpPr>
        <p:spPr>
          <a:xfrm>
            <a:off x="400929" y="5637628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22C46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84CEFC"/>
                </a:solidFill>
                <a:latin typeface="Arial Black" panose="020B0A04020102020204" pitchFamily="34" charset="0"/>
              </a:rPr>
              <a:t>y muchos se acordarán de madrugada que fueron advertidos en sueños, otros serán trasladados a un lugar seguro... </a:t>
            </a:r>
            <a:endParaRPr lang="es-PE" sz="2400" dirty="0">
              <a:solidFill>
                <a:srgbClr val="84CEFC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Llamada de nube 3"/>
          <p:cNvSpPr/>
          <p:nvPr/>
        </p:nvSpPr>
        <p:spPr>
          <a:xfrm rot="1350802">
            <a:off x="2443683" y="339825"/>
            <a:ext cx="4501002" cy="2897509"/>
          </a:xfrm>
          <a:prstGeom prst="cloudCallou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2096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00929" y="5989320"/>
            <a:ext cx="113538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A37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F63B"/>
                </a:solidFill>
                <a:latin typeface="Arial Black" panose="020B0A04020102020204" pitchFamily="34" charset="0"/>
              </a:rPr>
              <a:t>otros serán advertidos, como hice con Lot , por los ángeles,</a:t>
            </a:r>
            <a:endParaRPr lang="es-PE" sz="2400" dirty="0">
              <a:solidFill>
                <a:srgbClr val="FFF63B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http://4.bp.blogspot.com/-3PqiWtXuFL8/VMn7M8t0rhI/AAAAAAAAm6s/9FNduZ18oEU/s1600/LOS%2B%C3%81NGELES%2BY%2BLO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287" y="198120"/>
            <a:ext cx="7907084" cy="57912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50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00929" y="5356274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85000"/>
                  <a:lumOff val="1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otros morirán porque no soportarán las tribulaciones y no sobrevivirán......a otros los vendré a recoger antes que esto acontezca, </a:t>
            </a:r>
            <a:endParaRPr lang="es-PE" sz="2400" dirty="0">
              <a:solidFill>
                <a:schemeClr val="bg2">
                  <a:lumMod val="9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934" y="145096"/>
            <a:ext cx="7824589" cy="521117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57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46649" y="5356274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A37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4E130"/>
                </a:solidFill>
                <a:latin typeface="Arial Black" panose="020B0A04020102020204" pitchFamily="34" charset="0"/>
              </a:rPr>
              <a:t>pero a todos purificaré como se purifica la plata, y los probaré como se prueba el Oro, y entonces Mi iglesia será toda santa, y grandes maravillas y señales serán hechas por ella,...</a:t>
            </a:r>
            <a:endParaRPr lang="es-PE" sz="2400" dirty="0">
              <a:solidFill>
                <a:srgbClr val="F4E130"/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 descr="http://1.bp.blogspot.com/-1B4Z2W1F7u8/U7_kFqQlWOI/AAAAAAAAUDo/vBtovvUEiFw/s1600/fuego+purificador+zac13.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497" y="181831"/>
            <a:ext cx="5920104" cy="517444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34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8"/>
            <a:ext cx="12189817" cy="685677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00929" y="4988102"/>
            <a:ext cx="113538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0F01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BB4A9"/>
                </a:solidFill>
                <a:latin typeface="Arial Black" panose="020B0A04020102020204" pitchFamily="34" charset="0"/>
              </a:rPr>
              <a:t>Una gran y última cosecha</a:t>
            </a:r>
            <a:endParaRPr lang="es-PE" sz="2400" dirty="0">
              <a:solidFill>
                <a:srgbClr val="DBB4A9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400929" y="5449767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C181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BB4A9"/>
                </a:solidFill>
                <a:latin typeface="Arial Black" panose="020B0A04020102020204" pitchFamily="34" charset="0"/>
              </a:rPr>
              <a:t>Hago esto por amor de Mi Iglesia, por aquéllos que están durmiendo, y por todas Mis ovejas fieles que han sido engañadas por lobos.</a:t>
            </a:r>
            <a:endParaRPr lang="es-PE" sz="2400" dirty="0">
              <a:solidFill>
                <a:srgbClr val="DBB4A9"/>
              </a:solidFill>
              <a:latin typeface="Arial Black" panose="020B0A04020102020204" pitchFamily="34" charset="0"/>
            </a:endParaRPr>
          </a:p>
        </p:txBody>
      </p:sp>
      <p:pic>
        <p:nvPicPr>
          <p:cNvPr id="5122" name="Picture 2" descr="http://elregresa.net/wp-content/uploads/2011/11/lob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14" y="157854"/>
            <a:ext cx="10143521" cy="483024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69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71C6D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502921" y="5852160"/>
            <a:ext cx="1132449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21026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C9C7E7"/>
                </a:solidFill>
                <a:latin typeface="Arial Black" panose="020B0A04020102020204" pitchFamily="34" charset="0"/>
              </a:rPr>
              <a:t>Van a haber iglesias a las cuales la tierra tragará con todos sus miembros. </a:t>
            </a:r>
            <a:endParaRPr lang="es-PE" sz="2400" dirty="0">
              <a:solidFill>
                <a:srgbClr val="C9C7E7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749" t="32444" r="50251" b="25555"/>
          <a:stretch/>
        </p:blipFill>
        <p:spPr>
          <a:xfrm>
            <a:off x="366933" y="106680"/>
            <a:ext cx="11460480" cy="5760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582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66" y="119062"/>
            <a:ext cx="11768667" cy="6619875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419099" y="5401129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F191F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EC6D6"/>
                </a:solidFill>
                <a:latin typeface="Arial Black" panose="020B0A04020102020204" pitchFamily="34" charset="0"/>
              </a:rPr>
              <a:t>Muchos pastores serán tragados esa noche, porque han predicado un evangelio que no es el Mío, y han hecho de Mi iglesia comercio de bendiciones. </a:t>
            </a:r>
            <a:endParaRPr lang="es-PE" sz="2400" dirty="0">
              <a:solidFill>
                <a:srgbClr val="AEC6D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48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201930"/>
            <a:ext cx="11643360" cy="6427470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419100" y="5040923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75000"/>
                  <a:lumOff val="2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Yo Mismo exterminaré, durante todo esto, a todos los falsos profetas, falsos apóstoles, y todos los que juegan Conmigo. </a:t>
            </a:r>
            <a:endParaRPr lang="es-PE" sz="24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72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6"/>
            <a:ext cx="12186798" cy="685507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30237" y="5407855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4183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EC6D6"/>
                </a:solidFill>
                <a:latin typeface="Arial Black" panose="020B0A04020102020204" pitchFamily="34" charset="0"/>
              </a:rPr>
              <a:t>YO SOY DIOS, y toda la Tierra sabrá que YO no SOY Dios de broma. Si Yo no hiciera esto, sólo un pequeño rebaño entraría en Mi Reino.</a:t>
            </a:r>
            <a:endParaRPr lang="es-PE" sz="2400" dirty="0">
              <a:solidFill>
                <a:srgbClr val="AEC6D6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380" y="310660"/>
            <a:ext cx="8155514" cy="5097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09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73" y="146685"/>
            <a:ext cx="11670453" cy="656463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099" y="4847004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91F15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7C3B1"/>
                </a:solidFill>
                <a:latin typeface="Arial Black" panose="020B0A04020102020204" pitchFamily="34" charset="0"/>
              </a:rPr>
              <a:t>Debes decir a todos que empiecen a guardar agua y comida (los que puedan) porque va a faltar. A otros, Yo Mismo los sustentaré, así como hice con Elías en el desierto.</a:t>
            </a:r>
            <a:endParaRPr lang="es-PE" sz="2400" dirty="0">
              <a:solidFill>
                <a:srgbClr val="D7C3B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11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2" descr="[comeuphere.jpg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12844"/>
            <a:ext cx="7680960" cy="576072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7883767" y="2417803"/>
            <a:ext cx="3974125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62A4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98D0F6"/>
                </a:solidFill>
                <a:latin typeface="Arial Black" panose="020B0A04020102020204" pitchFamily="34" charset="0"/>
              </a:rPr>
              <a:t>Y después de estas cosas, ¡Yo vendré a buscar a Mi iglesia Santa!"</a:t>
            </a:r>
          </a:p>
        </p:txBody>
      </p:sp>
    </p:spTree>
    <p:extLst>
      <p:ext uri="{BB962C8B-B14F-4D97-AF65-F5344CB8AC3E}">
        <p14:creationId xmlns:p14="http://schemas.microsoft.com/office/powerpoint/2010/main" val="215789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00929" y="5353051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0F01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CB99E"/>
                </a:solidFill>
                <a:latin typeface="Arial Black" panose="020B0A04020102020204" pitchFamily="34" charset="0"/>
              </a:rPr>
              <a:t>Dios ha confirmado todo esto que me habló. Él ha revelado, no sólo a mí, sino a muchos de Sus siervos, que un tremendo Juicio viene sobre la Tierra, ANTES DE LA TRIBULACIÓN. </a:t>
            </a:r>
            <a:endParaRPr lang="es-PE" sz="2400" dirty="0">
              <a:solidFill>
                <a:srgbClr val="FCB99E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760" y="152401"/>
            <a:ext cx="7117080" cy="53378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CuadroTexto 4"/>
          <p:cNvSpPr txBox="1"/>
          <p:nvPr/>
        </p:nvSpPr>
        <p:spPr>
          <a:xfrm>
            <a:off x="2529840" y="289561"/>
            <a:ext cx="5029200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413A07"/>
              </a:extrusionClr>
            </a:sp3d>
          </a:bodyPr>
          <a:lstStyle/>
          <a:p>
            <a:pPr algn="ctr"/>
            <a:r>
              <a:rPr lang="es-ES" sz="3400" dirty="0" smtClean="0">
                <a:solidFill>
                  <a:srgbClr val="EFE075"/>
                </a:solidFill>
                <a:latin typeface="Rockwell Extra Bold" panose="02060903040505020403" pitchFamily="18" charset="0"/>
              </a:rPr>
              <a:t>JUICIO ANTES DE LA TRIBULACIÓN</a:t>
            </a:r>
            <a:endParaRPr lang="es-PE" sz="3400" dirty="0">
              <a:solidFill>
                <a:srgbClr val="EFE075"/>
              </a:solidFill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50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4997" y="5934222"/>
            <a:ext cx="113538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92833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CDDBE5"/>
                </a:solidFill>
                <a:latin typeface="Arial Black" panose="020B0A04020102020204" pitchFamily="34" charset="0"/>
              </a:rPr>
              <a:t>Este juicio es la peor parte de “Los Principios de Dolores”.</a:t>
            </a:r>
            <a:endParaRPr lang="es-PE" sz="2400" dirty="0">
              <a:solidFill>
                <a:srgbClr val="CDDBE5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369" y="247650"/>
            <a:ext cx="9757248" cy="5488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66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100" y="5331655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B0B0D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EEBCC0"/>
                </a:solidFill>
                <a:latin typeface="Arial Black" panose="020B0A04020102020204" pitchFamily="34" charset="0"/>
              </a:rPr>
              <a:t>En unas pocas semanas, Él me ha mostrado en visión el asteroide que viene, como confirmación. Yo lo vi, amados. Viene a gran velocidad. En breve habrá llegado. </a:t>
            </a:r>
            <a:endParaRPr lang="es-PE" sz="2400" dirty="0">
              <a:solidFill>
                <a:srgbClr val="EEBCC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88155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0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4997" y="5655212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A212C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BEC9D8"/>
                </a:solidFill>
                <a:latin typeface="Arial Black" panose="020B0A04020102020204" pitchFamily="34" charset="0"/>
              </a:rPr>
              <a:t>Nuestro Señor Jesús está airado, y así como purificó el templo, va a limpiar Su casa, Su iglesia. Dios los bendiga a todos. Shalom</a:t>
            </a:r>
            <a:r>
              <a:rPr lang="es-PE" sz="2400" dirty="0">
                <a:solidFill>
                  <a:srgbClr val="BEC9D8"/>
                </a:solidFill>
                <a:latin typeface="Arial Black" panose="020B0A04020102020204" pitchFamily="34" charset="0"/>
              </a:rPr>
              <a:t>.</a:t>
            </a:r>
            <a:endParaRPr lang="es-PE" sz="2400" dirty="0" smtClean="0">
              <a:solidFill>
                <a:srgbClr val="BEC9D8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07" y="235162"/>
            <a:ext cx="8807580" cy="5420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841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30" y="0"/>
            <a:ext cx="12214230" cy="687050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52219" y="4018413"/>
            <a:ext cx="11460480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0507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Isaías 13:5-13, sentencia: </a:t>
            </a:r>
          </a:p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“Vienen 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de lejana tierra, de lo postrero de los cielos, Jehová y los instrumentos de su ira, para destruir toda la tierra. </a:t>
            </a:r>
          </a:p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Aullad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, porque cerca está el día de Jehová; vendrá como asolamiento del Todopoderoso.</a:t>
            </a:r>
          </a:p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Por 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tanto, toda mano se debilitará, y desfallecerá todo corazón de hombre,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599" y="158948"/>
            <a:ext cx="6861271" cy="3859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546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66493" y="4419047"/>
            <a:ext cx="1146048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0507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y 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se llenarán de terror; angustias y dolores se apoderarán de ellos; tendrán dolores como mujer de parto; se asombrará cada cual al mirar a su compañero; sus rostros, rostros de llamas. </a:t>
            </a:r>
          </a:p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He 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aquí el día de Jehová viene, terrible, y de indignación y ardor de ira, para convertir la tierra en soledad, y raer de ella a sus pecadores. </a:t>
            </a:r>
            <a:endParaRPr lang="es-PE" sz="2400" dirty="0">
              <a:solidFill>
                <a:srgbClr val="F8C0C3"/>
              </a:solidFill>
              <a:latin typeface="Arial Black" panose="020B0A040201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390" y="141373"/>
            <a:ext cx="7604753" cy="4277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98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66494" y="4780639"/>
            <a:ext cx="1146048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Por </a:t>
            </a:r>
            <a:r>
              <a:rPr lang="es-PE" sz="2400" dirty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lo cual las estrellas de los cielos y sus luceros no darán su luz; y el sol se oscurecerá al nacer, y la luna no dará su resplandor.</a:t>
            </a:r>
          </a:p>
          <a:p>
            <a:pPr algn="ctr"/>
            <a:r>
              <a:rPr lang="es-PE" sz="2400" dirty="0" smtClean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Y </a:t>
            </a:r>
            <a:r>
              <a:rPr lang="es-PE" sz="2400" dirty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castigaré al mundo por su maldad, y a los impíos por su iniquidad; y haré que cese la arrogancia de los soberbios, y abatiré la altivez de los </a:t>
            </a:r>
            <a:r>
              <a:rPr lang="es-PE" sz="2400" dirty="0" smtClean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fuertes. </a:t>
            </a:r>
            <a:endParaRPr lang="es-PE" sz="2400" dirty="0">
              <a:solidFill>
                <a:schemeClr val="bg2">
                  <a:lumMod val="9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12 ProfesÃ­as : 3 dÃ­as de oscurid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471" y="188776"/>
            <a:ext cx="7704468" cy="459186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493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66494" y="4789884"/>
            <a:ext cx="1146048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F1E33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0BCE4"/>
                </a:solidFill>
                <a:latin typeface="Arial Black" panose="020B0A04020102020204" pitchFamily="34" charset="0"/>
              </a:rPr>
              <a:t>Haré </a:t>
            </a:r>
            <a:r>
              <a:rPr lang="es-PE" sz="2400" dirty="0">
                <a:solidFill>
                  <a:srgbClr val="A0BCE4"/>
                </a:solidFill>
                <a:latin typeface="Arial Black" panose="020B0A04020102020204" pitchFamily="34" charset="0"/>
              </a:rPr>
              <a:t>más precioso que el oro fino al varón, y más que el oro de </a:t>
            </a:r>
            <a:r>
              <a:rPr lang="es-PE" sz="2400" dirty="0" err="1">
                <a:solidFill>
                  <a:srgbClr val="A0BCE4"/>
                </a:solidFill>
                <a:latin typeface="Arial Black" panose="020B0A04020102020204" pitchFamily="34" charset="0"/>
              </a:rPr>
              <a:t>Ofir</a:t>
            </a:r>
            <a:r>
              <a:rPr lang="es-PE" sz="2400" dirty="0">
                <a:solidFill>
                  <a:srgbClr val="A0BCE4"/>
                </a:solidFill>
                <a:latin typeface="Arial Black" panose="020B0A04020102020204" pitchFamily="34" charset="0"/>
              </a:rPr>
              <a:t> al hombre. </a:t>
            </a:r>
          </a:p>
          <a:p>
            <a:pPr algn="ctr"/>
            <a:r>
              <a:rPr lang="es-PE" sz="2400" dirty="0" smtClean="0">
                <a:solidFill>
                  <a:srgbClr val="A0BCE4"/>
                </a:solidFill>
                <a:latin typeface="Arial Black" panose="020B0A04020102020204" pitchFamily="34" charset="0"/>
              </a:rPr>
              <a:t>Porque </a:t>
            </a:r>
            <a:r>
              <a:rPr lang="es-PE" sz="2400" dirty="0">
                <a:solidFill>
                  <a:srgbClr val="A0BCE4"/>
                </a:solidFill>
                <a:latin typeface="Arial Black" panose="020B0A04020102020204" pitchFamily="34" charset="0"/>
              </a:rPr>
              <a:t>haré estremecer los cielos, y la tierra se moverá de su lugar, en la indignación de Jehová de los ejércitos, y en el día del ardor de su </a:t>
            </a:r>
            <a:r>
              <a:rPr lang="es-PE" sz="2400" dirty="0" smtClean="0">
                <a:solidFill>
                  <a:srgbClr val="A0BCE4"/>
                </a:solidFill>
                <a:latin typeface="Arial Black" panose="020B0A04020102020204" pitchFamily="34" charset="0"/>
              </a:rPr>
              <a:t>ira”. </a:t>
            </a:r>
            <a:endParaRPr lang="es-PE" sz="2400" dirty="0">
              <a:solidFill>
                <a:srgbClr val="A0BCE4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228" y="233065"/>
            <a:ext cx="8101012" cy="4556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44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52219" y="4032701"/>
            <a:ext cx="11460480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A0406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Isaías 24:18-23, declara: </a:t>
            </a:r>
          </a:p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“Y 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acontecerá que el que huyere de la voz del terror caerá en el foso; y el que saliere de en medio del foso será preso en la red; porque de lo alto se abrirán ventanas, y temblarán los cimientos de la tierra. </a:t>
            </a:r>
          </a:p>
          <a:p>
            <a:pPr algn="ctr"/>
            <a:r>
              <a:rPr lang="es-PE" sz="2400" dirty="0" smtClean="0">
                <a:solidFill>
                  <a:srgbClr val="F8C0C3"/>
                </a:solidFill>
                <a:latin typeface="Arial Black" panose="020B0A04020102020204" pitchFamily="34" charset="0"/>
              </a:rPr>
              <a:t>Será </a:t>
            </a:r>
            <a:r>
              <a:rPr lang="es-PE" sz="2400" dirty="0">
                <a:solidFill>
                  <a:srgbClr val="F8C0C3"/>
                </a:solidFill>
                <a:latin typeface="Arial Black" panose="020B0A04020102020204" pitchFamily="34" charset="0"/>
              </a:rPr>
              <a:t>quebrantada del todo la tierra, enteramente desmenuzada será la tierra, en gran manera será la tierra conmovida.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2695" t="24583" r="50430" b="28542"/>
          <a:stretch/>
        </p:blipFill>
        <p:spPr>
          <a:xfrm>
            <a:off x="2612977" y="114299"/>
            <a:ext cx="6966045" cy="3918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6540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2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366494" y="4689926"/>
            <a:ext cx="1146048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A1B0C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E9AD8F"/>
                </a:solidFill>
                <a:latin typeface="Arial Black" panose="020B0A04020102020204" pitchFamily="34" charset="0"/>
              </a:rPr>
              <a:t>TEMBLARÁ LA TIERRA COMO UN EBRIO, Y SERÁ REMOVIDA COMO UNA CHOZA; </a:t>
            </a:r>
            <a:r>
              <a:rPr lang="es-PE" sz="2400" dirty="0">
                <a:solidFill>
                  <a:srgbClr val="E9AD8F"/>
                </a:solidFill>
                <a:latin typeface="Arial Black" panose="020B0A04020102020204" pitchFamily="34" charset="0"/>
              </a:rPr>
              <a:t>y se agravará sobre ella su pecado, y caerá, y nunca más se levantará. </a:t>
            </a:r>
          </a:p>
          <a:p>
            <a:pPr algn="ctr"/>
            <a:r>
              <a:rPr lang="es-PE" sz="2400" dirty="0" smtClean="0">
                <a:solidFill>
                  <a:srgbClr val="E9AD8F"/>
                </a:solidFill>
                <a:latin typeface="Arial Black" panose="020B0A04020102020204" pitchFamily="34" charset="0"/>
              </a:rPr>
              <a:t>Acontecerá </a:t>
            </a:r>
            <a:r>
              <a:rPr lang="es-PE" sz="2400" dirty="0">
                <a:solidFill>
                  <a:srgbClr val="E9AD8F"/>
                </a:solidFill>
                <a:latin typeface="Arial Black" panose="020B0A04020102020204" pitchFamily="34" charset="0"/>
              </a:rPr>
              <a:t>en aquel día, que Jehová castigará al ejército de los cielos en lo alto, y a los reyes de la tierra sobre la tierra.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5" y="108530"/>
            <a:ext cx="8144704" cy="4581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783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E40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423644" y="4304164"/>
            <a:ext cx="1146048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85000"/>
                  <a:lumOff val="15000"/>
                </a:schemeClr>
              </a:extrusionClr>
            </a:sp3d>
          </a:bodyPr>
          <a:lstStyle/>
          <a:p>
            <a:pPr algn="ctr"/>
            <a:r>
              <a:rPr lang="es-PE" sz="2400" dirty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Y serán amontonados como se amontona a los encarcelados en mazmorra, y en prisión quedarán encerrados, y serán castigados después de muchos días. </a:t>
            </a:r>
          </a:p>
          <a:p>
            <a:pPr algn="ctr"/>
            <a:r>
              <a:rPr lang="es-PE" sz="2400" dirty="0" smtClean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La </a:t>
            </a:r>
            <a:r>
              <a:rPr lang="es-PE" sz="2400" dirty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luna se avergonzará, y el sol se confundirá, cuando Jehová de los ejércitos reine en el monte de Sion y en Jerusalén, y delante de sus ancianos sea glorioso.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3164" t="14792" r="50782" b="39375"/>
          <a:stretch/>
        </p:blipFill>
        <p:spPr>
          <a:xfrm>
            <a:off x="2381474" y="128588"/>
            <a:ext cx="7459094" cy="4175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75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2" cy="6858001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65760" y="4018414"/>
            <a:ext cx="11460480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0B05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6B3A8"/>
                </a:solidFill>
                <a:latin typeface="Arial Black" panose="020B0A04020102020204" pitchFamily="34" charset="0"/>
              </a:rPr>
              <a:t>Sofonías 1:14-18, señala </a:t>
            </a:r>
          </a:p>
          <a:p>
            <a:pPr algn="ctr"/>
            <a:r>
              <a:rPr lang="es-PE" sz="2400" dirty="0">
                <a:solidFill>
                  <a:srgbClr val="F6B3A8"/>
                </a:solidFill>
                <a:latin typeface="Arial Black" panose="020B0A04020102020204" pitchFamily="34" charset="0"/>
              </a:rPr>
              <a:t>“Cercano está el día grande de Jehová, cercano y muy próximo; es amarga la voz del día de Jehová; gritará allí el valiente. </a:t>
            </a:r>
          </a:p>
          <a:p>
            <a:pPr algn="ctr"/>
            <a:r>
              <a:rPr lang="es-PE" sz="2400" dirty="0" smtClean="0">
                <a:solidFill>
                  <a:srgbClr val="F6B3A8"/>
                </a:solidFill>
                <a:latin typeface="Arial Black" panose="020B0A04020102020204" pitchFamily="34" charset="0"/>
              </a:rPr>
              <a:t>Día </a:t>
            </a:r>
            <a:r>
              <a:rPr lang="es-PE" sz="2400" dirty="0">
                <a:solidFill>
                  <a:srgbClr val="F6B3A8"/>
                </a:solidFill>
                <a:latin typeface="Arial Black" panose="020B0A04020102020204" pitchFamily="34" charset="0"/>
              </a:rPr>
              <a:t>de ira aquel día, día de angustia y de aprieto, día de alboroto y de asolamiento, día de tiniebla y de oscuridad, día de nublado y de </a:t>
            </a:r>
            <a:r>
              <a:rPr lang="es-PE" sz="2400" dirty="0" err="1">
                <a:solidFill>
                  <a:srgbClr val="F6B3A8"/>
                </a:solidFill>
                <a:latin typeface="Arial Black" panose="020B0A04020102020204" pitchFamily="34" charset="0"/>
              </a:rPr>
              <a:t>entenebrecimiento</a:t>
            </a:r>
            <a:r>
              <a:rPr lang="es-PE" sz="2400" dirty="0">
                <a:solidFill>
                  <a:srgbClr val="F6B3A8"/>
                </a:solidFill>
                <a:latin typeface="Arial Black" panose="020B0A04020102020204" pitchFamily="34" charset="0"/>
              </a:rPr>
              <a:t>, </a:t>
            </a:r>
            <a:r>
              <a:rPr lang="es-PE" sz="2400" dirty="0" smtClean="0">
                <a:solidFill>
                  <a:srgbClr val="F6B3A8"/>
                </a:solidFill>
                <a:latin typeface="Arial Black" panose="020B0A04020102020204" pitchFamily="34" charset="0"/>
              </a:rPr>
              <a:t>día </a:t>
            </a:r>
            <a:r>
              <a:rPr lang="es-PE" sz="2400" dirty="0">
                <a:solidFill>
                  <a:srgbClr val="F6B3A8"/>
                </a:solidFill>
                <a:latin typeface="Arial Black" panose="020B0A04020102020204" pitchFamily="34" charset="0"/>
              </a:rPr>
              <a:t>de trompeta y de algazara sobre las ciudades fortificadas, y sobre las altas torres. 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599" y="128588"/>
            <a:ext cx="7162802" cy="4029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82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E40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495082" y="4032701"/>
            <a:ext cx="11460480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bg2">
                  <a:lumMod val="25000"/>
                </a:schemeClr>
              </a:extrusionClr>
            </a:sp3d>
          </a:bodyPr>
          <a:lstStyle/>
          <a:p>
            <a:pPr algn="ctr"/>
            <a:r>
              <a:rPr lang="es-PE" sz="2400" dirty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Y atribularé a los hombres, y andarán como ciegos, porque pecaron contra Jehová; y la sangre de ellos será derramada como polvo, y su carne como estiércol. </a:t>
            </a:r>
          </a:p>
          <a:p>
            <a:pPr algn="ctr"/>
            <a:r>
              <a:rPr lang="es-PE" sz="2400" dirty="0" smtClean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Ni </a:t>
            </a:r>
            <a:r>
              <a:rPr lang="es-PE" sz="2400" dirty="0">
                <a:solidFill>
                  <a:schemeClr val="bg2">
                    <a:lumMod val="90000"/>
                  </a:schemeClr>
                </a:solidFill>
                <a:latin typeface="Arial Black" panose="020B0A04020102020204" pitchFamily="34" charset="0"/>
              </a:rPr>
              <a:t>su plata ni su oro podrá librarlos en el día de la ira de Jehová, pues toda la tierra será consumida con el fuego de su celo; porque ciertamente destrucción apresurada hará de todos los habitantes de la tierra.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272" y="153645"/>
            <a:ext cx="6896100" cy="3879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776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UNA VISITA INDESEADAAAAA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" b="73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t="14020" r="5711" b="24268"/>
          <a:stretch>
            <a:fillRect/>
          </a:stretch>
        </p:blipFill>
        <p:spPr bwMode="auto">
          <a:xfrm>
            <a:off x="7344140" y="3429000"/>
            <a:ext cx="3839633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5" b="10110"/>
          <a:stretch>
            <a:fillRect/>
          </a:stretch>
        </p:blipFill>
        <p:spPr bwMode="auto">
          <a:xfrm>
            <a:off x="7440150" y="1412776"/>
            <a:ext cx="3405473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65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"/>
            <a:ext cx="12188245" cy="685800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431371" y="1796821"/>
            <a:ext cx="4960312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431378" y="2468897"/>
            <a:ext cx="490485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431378" y="3813045"/>
            <a:ext cx="476103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6096001" y="2829397"/>
            <a:ext cx="552279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911425" y="5157197"/>
            <a:ext cx="352316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sz="2400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815413" y="3140973"/>
            <a:ext cx="399926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431373" y="4485121"/>
            <a:ext cx="464153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6130493" y="3512189"/>
            <a:ext cx="552279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6118472" y="4107445"/>
            <a:ext cx="561801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5967161" y="4759389"/>
            <a:ext cx="5998899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5990237" y="5491069"/>
            <a:ext cx="5998899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31" name="13 CuadroTexto">
            <a:hlinkClick r:id="rId14"/>
          </p:cNvPr>
          <p:cNvSpPr txBox="1"/>
          <p:nvPr/>
        </p:nvSpPr>
        <p:spPr>
          <a:xfrm>
            <a:off x="6677941" y="1859130"/>
            <a:ext cx="4345807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13 CuadroTexto">
            <a:hlinkClick r:id="rId15"/>
          </p:cNvPr>
          <p:cNvSpPr txBox="1"/>
          <p:nvPr/>
        </p:nvSpPr>
        <p:spPr>
          <a:xfrm>
            <a:off x="719405" y="5829271"/>
            <a:ext cx="4133979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42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ipple/>
        <p:sndAc>
          <p:endSnd/>
        </p:sndAc>
      </p:transition>
    </mc:Choice>
    <mc:Fallback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7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565390" y="2843525"/>
            <a:ext cx="4633201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5752805" y="3073253"/>
            <a:ext cx="3427943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9316028" y="3087970"/>
            <a:ext cx="276139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5993612" y="1829533"/>
            <a:ext cx="266617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9063383" y="1846985"/>
            <a:ext cx="2951840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577577" y="3899821"/>
            <a:ext cx="4665811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6717771" y="3703421"/>
            <a:ext cx="4761031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931661" y="4526209"/>
            <a:ext cx="399926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6209680" y="2440933"/>
            <a:ext cx="571323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1314757" y="5107005"/>
            <a:ext cx="3332723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allá de la Muerte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6963440" y="4288609"/>
            <a:ext cx="4372645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4"/>
          </p:cNvPr>
          <p:cNvSpPr txBox="1"/>
          <p:nvPr/>
        </p:nvSpPr>
        <p:spPr>
          <a:xfrm>
            <a:off x="335360" y="5829273"/>
            <a:ext cx="5548232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5"/>
          </p:cNvPr>
          <p:cNvSpPr txBox="1"/>
          <p:nvPr/>
        </p:nvSpPr>
        <p:spPr>
          <a:xfrm>
            <a:off x="632564" y="1797653"/>
            <a:ext cx="4515933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4" name="23 CuadroTexto">
            <a:hlinkClick r:id="rId16"/>
          </p:cNvPr>
          <p:cNvSpPr txBox="1"/>
          <p:nvPr/>
        </p:nvSpPr>
        <p:spPr>
          <a:xfrm>
            <a:off x="7152126" y="5349218"/>
            <a:ext cx="3966406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91408" tIns="45707" rIns="91408" bIns="45707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Impactante Testimonio De Un</a:t>
            </a:r>
          </a:p>
          <a:p>
            <a:pPr algn="ctr"/>
            <a:r>
              <a:rPr lang="es-ES" sz="2400" b="1" dirty="0">
                <a:solidFill>
                  <a:srgbClr val="002060"/>
                </a:solidFill>
              </a:rPr>
              <a:t> Ex Terrorista Islámico</a:t>
            </a:r>
          </a:p>
        </p:txBody>
      </p:sp>
      <p:sp>
        <p:nvSpPr>
          <p:cNvPr id="26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23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9 CuadroTexto">
            <a:hlinkClick r:id="rId3"/>
          </p:cNvPr>
          <p:cNvSpPr txBox="1"/>
          <p:nvPr/>
        </p:nvSpPr>
        <p:spPr>
          <a:xfrm>
            <a:off x="1391477" y="3024005"/>
            <a:ext cx="2951840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4"/>
          </p:cNvPr>
          <p:cNvSpPr txBox="1"/>
          <p:nvPr/>
        </p:nvSpPr>
        <p:spPr>
          <a:xfrm>
            <a:off x="719405" y="3621025"/>
            <a:ext cx="425164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5"/>
          </p:cNvPr>
          <p:cNvSpPr txBox="1"/>
          <p:nvPr/>
        </p:nvSpPr>
        <p:spPr>
          <a:xfrm>
            <a:off x="6480044" y="1700813"/>
            <a:ext cx="530621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6"/>
          </p:cNvPr>
          <p:cNvSpPr txBox="1"/>
          <p:nvPr/>
        </p:nvSpPr>
        <p:spPr>
          <a:xfrm>
            <a:off x="719404" y="1700813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7"/>
          </p:cNvPr>
          <p:cNvSpPr txBox="1"/>
          <p:nvPr/>
        </p:nvSpPr>
        <p:spPr>
          <a:xfrm>
            <a:off x="6576056" y="3044958"/>
            <a:ext cx="507672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8"/>
          </p:cNvPr>
          <p:cNvSpPr txBox="1"/>
          <p:nvPr/>
        </p:nvSpPr>
        <p:spPr>
          <a:xfrm>
            <a:off x="719410" y="4293102"/>
            <a:ext cx="4281665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9"/>
          </p:cNvPr>
          <p:cNvSpPr txBox="1"/>
          <p:nvPr/>
        </p:nvSpPr>
        <p:spPr>
          <a:xfrm>
            <a:off x="6480044" y="2372885"/>
            <a:ext cx="537696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0"/>
          </p:cNvPr>
          <p:cNvSpPr txBox="1"/>
          <p:nvPr/>
        </p:nvSpPr>
        <p:spPr>
          <a:xfrm>
            <a:off x="911425" y="2372885"/>
            <a:ext cx="385058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1"/>
          </p:cNvPr>
          <p:cNvSpPr txBox="1"/>
          <p:nvPr/>
        </p:nvSpPr>
        <p:spPr>
          <a:xfrm>
            <a:off x="6864085" y="4005066"/>
            <a:ext cx="456971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91408" tIns="45707" rIns="91408" bIns="45707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sz="2400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5" name="16 CuadroTexto">
            <a:hlinkClick r:id="rId12"/>
          </p:cNvPr>
          <p:cNvSpPr txBox="1"/>
          <p:nvPr/>
        </p:nvSpPr>
        <p:spPr>
          <a:xfrm>
            <a:off x="6960096" y="4677141"/>
            <a:ext cx="4515933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Voluntad Perfecta de Dios y Su Voluntad Permisiva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1 CuadroTexto">
            <a:hlinkClick r:id="rId13"/>
          </p:cNvPr>
          <p:cNvSpPr txBox="1"/>
          <p:nvPr/>
        </p:nvSpPr>
        <p:spPr>
          <a:xfrm>
            <a:off x="431373" y="5349217"/>
            <a:ext cx="499255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Planeta </a:t>
            </a:r>
            <a:r>
              <a:rPr lang="es-ES" sz="2400" b="1" dirty="0" err="1">
                <a:solidFill>
                  <a:srgbClr val="002060"/>
                </a:solidFill>
                <a:cs typeface="Arial" charset="0"/>
              </a:rPr>
              <a:t>Nibiru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¿Amenaza o Ficción?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1 CuadroTexto">
            <a:hlinkClick r:id="rId14"/>
          </p:cNvPr>
          <p:cNvSpPr txBox="1"/>
          <p:nvPr/>
        </p:nvSpPr>
        <p:spPr>
          <a:xfrm>
            <a:off x="431373" y="6021290"/>
            <a:ext cx="499255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Cómo Obtener Paz Interior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25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1" name="13 CuadroTexto">
            <a:hlinkClick r:id="rId15"/>
          </p:cNvPr>
          <p:cNvSpPr txBox="1"/>
          <p:nvPr/>
        </p:nvSpPr>
        <p:spPr>
          <a:xfrm>
            <a:off x="6960096" y="5733258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Científico a Siervo de Dios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24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3 CuadroTexto">
            <a:hlinkClick r:id="rId4"/>
          </p:cNvPr>
          <p:cNvSpPr txBox="1"/>
          <p:nvPr/>
        </p:nvSpPr>
        <p:spPr>
          <a:xfrm>
            <a:off x="672000" y="4896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Niño Regresa del Cielo con un Mensaje para el Mundo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6" name="13 CuadroTexto">
            <a:hlinkClick r:id="rId5"/>
          </p:cNvPr>
          <p:cNvSpPr txBox="1"/>
          <p:nvPr/>
        </p:nvSpPr>
        <p:spPr>
          <a:xfrm>
            <a:off x="719404" y="1700810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¿Es Halloween Un Inocente Juego de Niños?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13 CuadroTexto">
            <a:hlinkClick r:id="rId6"/>
          </p:cNvPr>
          <p:cNvSpPr txBox="1"/>
          <p:nvPr/>
        </p:nvSpPr>
        <p:spPr>
          <a:xfrm>
            <a:off x="719404" y="3648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Cara Oculta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8" name="13 CuadroTexto">
            <a:hlinkClick r:id="rId7"/>
          </p:cNvPr>
          <p:cNvSpPr txBox="1"/>
          <p:nvPr/>
        </p:nvSpPr>
        <p:spPr>
          <a:xfrm>
            <a:off x="719404" y="2660918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Ex Satanista  Habla  Acerca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1" name="13 CuadroTexto">
            <a:hlinkClick r:id="rId8"/>
          </p:cNvPr>
          <p:cNvSpPr txBox="1"/>
          <p:nvPr/>
        </p:nvSpPr>
        <p:spPr>
          <a:xfrm>
            <a:off x="672000" y="5904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¡Reconoce Ud. los Tiempos que Estamos Viviendo?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9"/>
          </p:cNvPr>
          <p:cNvSpPr txBox="1"/>
          <p:nvPr/>
        </p:nvSpPr>
        <p:spPr>
          <a:xfrm>
            <a:off x="672000" y="4293098"/>
            <a:ext cx="451250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Un Vistazo a la Eternidad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4" name="13 CuadroTexto">
            <a:hlinkClick r:id="rId10"/>
          </p:cNvPr>
          <p:cNvSpPr txBox="1"/>
          <p:nvPr/>
        </p:nvSpPr>
        <p:spPr>
          <a:xfrm>
            <a:off x="6576055" y="1776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Sacrificio de Jesucristo Según el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Antiguo Testamento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" name="14 CuadroTexto">
            <a:hlinkClick r:id="rId11"/>
          </p:cNvPr>
          <p:cNvSpPr txBox="1"/>
          <p:nvPr/>
        </p:nvSpPr>
        <p:spPr>
          <a:xfrm>
            <a:off x="6576055" y="2852938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Cómo Reconocer a una Secta</a:t>
            </a:r>
          </a:p>
        </p:txBody>
      </p:sp>
      <p:sp>
        <p:nvSpPr>
          <p:cNvPr id="16" name="15 CuadroTexto">
            <a:hlinkClick r:id="rId12"/>
          </p:cNvPr>
          <p:cNvSpPr txBox="1"/>
          <p:nvPr/>
        </p:nvSpPr>
        <p:spPr>
          <a:xfrm>
            <a:off x="6576055" y="3600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Conoce lo que Dios Aborrece</a:t>
            </a:r>
          </a:p>
        </p:txBody>
      </p:sp>
      <p:sp>
        <p:nvSpPr>
          <p:cNvPr id="17" name="16 CuadroTexto">
            <a:hlinkClick r:id="rId13"/>
          </p:cNvPr>
          <p:cNvSpPr txBox="1"/>
          <p:nvPr/>
        </p:nvSpPr>
        <p:spPr>
          <a:xfrm>
            <a:off x="6576055" y="4320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Evangelio de la Prosperidad</a:t>
            </a:r>
          </a:p>
        </p:txBody>
      </p:sp>
      <p:sp>
        <p:nvSpPr>
          <p:cNvPr id="19" name="18 CuadroTexto">
            <a:hlinkClick r:id="rId14"/>
          </p:cNvPr>
          <p:cNvSpPr txBox="1"/>
          <p:nvPr/>
        </p:nvSpPr>
        <p:spPr>
          <a:xfrm>
            <a:off x="6576055" y="506118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Ecumenismo (Unión de Religiones)</a:t>
            </a:r>
          </a:p>
        </p:txBody>
      </p:sp>
      <p:sp>
        <p:nvSpPr>
          <p:cNvPr id="23" name="22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96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8976322" y="6432001"/>
            <a:ext cx="3041431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91" rIns="68576" bIns="34291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527383" y="1841726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ASOMBROSO JUICIO QUE VIENE A LAS NACIONES</a:t>
            </a:r>
          </a:p>
        </p:txBody>
      </p:sp>
      <p:sp>
        <p:nvSpPr>
          <p:cNvPr id="23" name="22 CuadroTexto">
            <a:hlinkClick r:id="rId5"/>
          </p:cNvPr>
          <p:cNvSpPr txBox="1"/>
          <p:nvPr/>
        </p:nvSpPr>
        <p:spPr>
          <a:xfrm>
            <a:off x="527383" y="2885694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¿QUÉ ES LA APOSTASÍA Y CÓMO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RECONOCERLA?</a:t>
            </a:r>
          </a:p>
        </p:txBody>
      </p:sp>
      <p:sp>
        <p:nvSpPr>
          <p:cNvPr id="8" name="7 CuadroTexto">
            <a:hlinkClick r:id="rId6"/>
          </p:cNvPr>
          <p:cNvSpPr txBox="1"/>
          <p:nvPr/>
        </p:nvSpPr>
        <p:spPr>
          <a:xfrm>
            <a:off x="521836" y="3929663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ÚLTIMA GENERACIÓN</a:t>
            </a:r>
          </a:p>
        </p:txBody>
      </p:sp>
      <p:sp>
        <p:nvSpPr>
          <p:cNvPr id="9" name="7 CuadroTexto">
            <a:hlinkClick r:id="rId7"/>
          </p:cNvPr>
          <p:cNvSpPr txBox="1"/>
          <p:nvPr/>
        </p:nvSpPr>
        <p:spPr>
          <a:xfrm>
            <a:off x="503262" y="4604301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JESUCRISTO LA ROCA INAMOVIBLE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6143997" y="4391302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LÍDERES QUE APOYAN LA APARICIÓN DEL ANTICRISTO REVELACIÓN M. GÓMEZ</a:t>
            </a: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6144000" y="1869175"/>
            <a:ext cx="5376597" cy="1200302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PRIMER ECLIPSE DE SUPERLUNA AZUL DE SANGRE EN 150 AÑOS ESTE 31 DE ENERO DEL 2018 </a:t>
            </a:r>
          </a:p>
        </p:txBody>
      </p:sp>
      <p:sp>
        <p:nvSpPr>
          <p:cNvPr id="15" name="11 CuadroTexto">
            <a:hlinkClick r:id="rId10"/>
          </p:cNvPr>
          <p:cNvSpPr txBox="1"/>
          <p:nvPr/>
        </p:nvSpPr>
        <p:spPr>
          <a:xfrm>
            <a:off x="6143999" y="3301179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¿SON MOISÉS Y ELÍAS LOS DOS TESTIGOS DE APOCALIPSIS 11?</a:t>
            </a:r>
          </a:p>
        </p:txBody>
      </p:sp>
      <p:sp>
        <p:nvSpPr>
          <p:cNvPr id="17" name="11 CuadroTexto">
            <a:hlinkClick r:id="rId11"/>
          </p:cNvPr>
          <p:cNvSpPr txBox="1"/>
          <p:nvPr/>
        </p:nvSpPr>
        <p:spPr>
          <a:xfrm>
            <a:off x="487357" y="5728769"/>
            <a:ext cx="492208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IMPACTANTE PALABRA PROFÉTICA PARA ARGENTINA</a:t>
            </a:r>
          </a:p>
        </p:txBody>
      </p:sp>
      <p:sp>
        <p:nvSpPr>
          <p:cNvPr id="19" name="10 CuadroTexto">
            <a:hlinkClick r:id="rId12"/>
          </p:cNvPr>
          <p:cNvSpPr txBox="1"/>
          <p:nvPr/>
        </p:nvSpPr>
        <p:spPr>
          <a:xfrm>
            <a:off x="6143997" y="5430296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 MOISÉS NI ELÍAS SERÁN LOS DOS TESTIGOS DE APOCALIPSIS 11</a:t>
            </a:r>
            <a:endParaRPr lang="es-E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710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8976322" y="6432001"/>
            <a:ext cx="3041431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91" rIns="68576" bIns="34291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487357" y="1830854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ECLIPSE LUNAR TOTAL (LUNA DE SANGRE) MÁS LARGO DEL SIGLO XXI 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7" name="19 CuadroTexto">
            <a:hlinkClick r:id="rId5"/>
          </p:cNvPr>
          <p:cNvSpPr txBox="1"/>
          <p:nvPr/>
        </p:nvSpPr>
        <p:spPr>
          <a:xfrm>
            <a:off x="6337802" y="1841726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ALERTA MÁXIMA – IMÁGENES DE NIBIRU CAPTADAS EN LOS CIELOS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8" name="19 CuadroTexto">
            <a:hlinkClick r:id="rId6"/>
          </p:cNvPr>
          <p:cNvSpPr txBox="1"/>
          <p:nvPr/>
        </p:nvSpPr>
        <p:spPr>
          <a:xfrm>
            <a:off x="487357" y="2885399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REVELACIÓN EN SUEÑO SOBRE LA 2º VENIDA DE JESUCRISTO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9" name="19 CuadroTexto">
            <a:hlinkClick r:id="rId7"/>
          </p:cNvPr>
          <p:cNvSpPr txBox="1"/>
          <p:nvPr/>
        </p:nvSpPr>
        <p:spPr>
          <a:xfrm>
            <a:off x="5820961" y="2907143"/>
            <a:ext cx="609831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VISIÓN </a:t>
            </a:r>
            <a:r>
              <a:rPr lang="es-PE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SOBRE EL RAPTO Y LA TRIBULACIÓN RECIBIDA EL 20 AGOSTO </a:t>
            </a: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2018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4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2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12192000" cy="312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8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6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6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5867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5867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0"/>
            <a:ext cx="35560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24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sz="240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z="24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2"/>
            <a:ext cx="12192000" cy="37965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867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486400" y="838200"/>
            <a:ext cx="6434667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07754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</TotalTime>
  <Words>2513</Words>
  <Application>Microsoft Office PowerPoint</Application>
  <PresentationFormat>Panorámica</PresentationFormat>
  <Paragraphs>169</Paragraphs>
  <Slides>51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62" baseType="lpstr">
      <vt:lpstr>Arial</vt:lpstr>
      <vt:lpstr>Arial Black</vt:lpstr>
      <vt:lpstr>Arial Narrow</vt:lpstr>
      <vt:lpstr>Berlin Sans FB Demi</vt:lpstr>
      <vt:lpstr>Brush Script MT</vt:lpstr>
      <vt:lpstr>Calibri</vt:lpstr>
      <vt:lpstr>Calibri Light</vt:lpstr>
      <vt:lpstr>Kristen ITC</vt:lpstr>
      <vt:lpstr>Rockwell Extra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AMD</dc:creator>
  <cp:lastModifiedBy>AMD</cp:lastModifiedBy>
  <cp:revision>82</cp:revision>
  <dcterms:created xsi:type="dcterms:W3CDTF">2018-09-14T23:25:50Z</dcterms:created>
  <dcterms:modified xsi:type="dcterms:W3CDTF">2018-09-16T05:34:56Z</dcterms:modified>
</cp:coreProperties>
</file>