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77" r:id="rId4"/>
    <p:sldId id="259" r:id="rId5"/>
    <p:sldId id="260" r:id="rId6"/>
    <p:sldId id="261" r:id="rId7"/>
    <p:sldId id="276" r:id="rId8"/>
    <p:sldId id="262" r:id="rId9"/>
    <p:sldId id="263" r:id="rId10"/>
    <p:sldId id="264" r:id="rId11"/>
    <p:sldId id="278" r:id="rId12"/>
    <p:sldId id="265" r:id="rId13"/>
    <p:sldId id="266" r:id="rId14"/>
    <p:sldId id="267" r:id="rId15"/>
    <p:sldId id="279" r:id="rId16"/>
    <p:sldId id="268" r:id="rId17"/>
    <p:sldId id="270" r:id="rId18"/>
    <p:sldId id="271" r:id="rId19"/>
    <p:sldId id="280" r:id="rId20"/>
    <p:sldId id="272" r:id="rId21"/>
    <p:sldId id="269" r:id="rId22"/>
    <p:sldId id="273" r:id="rId23"/>
    <p:sldId id="281" r:id="rId24"/>
    <p:sldId id="258" r:id="rId25"/>
    <p:sldId id="274" r:id="rId26"/>
    <p:sldId id="275" r:id="rId27"/>
    <p:sldId id="282" r:id="rId28"/>
  </p:sldIdLst>
  <p:sldSz cx="9144000" cy="5143500" type="screen16x9"/>
  <p:notesSz cx="6858000" cy="9144000"/>
  <p:embeddedFontLst>
    <p:embeddedFont>
      <p:font typeface="Brock Script" panose="02000507020000020002" pitchFamily="2" charset="0"/>
      <p:regular r:id="rId29"/>
    </p:embeddedFont>
    <p:embeddedFont>
      <p:font typeface="HongKong" panose="02000000000000000000" pitchFamily="2" charset="0"/>
      <p:regular r:id="rId30"/>
    </p:embeddedFont>
    <p:embeddedFont>
      <p:font typeface="Kristen ITC" panose="03050502040202030202" pitchFamily="66" charset="0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IV23WWvBu4+hZlwFpHqZA==" hashData="78QrsP7Eem0FRA3L5/+OAdepny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  <a:srgbClr val="A6A6A6"/>
    <a:srgbClr val="253E04"/>
    <a:srgbClr val="663300"/>
    <a:srgbClr val="180C00"/>
    <a:srgbClr val="7D6647"/>
    <a:srgbClr val="563F16"/>
    <a:srgbClr val="A5391B"/>
    <a:srgbClr val="A45200"/>
    <a:srgbClr val="0A28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2" y="-12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5.fntdata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4.fntdata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FA10B-181D-4B84-9E15-706DC5944ACA}" type="datetimeFigureOut">
              <a:rPr lang="es-ES" smtClean="0"/>
              <a:pPr/>
              <a:t>27/08/2020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A001B-E7C3-417A-BAF5-9D22D5A5894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923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9ACFA10B-181D-4B84-9E15-706DC5944ACA}" type="datetimeFigureOut">
              <a:rPr lang="es-ES" smtClean="0"/>
              <a:pPr/>
              <a:t>27/08/2020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rock Script" panose="02000507020000020002" pitchFamily="2" charset="0"/>
              </a:defRPr>
            </a:lvl1pPr>
          </a:lstStyle>
          <a:p>
            <a:fld id="{B32A001B-E7C3-417A-BAF5-9D22D5A58947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Brock Script" panose="02000507020000020002" pitchFamily="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Brock Script" panose="02000507020000020002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fif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f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f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1.png"/><Relationship Id="rId18" Type="http://schemas.openxmlformats.org/officeDocument/2006/relationships/image" Target="../media/image5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7.png"/><Relationship Id="rId11" Type="http://schemas.openxmlformats.org/officeDocument/2006/relationships/image" Target="../media/image5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6.png"/><Relationship Id="rId9" Type="http://schemas.openxmlformats.org/officeDocument/2006/relationships/image" Target="../media/image4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5">
                <a:lumMod val="60000"/>
                <a:lumOff val="40000"/>
              </a:schemeClr>
            </a:gs>
            <a:gs pos="100000">
              <a:srgbClr val="006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 EXCLUSIVOS\- Superar la depresión\Imágenes\1 - 0a589a147101853829def06d1f9716b9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3075" name="Picture 3" descr="E:\PPS  EXCLUSIVOS\- Superar la depresión\Imágenes\1 - 0a589a147101853829def06d1f9716b9+png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054693" y="411510"/>
            <a:ext cx="3089307" cy="2330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6000"/>
              </a:lnSpc>
            </a:pPr>
            <a:r>
              <a:rPr lang="es-ES" sz="4200" b="1" dirty="0" smtClean="0">
                <a:ln>
                  <a:solidFill>
                    <a:srgbClr val="003FBC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ngKong" pitchFamily="2" charset="0"/>
              </a:rPr>
              <a:t>Superar </a:t>
            </a:r>
          </a:p>
          <a:p>
            <a:pPr algn="ctr">
              <a:lnSpc>
                <a:spcPts val="6000"/>
              </a:lnSpc>
            </a:pPr>
            <a:r>
              <a:rPr lang="es-ES" sz="4200" b="1" dirty="0" smtClean="0">
                <a:ln>
                  <a:solidFill>
                    <a:srgbClr val="003FBC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ngKong" pitchFamily="2" charset="0"/>
              </a:rPr>
              <a:t>la </a:t>
            </a:r>
          </a:p>
          <a:p>
            <a:pPr algn="ctr">
              <a:lnSpc>
                <a:spcPts val="6000"/>
              </a:lnSpc>
            </a:pPr>
            <a:r>
              <a:rPr lang="es-ES" sz="4200" b="1" dirty="0" smtClean="0">
                <a:ln>
                  <a:solidFill>
                    <a:srgbClr val="003FBC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ongKong" pitchFamily="2" charset="0"/>
              </a:rPr>
              <a:t>Depresión</a:t>
            </a:r>
            <a:endParaRPr lang="es-ES" sz="4200" b="1" dirty="0">
              <a:ln>
                <a:solidFill>
                  <a:srgbClr val="003FBC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ongKong" pitchFamily="2" charset="0"/>
            </a:endParaRPr>
          </a:p>
        </p:txBody>
      </p:sp>
      <p:sp>
        <p:nvSpPr>
          <p:cNvPr id="38" name="37 Cilindro"/>
          <p:cNvSpPr/>
          <p:nvPr/>
        </p:nvSpPr>
        <p:spPr>
          <a:xfrm>
            <a:off x="0" y="0"/>
            <a:ext cx="9144000" cy="5143500"/>
          </a:xfrm>
          <a:prstGeom prst="can">
            <a:avLst/>
          </a:prstGeom>
          <a:blipFill>
            <a:blip r:embed="rId3" cstate="print"/>
            <a:stretch>
              <a:fillRect/>
            </a:stretch>
          </a:blipFill>
          <a:ln w="57150"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ilindro"/>
          <p:cNvSpPr/>
          <p:nvPr/>
        </p:nvSpPr>
        <p:spPr>
          <a:xfrm>
            <a:off x="611560" y="236019"/>
            <a:ext cx="7992888" cy="4617461"/>
          </a:xfrm>
          <a:prstGeom prst="can">
            <a:avLst/>
          </a:prstGeom>
          <a:blipFill>
            <a:blip r:embed="rId3" cstate="print"/>
            <a:stretch>
              <a:fillRect/>
            </a:stretch>
          </a:blipFill>
          <a:ln w="57150"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ilindro"/>
          <p:cNvSpPr/>
          <p:nvPr/>
        </p:nvSpPr>
        <p:spPr>
          <a:xfrm>
            <a:off x="1187624" y="526040"/>
            <a:ext cx="6768752" cy="4061933"/>
          </a:xfrm>
          <a:prstGeom prst="can">
            <a:avLst/>
          </a:prstGeom>
          <a:blipFill>
            <a:blip r:embed="rId3" cstate="print"/>
            <a:stretch>
              <a:fillRect/>
            </a:stretch>
          </a:blipFill>
          <a:ln w="57150" cmpd="tri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>
    <p:sndAc>
      <p:stSnd>
        <p:snd r:embed="rId2" name="Baila Moreno - Semino Rossi edita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6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rgbClr val="004600"/>
            </a:gs>
            <a:gs pos="100000">
              <a:srgbClr val="001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Superar la depresión\Imágenes\vodopad-voda-kamni-mokh-priroda-rastitelno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1433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accent1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E:\PPS  EXCLUSIVOS\- Superar la depresión\Imágenes\3 - andrei-chizh-priroda-peizazh-dubna-reka-leto-kuvshinki-trav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691680" y="339502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003FBC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Amarse a uno mismo y tener voluntad de superar la depresión es el camino hacia la recuperación.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40000"/>
                <a:lumOff val="60000"/>
              </a:schemeClr>
            </a:gs>
            <a:gs pos="50000">
              <a:schemeClr val="tx1">
                <a:lumMod val="75000"/>
                <a:lumOff val="25000"/>
              </a:schemeClr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Superar la depresión\Imágenes\gory-ozero-tuman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11760" y="339502"/>
            <a:ext cx="457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Nuestra manera de pensar determina cómo nos sentimos</a:t>
            </a:r>
          </a:p>
        </p:txBody>
      </p:sp>
      <p:pic>
        <p:nvPicPr>
          <p:cNvPr id="5123" name="Picture 3" descr="E:\PPS  EXCLUSIVOS\- Superar la depresión\Imágenes\irlandiia-tsvety-doroga-g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39502"/>
            <a:ext cx="583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660066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Aceptar que la vida no es perfecta es un buen camino para no caer en la tristeza continua.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0C0"/>
            </a:gs>
            <a:gs pos="50000">
              <a:schemeClr val="accent3">
                <a:lumMod val="50000"/>
              </a:schemeClr>
            </a:gs>
            <a:gs pos="100000">
              <a:srgbClr val="66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Superar la depresión\Imágenes\6 - angliya-exmoor-national-par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-1218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  <a:p>
            <a:pPr algn="ctr"/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683568" y="1157260"/>
            <a:ext cx="5328592" cy="141449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Nuestra actitud es determinante muchas veces en cómo nos sentimos y comportamos.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95000"/>
                <a:lumOff val="5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001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:\PPS  EXCLUSIVOS\- Superar la depresión\Imágenes\kaskad-kamni-osen-beautiful-reka-les-voda-waterfall-autumn-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6000" fill="hold"/>
                                        <p:tgtEl>
                                          <p:spTgt spid="133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40000"/>
                <a:lumOff val="60000"/>
              </a:schemeClr>
            </a:gs>
            <a:gs pos="50000">
              <a:schemeClr val="accent1">
                <a:lumMod val="60000"/>
                <a:lumOff val="40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Superar la depresión\Imágenes\doroga-les-derevya-pole-trava-259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411511"/>
            <a:ext cx="50943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chemeClr val="accent5">
                      <a:lumMod val="50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Cuanto 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chemeClr val="accent5">
                      <a:lumMod val="50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más nos preocupamos de la felicidad de otros, </a:t>
            </a:r>
            <a:endParaRPr lang="es-ES" sz="3200" dirty="0" smtClean="0">
              <a:ln>
                <a:solidFill>
                  <a:srgbClr val="00206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chemeClr val="accent5">
                    <a:lumMod val="50000"/>
                    <a:alpha val="43000"/>
                  </a:scheme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chemeClr val="accent5">
                      <a:lumMod val="50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mayor 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chemeClr val="accent5">
                      <a:lumMod val="50000"/>
                      <a:alpha val="43000"/>
                    </a:schemeClr>
                  </a:outerShdw>
                </a:effectLst>
                <a:latin typeface="Brock Script" panose="02000507020000020002" pitchFamily="2" charset="0"/>
              </a:rPr>
              <a:t>es nuestro sentimiento de bienestar</a:t>
            </a:r>
          </a:p>
        </p:txBody>
      </p:sp>
      <p:pic>
        <p:nvPicPr>
          <p:cNvPr id="7171" name="Picture 3" descr="E:\PPS  EXCLUSIVOS\- Superar la depresión\Imágenes\krasota-priroda-peizazh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292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60032" y="1059582"/>
            <a:ext cx="4032448" cy="22256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300"/>
              </a:lnSpc>
            </a:pP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mayor gloria de la vida no reside en no caernos nunca, </a:t>
            </a:r>
            <a:endParaRPr lang="es-ES" sz="3200" dirty="0" smtClean="0">
              <a:ln>
                <a:solidFill>
                  <a:srgbClr val="002060"/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>
              <a:lnSpc>
                <a:spcPts val="3300"/>
              </a:lnSpc>
            </a:pPr>
            <a:r>
              <a:rPr lang="es-ES" sz="3200" dirty="0" smtClean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sino </a:t>
            </a: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levantarnos cada vez que caemos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4A8"/>
            </a:gs>
            <a:gs pos="50000">
              <a:srgbClr val="1F3E00"/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Superar la depresión\Imágenes\landscape-peizazh-reka-beautiful-skaly-tropical-summer-wat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627784" y="411510"/>
            <a:ext cx="333881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dejes que la vida te desanime; </a:t>
            </a:r>
          </a:p>
        </p:txBody>
      </p:sp>
      <p:pic>
        <p:nvPicPr>
          <p:cNvPr id="8195" name="Picture 3" descr="E:\PPS  EXCLUSIVOS\- Superar la depresión\Imágenes\priroda-peizazh-krasota-reka-utro-par-rassvet-derev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860032" y="1275606"/>
            <a:ext cx="4104456" cy="2626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Todos </a:t>
            </a:r>
            <a:r>
              <a:rPr lang="es-ES" sz="32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pasamos por malos momentos, </a:t>
            </a:r>
            <a:endParaRPr lang="es-ES" sz="3200" dirty="0" smtClean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pero </a:t>
            </a:r>
            <a:r>
              <a:rPr lang="es-ES" sz="3200" dirty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 decisión nuestra quedarnos ahí </a:t>
            </a:r>
            <a:r>
              <a:rPr lang="es-ES" sz="3200" dirty="0" smtClean="0">
                <a:ln>
                  <a:solidFill>
                    <a:schemeClr val="bg2">
                      <a:lumMod val="9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 poner los medios para ser feliz.</a:t>
            </a:r>
            <a:endParaRPr lang="es-ES" sz="3200" dirty="0">
              <a:ln>
                <a:solidFill>
                  <a:schemeClr val="bg2">
                    <a:lumMod val="90000"/>
                  </a:schemeClr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1A00"/>
            </a:gs>
            <a:gs pos="50000">
              <a:srgbClr val="1F3E00"/>
            </a:gs>
            <a:gs pos="100000">
              <a:schemeClr val="accent5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Superar la depresión\Imágenes\gory-reka-tuman-utro-prir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699542"/>
            <a:ext cx="403244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Los momentos malos, son eso: momentos. Hay que caminar con la cabeza bien alta y caminar hacia adelante.</a:t>
            </a:r>
          </a:p>
        </p:txBody>
      </p:sp>
      <p:pic>
        <p:nvPicPr>
          <p:cNvPr id="9219" name="Picture 3" descr="E:\PPS  EXCLUSIVOS\- Superar la depresión\Imágenes\aleksei-platonov-priroda-peizazh-reka-desna-berega-most-der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427984" y="627534"/>
            <a:ext cx="381642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Para ser feliz hay que querer serlo y tener hábitos que nos lleven a ello.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Scale>
                                      <p:cBhvr>
                                        <p:cTn id="20" dur="6000" fill="hold"/>
                                        <p:tgtEl>
                                          <p:spTgt spid="921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6">
                <a:lumMod val="75000"/>
              </a:schemeClr>
            </a:gs>
            <a:gs pos="100000">
              <a:srgbClr val="0F0E0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E:\PPS  EXCLUSIVOS\- Superar la depresión\Imágenes\waterfall-nature-forest-river-vodopad-beautiful-reka-voda-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pic>
        <p:nvPicPr>
          <p:cNvPr id="15363" name="Picture 3" descr="E:\PPS  EXCLUSIVOS\- Superar la depresión\Imágenes\14 - waterfall-nature-forest-river-vodopad-beautiful-reka-voda-p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D1C2A"/>
            </a:gs>
            <a:gs pos="50000">
              <a:schemeClr val="accent6">
                <a:lumMod val="75000"/>
              </a:schemeClr>
            </a:gs>
            <a:gs pos="100000">
              <a:srgbClr val="00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Superar la depresión\Imágenes\peizazh-priroda-krasota-lug-z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467544" y="411510"/>
            <a:ext cx="42484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6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Aunque a veces no podemos evitar la tristeza, la actitud positiva ayuda a ser más feliz.</a:t>
            </a:r>
          </a:p>
        </p:txBody>
      </p:sp>
      <p:pic>
        <p:nvPicPr>
          <p:cNvPr id="10243" name="Picture 3" descr="E:\PPS  EXCLUSIVOS\- Superar la depresión\Imágenes\white-mountains-new-hampshire-usa-river-stones-trees-fores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355976" y="699542"/>
            <a:ext cx="44644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La victoria siempre es posible para la persona que se niega a dejar de luchar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200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rgbClr val="888EC2"/>
            </a:gs>
            <a:gs pos="100000">
              <a:srgbClr val="001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Superar la depresión\Imágenes\utro-les-reka-tuman-le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39502"/>
            <a:ext cx="58326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vida puede ser triste o agradable, pero nosotros decidimos cómo queremos vivir esta vida.</a:t>
            </a:r>
          </a:p>
        </p:txBody>
      </p:sp>
      <p:pic>
        <p:nvPicPr>
          <p:cNvPr id="11267" name="Picture 3" descr="E:\PPS  EXCLUSIVOS\- Superar la depresión\Imágenes\autumn-fall-waterfall-forest-vodopad-les-ose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436096" y="195486"/>
            <a:ext cx="338437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Los hombres auténticos viven como piensan. </a:t>
            </a:r>
            <a:endParaRPr lang="es-ES" sz="3200" dirty="0" smtClean="0">
              <a:ln>
                <a:solidFill>
                  <a:schemeClr val="bg1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Los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quieren engañarse piensan como viven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D58B3"/>
            </a:gs>
            <a:gs pos="50000">
              <a:srgbClr val="D26900"/>
            </a:gs>
            <a:gs pos="100000">
              <a:srgbClr val="001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PPS  EXCLUSIVOS\- Superar la depresión\Imágenes\gory-osen-priroda-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372200" y="267494"/>
            <a:ext cx="2555776" cy="1850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ln>
                  <a:solidFill>
                    <a:srgbClr val="00206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El trabajo siempre es un antídoto para la depresión</a:t>
            </a:r>
          </a:p>
        </p:txBody>
      </p:sp>
      <p:pic>
        <p:nvPicPr>
          <p:cNvPr id="12291" name="Picture 3" descr="E:\PPS  EXCLUSIVOS\- Superar la depresión\Imágenes\kholm-trava-derevia-les-tuman-nebo-solntse-rassv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5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3291830"/>
            <a:ext cx="51125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Estar 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activos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nos ayuda a mantener </a:t>
            </a:r>
            <a:r>
              <a:rPr lang="es-ES" sz="32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nuestra mente 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ocupada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.</a:t>
            </a:r>
            <a:endParaRPr lang="es-ES" sz="32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75000"/>
              </a:schemeClr>
            </a:gs>
            <a:gs pos="50000">
              <a:srgbClr val="56923E"/>
            </a:gs>
            <a:gs pos="100000">
              <a:srgbClr val="001A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Superar la depresión\Imágenes\nature-forest-trees-leaves-33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 flipH="1">
            <a:off x="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 flipV="1">
            <a:off x="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/>
            </a:gs>
            <a:gs pos="50000">
              <a:srgbClr val="00B0F0"/>
            </a:gs>
            <a:gs pos="100000">
              <a:schemeClr val="bg2">
                <a:lumMod val="5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E:\PPS  EXCLUSIVOS\- Superar la depresión\Imágenes\solntse-leto-tropical-summer-volny-sand-more-pesok-sea-pli-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2931790"/>
            <a:ext cx="54726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tristezas no se quedan para siempre cuando caminamos en dirección a </a:t>
            </a:r>
            <a:r>
              <a:rPr lang="es-ES" sz="320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lo que </a:t>
            </a:r>
            <a:r>
              <a:rPr lang="es-ES" sz="3200" dirty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deseamos</a:t>
            </a:r>
          </a:p>
        </p:txBody>
      </p:sp>
      <p:pic>
        <p:nvPicPr>
          <p:cNvPr id="17411" name="Picture 3" descr="E:\PPS  EXCLUSIVOS\- Superar la depresión\Imágenes\robert-kropacz-priroda-peizazh-reka-berega-lodka-utro-rassv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411510"/>
            <a:ext cx="46805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Nuestro desarrollo personal es lo que puede hacernos felices.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1300"/>
            </a:gs>
            <a:gs pos="50000">
              <a:srgbClr val="806D3C"/>
            </a:gs>
            <a:gs pos="100000">
              <a:srgbClr val="1A0D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E:\PPS  EXCLUSIVOS\- Superar la depresión\Imágenes\sad-zakat-ves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83518"/>
            <a:ext cx="439248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Si hiciésemos todo lo que somos capaces de hacer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,</a:t>
            </a:r>
          </a:p>
          <a:p>
            <a:pPr algn="ctr"/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 </a:t>
            </a:r>
            <a:r>
              <a:rPr lang="es-ES" sz="32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nos sorprenderíamos a nosotros </a:t>
            </a:r>
            <a:r>
              <a:rPr lang="es-ES" sz="3200" dirty="0" smtClean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mismos.</a:t>
            </a:r>
            <a:endParaRPr lang="es-ES" sz="3200" dirty="0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18435" name="Picture 3" descr="E:\PPS  EXCLUSIVOS\- Superar la depresión\Imágenes\zakat-more-bereg-8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31840" y="267494"/>
            <a:ext cx="57241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En la vida</a:t>
            </a:r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, podemos vivir </a:t>
            </a:r>
            <a:r>
              <a:rPr lang="es-ES" sz="3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momentos </a:t>
            </a:r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buenos y momentos malos. </a:t>
            </a:r>
            <a:endParaRPr lang="es-ES" sz="3200" dirty="0" smtClean="0">
              <a:ln>
                <a:solidFill>
                  <a:schemeClr val="tx1"/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/>
            <a:r>
              <a:rPr lang="es-ES" sz="3200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Hay </a:t>
            </a:r>
            <a:r>
              <a:rPr lang="es-ES" sz="3200" dirty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aceptarlo.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58" name="Picture 2" descr="E:\PPS  EXCLUSIVOS\- Superar la depresión\Imágenes\sunset-sky-sun-mountains-lake-clouds-nature-landscape-illus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463" y="-19050"/>
            <a:ext cx="9180513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87824" y="627534"/>
            <a:ext cx="52565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rgbClr val="FF0000"/>
                  </a:solidFill>
                </a:ln>
                <a:solidFill>
                  <a:srgbClr val="77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veces tu alegría es la fuente de tu sonrisa, pero a veces tu sonrisa es la fuente de tu alegría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8350" cy="512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350" y="-12700"/>
            <a:ext cx="4565650" cy="513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3759882"/>
            <a:ext cx="9144000" cy="138361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2571750"/>
            <a:ext cx="9144000" cy="1188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1383618"/>
            <a:ext cx="9144000" cy="118813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138361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6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6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0000">
              <a:srgbClr val="3A1D00"/>
            </a:gs>
            <a:gs pos="100000">
              <a:srgbClr val="0A280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E:\PPS  EXCLUSIVOS\- Superar la depresión\Imágenes\priroda-otrazhenie-domik-vecher-svet-obla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0513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491880" y="267494"/>
            <a:ext cx="4680520" cy="1414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felicidad de tu vida depende de la calidad de tus pensamientos</a:t>
            </a:r>
          </a:p>
        </p:txBody>
      </p:sp>
      <p:pic>
        <p:nvPicPr>
          <p:cNvPr id="21507" name="Picture 3" descr="E:\PPS  EXCLUSIVOS\- Superar la depresión\Imágenes\derevia-peizazh-priroda-tuman-reka-rassvet-utro-travy-bere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051720" y="3003798"/>
            <a:ext cx="6696744" cy="1836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Somos lo que pensamos. </a:t>
            </a:r>
            <a:endParaRPr lang="es-ES" sz="3200" dirty="0" smtClean="0">
              <a:ln>
                <a:solidFill>
                  <a:schemeClr val="bg1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  <a:p>
            <a:pPr algn="ctr">
              <a:lnSpc>
                <a:spcPts val="3400"/>
              </a:lnSpc>
            </a:pP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Por </a:t>
            </a:r>
            <a:r>
              <a:rPr lang="es-ES" sz="3200" dirty="0">
                <a:ln>
                  <a:solidFill>
                    <a:schemeClr val="bg1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tanto, debemos tener una mentalidad que nos permita superar los obstáculos que pueden aparecer en nuestro día a día.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A45200"/>
            </a:gs>
            <a:gs pos="100000">
              <a:srgbClr val="A5391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Superar la depresión\Imágenes\patagonia-landscape-na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339502"/>
            <a:ext cx="66967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FF0000"/>
                  </a:solidFill>
                </a:ln>
                <a:solidFill>
                  <a:srgbClr val="770F0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 tristeza vuela en las alas del tiempo</a:t>
            </a:r>
            <a:endParaRPr lang="es-ES" sz="3200" dirty="0">
              <a:ln>
                <a:solidFill>
                  <a:srgbClr val="FF0000"/>
                </a:solidFill>
              </a:ln>
              <a:solidFill>
                <a:srgbClr val="770F0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pic>
        <p:nvPicPr>
          <p:cNvPr id="22531" name="Picture 3" descr="E:\PPS  EXCLUSIVOS\- Superar la depresión\Imágenes\zakat-maiak-kraso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148064" y="267494"/>
            <a:ext cx="3744417" cy="22865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Una cosa buena acerca de la depresión es </a:t>
            </a:r>
            <a:r>
              <a:rPr lang="es-ES" sz="320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que nosotros somos los principales autores para acabar con ella.</a:t>
            </a:r>
            <a:endParaRPr lang="es-ES" sz="3200" dirty="0" smtClean="0">
              <a:ln>
                <a:solidFill>
                  <a:schemeClr val="bg1"/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anose="02000507020000020002" pitchFamily="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7D6647"/>
            </a:gs>
            <a:gs pos="100000">
              <a:schemeClr val="tx1">
                <a:lumMod val="95000"/>
                <a:lumOff val="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554" name="Picture 2" descr="E:\PPS  EXCLUSIVOS\- Superar la depresión\Imágenes\tsvety-gory-ozero-priro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3363838"/>
            <a:ext cx="69127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Aceptar que en la vida hay momentos desagradables, puede ayudarnos </a:t>
            </a:r>
            <a:r>
              <a:rPr lang="es-ES" sz="3200" dirty="0" smtClean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a superar </a:t>
            </a:r>
            <a:r>
              <a:rPr lang="es-ES" sz="3200" dirty="0">
                <a:ln>
                  <a:solidFill>
                    <a:schemeClr val="accent3">
                      <a:lumMod val="20000"/>
                      <a:lumOff val="80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malas rachas.</a:t>
            </a:r>
          </a:p>
        </p:txBody>
      </p:sp>
      <p:pic>
        <p:nvPicPr>
          <p:cNvPr id="23555" name="Picture 3" descr="E:\PPS  EXCLUSIVOS\- Superar la depresión\Imágenes\jackson-lake-mount-moran-grand-teton-lake-ozero-g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491880" y="1851670"/>
            <a:ext cx="432048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ln>
                  <a:solidFill>
                    <a:schemeClr val="accent5">
                      <a:lumMod val="20000"/>
                      <a:lumOff val="80000"/>
                    </a:schemeClr>
                  </a:solidFill>
                </a:ln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 Cuidado con la tristeza. Es un vicio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0" presetClass="entr" presetSubtype="0" repeatCount="2000" de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4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50000"/>
              </a:schemeClr>
            </a:gs>
            <a:gs pos="50000">
              <a:schemeClr val="accent3">
                <a:lumMod val="50000"/>
              </a:schemeClr>
            </a:gs>
            <a:gs pos="100000">
              <a:schemeClr val="accent1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4578" name="Picture 2" descr="E:\PPS  EXCLUSIVOS\- Superar la depresión\Imágenes\priroda-les-reka-ruchei-kamn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6254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245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0"/>
              </a:schemeClr>
            </a:gs>
            <a:gs pos="50000">
              <a:srgbClr val="180C00"/>
            </a:gs>
            <a:gs pos="100000">
              <a:srgbClr val="6633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E:\PPS  EXCLUSIVOS\- Superar la depresión\Imágenes\more-skaly-solntse-zak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80513" cy="51625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91880" y="2859782"/>
            <a:ext cx="5076056" cy="1850507"/>
          </a:xfrm>
          <a:prstGeom prst="rect">
            <a:avLst/>
          </a:prstGeom>
          <a:effectLst>
            <a:glow rad="101600">
              <a:srgbClr val="FF9933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>
              <a:lnSpc>
                <a:spcPts val="3400"/>
              </a:lnSpc>
            </a:pPr>
            <a:r>
              <a:rPr lang="es-ES" sz="3200" dirty="0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bg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Las creencias limitantes interfieren en nuestro desarrollo personal y, por tanto, en nuestra felicidad.</a:t>
            </a:r>
          </a:p>
        </p:txBody>
      </p:sp>
      <p:pic>
        <p:nvPicPr>
          <p:cNvPr id="25602" name="Picture 2" descr="E:\PPS  EXCLUSIVOS\- Superar la depresión\Imágenes\pole-tsvety-derevo-let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050"/>
            <a:ext cx="91630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411510"/>
            <a:ext cx="59766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No </a:t>
            </a:r>
            <a:r>
              <a:rPr lang="es-ES" sz="3200" dirty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dejes que lo que no puedes </a:t>
            </a:r>
            <a:r>
              <a:rPr lang="es-ES" sz="3200" dirty="0" smtClean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hacer</a:t>
            </a:r>
          </a:p>
          <a:p>
            <a:pPr algn="ctr"/>
            <a:r>
              <a:rPr lang="es-ES" sz="3200" dirty="0" smtClean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interfiera </a:t>
            </a:r>
            <a:r>
              <a:rPr lang="es-ES" sz="3200" dirty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con lo que puedes </a:t>
            </a:r>
            <a:r>
              <a:rPr lang="es-ES" sz="3200" dirty="0" smtClean="0">
                <a:ln>
                  <a:solidFill>
                    <a:srgbClr val="763676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anose="02000507020000020002" pitchFamily="2" charset="0"/>
              </a:rPr>
              <a:t>hacer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75000"/>
              </a:schemeClr>
            </a:gs>
            <a:gs pos="50000">
              <a:srgbClr val="253E04"/>
            </a:gs>
            <a:gs pos="100000">
              <a:schemeClr val="bg2">
                <a:lumMod val="2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E:\PPS  EXCLUSIVOS\- Superar la depresión\Imágenes\ssha-brooklyn-bereg-zaliv-kamni-derevia-nebo-oblaka-solnts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 rot="5400000">
            <a:off x="-292893" y="292896"/>
            <a:ext cx="5143500" cy="4557713"/>
          </a:xfrm>
          <a:prstGeom prst="triangle">
            <a:avLst/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Combinar"/>
          <p:cNvSpPr/>
          <p:nvPr/>
        </p:nvSpPr>
        <p:spPr>
          <a:xfrm rot="5400000">
            <a:off x="4286250" y="285750"/>
            <a:ext cx="5143500" cy="4572000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2"/>
            <a:ext cx="9144000" cy="2625329"/>
          </a:xfrm>
          <a:prstGeom prst="flowChartMerge">
            <a:avLst/>
          </a:prstGeom>
          <a:solidFill>
            <a:schemeClr val="tx2">
              <a:lumMod val="60000"/>
              <a:lumOff val="40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E:\PPS  EXCLUSIVOS\- Superar la depresión\Imágenes\2.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9050"/>
            <a:ext cx="9163050" cy="51816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2064098"/>
            <a:ext cx="20810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Agosto 2020</a:t>
            </a:r>
            <a:endParaRPr lang="es-ES" sz="2800" dirty="0">
              <a:ln>
                <a:solidFill>
                  <a:srgbClr val="A0AD23"/>
                </a:solidFill>
              </a:ln>
              <a:solidFill>
                <a:srgbClr val="C763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39552" y="627534"/>
            <a:ext cx="379462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Música: Baila Morena</a:t>
            </a:r>
          </a:p>
          <a:p>
            <a:r>
              <a:rPr lang="es-ES" sz="2800" dirty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</a:t>
            </a:r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 </a:t>
            </a:r>
            <a:r>
              <a:rPr lang="es-ES" sz="2800" dirty="0" err="1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Semino</a:t>
            </a:r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</a:t>
            </a:r>
            <a:r>
              <a:rPr lang="es-ES" sz="2800" dirty="0" err="1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Rossi</a:t>
            </a:r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 e</a:t>
            </a:r>
          </a:p>
          <a:p>
            <a:r>
              <a:rPr lang="es-ES" sz="2800" dirty="0" smtClean="0">
                <a:ln>
                  <a:solidFill>
                    <a:srgbClr val="A0AD23"/>
                  </a:solidFill>
                </a:ln>
                <a:solidFill>
                  <a:srgbClr val="C763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ck Script" pitchFamily="2" charset="0"/>
              </a:rPr>
              <a:t>	  Instrumental</a:t>
            </a:r>
            <a:endParaRPr lang="es-ES" sz="2800" dirty="0">
              <a:ln>
                <a:solidFill>
                  <a:srgbClr val="A0AD23"/>
                </a:solidFill>
              </a:ln>
              <a:solidFill>
                <a:srgbClr val="C7636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ck Script" pitchFamily="2" charset="0"/>
            </a:endParaRPr>
          </a:p>
        </p:txBody>
      </p:sp>
      <p:grpSp>
        <p:nvGrpSpPr>
          <p:cNvPr id="5" name="13 Grupo"/>
          <p:cNvGrpSpPr>
            <a:grpSpLocks/>
          </p:cNvGrpSpPr>
          <p:nvPr/>
        </p:nvGrpSpPr>
        <p:grpSpPr bwMode="auto">
          <a:xfrm flipH="1">
            <a:off x="4355976" y="2067694"/>
            <a:ext cx="1172342" cy="1509513"/>
            <a:chOff x="6948264" y="2205039"/>
            <a:chExt cx="1763959" cy="1598851"/>
          </a:xfrm>
        </p:grpSpPr>
        <p:pic>
          <p:nvPicPr>
            <p:cNvPr id="6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205039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1" cy="3748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1700" dirty="0">
                  <a:ln>
                    <a:solidFill>
                      <a:srgbClr val="A0AD23"/>
                    </a:solidFill>
                  </a:ln>
                  <a:solidFill>
                    <a:srgbClr val="C7636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anose="02000507020000020002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8" name="7 Rombo"/>
          <p:cNvSpPr/>
          <p:nvPr/>
        </p:nvSpPr>
        <p:spPr>
          <a:xfrm>
            <a:off x="35496" y="0"/>
            <a:ext cx="3024336" cy="5143500"/>
          </a:xfrm>
          <a:prstGeom prst="diamond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059832" y="0"/>
            <a:ext cx="3042338" cy="5143500"/>
          </a:xfrm>
          <a:prstGeom prst="diamond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6156176" y="0"/>
            <a:ext cx="2952328" cy="5143500"/>
          </a:xfrm>
          <a:prstGeom prst="diamond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1508052" y="2571750"/>
            <a:ext cx="3073473" cy="2571750"/>
          </a:xfrm>
          <a:prstGeom prst="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4572000" y="2571750"/>
            <a:ext cx="3096344" cy="2571750"/>
          </a:xfrm>
          <a:prstGeom prst="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flipV="1">
            <a:off x="1547664" y="0"/>
            <a:ext cx="3024336" cy="2571750"/>
          </a:xfrm>
          <a:prstGeom prst="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flipV="1">
            <a:off x="4572000" y="0"/>
            <a:ext cx="3096344" cy="2571750"/>
          </a:xfrm>
          <a:prstGeom prst="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Triángulo rectángulo"/>
          <p:cNvSpPr/>
          <p:nvPr/>
        </p:nvSpPr>
        <p:spPr>
          <a:xfrm flipH="1">
            <a:off x="7617655" y="2571750"/>
            <a:ext cx="1526345" cy="2571750"/>
          </a:xfrm>
          <a:prstGeom prst="rt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V="1">
            <a:off x="0" y="0"/>
            <a:ext cx="1547664" cy="2571750"/>
          </a:xfrm>
          <a:prstGeom prst="rt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668344" y="0"/>
            <a:ext cx="1475656" cy="2571750"/>
          </a:xfrm>
          <a:prstGeom prst="rtTriangle">
            <a:avLst/>
          </a:prstGeom>
          <a:solidFill>
            <a:schemeClr val="accent3">
              <a:lumMod val="75000"/>
              <a:alpha val="50196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08504" cy="51435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964</TotalTime>
  <Words>462</Words>
  <Application>Microsoft Office PowerPoint</Application>
  <PresentationFormat>Presentación en pantalla (16:9)</PresentationFormat>
  <Paragraphs>48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Brock Script</vt:lpstr>
      <vt:lpstr>HongKong</vt:lpstr>
      <vt:lpstr>Kristen ITC</vt:lpstr>
      <vt:lpstr>Calibri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83</cp:revision>
  <dcterms:created xsi:type="dcterms:W3CDTF">2020-06-30T18:04:06Z</dcterms:created>
  <dcterms:modified xsi:type="dcterms:W3CDTF">2020-08-27T21:23:06Z</dcterms:modified>
</cp:coreProperties>
</file>