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73" r:id="rId15"/>
    <p:sldId id="269" r:id="rId16"/>
    <p:sldId id="270" r:id="rId17"/>
    <p:sldId id="313" r:id="rId18"/>
    <p:sldId id="272" r:id="rId19"/>
    <p:sldId id="274" r:id="rId20"/>
    <p:sldId id="275" r:id="rId21"/>
    <p:sldId id="276" r:id="rId22"/>
    <p:sldId id="277" r:id="rId23"/>
    <p:sldId id="316" r:id="rId24"/>
    <p:sldId id="279" r:id="rId25"/>
    <p:sldId id="280" r:id="rId26"/>
    <p:sldId id="281" r:id="rId27"/>
    <p:sldId id="282" r:id="rId28"/>
    <p:sldId id="283" r:id="rId29"/>
    <p:sldId id="315" r:id="rId30"/>
    <p:sldId id="285" r:id="rId31"/>
    <p:sldId id="286" r:id="rId32"/>
    <p:sldId id="317" r:id="rId33"/>
    <p:sldId id="288" r:id="rId34"/>
    <p:sldId id="312" r:id="rId35"/>
    <p:sldId id="290" r:id="rId36"/>
    <p:sldId id="291" r:id="rId37"/>
    <p:sldId id="292" r:id="rId38"/>
    <p:sldId id="293" r:id="rId39"/>
    <p:sldId id="294" r:id="rId40"/>
    <p:sldId id="314" r:id="rId41"/>
    <p:sldId id="296" r:id="rId42"/>
    <p:sldId id="297" r:id="rId43"/>
    <p:sldId id="298" r:id="rId44"/>
    <p:sldId id="299" r:id="rId45"/>
    <p:sldId id="300" r:id="rId46"/>
    <p:sldId id="301" r:id="rId47"/>
    <p:sldId id="324" r:id="rId48"/>
    <p:sldId id="302" r:id="rId49"/>
    <p:sldId id="322" r:id="rId50"/>
    <p:sldId id="329" r:id="rId51"/>
    <p:sldId id="321" r:id="rId52"/>
    <p:sldId id="325" r:id="rId53"/>
    <p:sldId id="336" r:id="rId54"/>
    <p:sldId id="337" r:id="rId55"/>
    <p:sldId id="338" r:id="rId56"/>
    <p:sldId id="303" r:id="rId57"/>
    <p:sldId id="304" r:id="rId58"/>
    <p:sldId id="305" r:id="rId59"/>
    <p:sldId id="306" r:id="rId60"/>
    <p:sldId id="307" r:id="rId61"/>
    <p:sldId id="308" r:id="rId62"/>
    <p:sldId id="311" r:id="rId63"/>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mY6HrCOW7+ajYPx7awqNIw==" hashData="dT8C21hOdmcieh/isTbYRZd8m7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41312"/>
    <a:srgbClr val="4E321A"/>
    <a:srgbClr val="E5A811"/>
    <a:srgbClr val="654A0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2" d="100"/>
          <a:sy n="82" d="100"/>
        </p:scale>
        <p:origin x="-714" y="-906"/>
      </p:cViewPr>
      <p:guideLst>
        <p:guide orient="horz" pos="1620"/>
        <p:guide pos="2880"/>
      </p:guideLst>
    </p:cSldViewPr>
  </p:slideViewPr>
  <p:notesTextViewPr>
    <p:cViewPr>
      <p:scale>
        <a:sx n="1" d="1"/>
        <a:sy n="1" d="1"/>
      </p:scale>
      <p:origin x="0" y="0"/>
    </p:cViewPr>
  </p:notesTextViewPr>
  <p:sorterViewPr>
    <p:cViewPr>
      <p:scale>
        <a:sx n="46" d="100"/>
        <a:sy n="4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87F1C40-F96A-410D-AB0D-3FF5915A1265}" type="datetimeFigureOut">
              <a:rPr lang="es-ES" smtClean="0"/>
              <a:t>28/01/2018</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1E8ECBE-1B53-4A4C-AF3E-23B213F1EA8F}" type="slidenum">
              <a:rPr lang="es-ES" smtClean="0"/>
              <a:t>‹Nº›</a:t>
            </a:fld>
            <a:endParaRPr lang="es-ES"/>
          </a:p>
        </p:txBody>
      </p:sp>
    </p:spTree>
    <p:extLst>
      <p:ext uri="{BB962C8B-B14F-4D97-AF65-F5344CB8AC3E}">
        <p14:creationId xmlns:p14="http://schemas.microsoft.com/office/powerpoint/2010/main" val="20482239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t>48</a:t>
            </a:fld>
            <a:endParaRPr lang="es-ES"/>
          </a:p>
        </p:txBody>
      </p:sp>
    </p:spTree>
    <p:extLst>
      <p:ext uri="{BB962C8B-B14F-4D97-AF65-F5344CB8AC3E}">
        <p14:creationId xmlns:p14="http://schemas.microsoft.com/office/powerpoint/2010/main" val="10090633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t>49</a:t>
            </a:fld>
            <a:endParaRPr lang="es-ES"/>
          </a:p>
        </p:txBody>
      </p:sp>
    </p:spTree>
    <p:extLst>
      <p:ext uri="{BB962C8B-B14F-4D97-AF65-F5344CB8AC3E}">
        <p14:creationId xmlns:p14="http://schemas.microsoft.com/office/powerpoint/2010/main" val="10090633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t>50</a:t>
            </a:fld>
            <a:endParaRPr lang="es-ES"/>
          </a:p>
        </p:txBody>
      </p:sp>
    </p:spTree>
    <p:extLst>
      <p:ext uri="{BB962C8B-B14F-4D97-AF65-F5344CB8AC3E}">
        <p14:creationId xmlns:p14="http://schemas.microsoft.com/office/powerpoint/2010/main" val="10090633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t>55</a:t>
            </a:fld>
            <a:endParaRPr lang="es-ES"/>
          </a:p>
        </p:txBody>
      </p:sp>
    </p:spTree>
    <p:extLst>
      <p:ext uri="{BB962C8B-B14F-4D97-AF65-F5344CB8AC3E}">
        <p14:creationId xmlns:p14="http://schemas.microsoft.com/office/powerpoint/2010/main" val="1375857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t>59</a:t>
            </a:fld>
            <a:endParaRPr lang="es-ES"/>
          </a:p>
        </p:txBody>
      </p:sp>
    </p:spTree>
    <p:extLst>
      <p:ext uri="{BB962C8B-B14F-4D97-AF65-F5344CB8AC3E}">
        <p14:creationId xmlns:p14="http://schemas.microsoft.com/office/powerpoint/2010/main" val="15004024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t>60</a:t>
            </a:fld>
            <a:endParaRPr lang="es-ES"/>
          </a:p>
        </p:txBody>
      </p:sp>
    </p:spTree>
    <p:extLst>
      <p:ext uri="{BB962C8B-B14F-4D97-AF65-F5344CB8AC3E}">
        <p14:creationId xmlns:p14="http://schemas.microsoft.com/office/powerpoint/2010/main" val="40895342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F93F649-1CDB-4386-BA75-10B2080081DF}" type="datetimeFigureOut">
              <a:rPr lang="es-ES" smtClean="0"/>
              <a:t>28/01/2018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325E101-2DC0-4171-BBF0-15D09AE3BE9F}" type="slidenum">
              <a:rPr lang="es-ES" smtClean="0"/>
              <a:t>‹Nº›</a:t>
            </a:fld>
            <a:endParaRPr lang="es-ES"/>
          </a:p>
        </p:txBody>
      </p:sp>
    </p:spTree>
    <p:extLst>
      <p:ext uri="{BB962C8B-B14F-4D97-AF65-F5344CB8AC3E}">
        <p14:creationId xmlns:p14="http://schemas.microsoft.com/office/powerpoint/2010/main" val="42327277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F93F649-1CDB-4386-BA75-10B2080081DF}" type="datetimeFigureOut">
              <a:rPr lang="es-ES" smtClean="0"/>
              <a:t>28/01/2018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325E101-2DC0-4171-BBF0-15D09AE3BE9F}" type="slidenum">
              <a:rPr lang="es-ES" smtClean="0"/>
              <a:t>‹Nº›</a:t>
            </a:fld>
            <a:endParaRPr lang="es-ES"/>
          </a:p>
        </p:txBody>
      </p:sp>
    </p:spTree>
    <p:extLst>
      <p:ext uri="{BB962C8B-B14F-4D97-AF65-F5344CB8AC3E}">
        <p14:creationId xmlns:p14="http://schemas.microsoft.com/office/powerpoint/2010/main" val="11837919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F93F649-1CDB-4386-BA75-10B2080081DF}" type="datetimeFigureOut">
              <a:rPr lang="es-ES" smtClean="0"/>
              <a:t>28/01/2018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325E101-2DC0-4171-BBF0-15D09AE3BE9F}" type="slidenum">
              <a:rPr lang="es-ES" smtClean="0"/>
              <a:t>‹Nº›</a:t>
            </a:fld>
            <a:endParaRPr lang="es-ES"/>
          </a:p>
        </p:txBody>
      </p:sp>
    </p:spTree>
    <p:extLst>
      <p:ext uri="{BB962C8B-B14F-4D97-AF65-F5344CB8AC3E}">
        <p14:creationId xmlns:p14="http://schemas.microsoft.com/office/powerpoint/2010/main" val="3528782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F93F649-1CDB-4386-BA75-10B2080081DF}" type="datetimeFigureOut">
              <a:rPr lang="es-ES" smtClean="0"/>
              <a:t>28/01/2018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325E101-2DC0-4171-BBF0-15D09AE3BE9F}" type="slidenum">
              <a:rPr lang="es-ES" smtClean="0"/>
              <a:t>‹Nº›</a:t>
            </a:fld>
            <a:endParaRPr lang="es-ES"/>
          </a:p>
        </p:txBody>
      </p:sp>
    </p:spTree>
    <p:extLst>
      <p:ext uri="{BB962C8B-B14F-4D97-AF65-F5344CB8AC3E}">
        <p14:creationId xmlns:p14="http://schemas.microsoft.com/office/powerpoint/2010/main" val="1533241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F93F649-1CDB-4386-BA75-10B2080081DF}" type="datetimeFigureOut">
              <a:rPr lang="es-ES" smtClean="0"/>
              <a:t>28/01/2018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325E101-2DC0-4171-BBF0-15D09AE3BE9F}" type="slidenum">
              <a:rPr lang="es-ES" smtClean="0"/>
              <a:t>‹Nº›</a:t>
            </a:fld>
            <a:endParaRPr lang="es-ES"/>
          </a:p>
        </p:txBody>
      </p:sp>
    </p:spTree>
    <p:extLst>
      <p:ext uri="{BB962C8B-B14F-4D97-AF65-F5344CB8AC3E}">
        <p14:creationId xmlns:p14="http://schemas.microsoft.com/office/powerpoint/2010/main" val="8647020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F93F649-1CDB-4386-BA75-10B2080081DF}" type="datetimeFigureOut">
              <a:rPr lang="es-ES" smtClean="0"/>
              <a:t>28/01/2018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325E101-2DC0-4171-BBF0-15D09AE3BE9F}" type="slidenum">
              <a:rPr lang="es-ES" smtClean="0"/>
              <a:t>‹Nº›</a:t>
            </a:fld>
            <a:endParaRPr lang="es-ES"/>
          </a:p>
        </p:txBody>
      </p:sp>
    </p:spTree>
    <p:extLst>
      <p:ext uri="{BB962C8B-B14F-4D97-AF65-F5344CB8AC3E}">
        <p14:creationId xmlns:p14="http://schemas.microsoft.com/office/powerpoint/2010/main" val="36578642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F93F649-1CDB-4386-BA75-10B2080081DF}" type="datetimeFigureOut">
              <a:rPr lang="es-ES" smtClean="0"/>
              <a:t>28/01/2018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325E101-2DC0-4171-BBF0-15D09AE3BE9F}" type="slidenum">
              <a:rPr lang="es-ES" smtClean="0"/>
              <a:t>‹Nº›</a:t>
            </a:fld>
            <a:endParaRPr lang="es-ES"/>
          </a:p>
        </p:txBody>
      </p:sp>
    </p:spTree>
    <p:extLst>
      <p:ext uri="{BB962C8B-B14F-4D97-AF65-F5344CB8AC3E}">
        <p14:creationId xmlns:p14="http://schemas.microsoft.com/office/powerpoint/2010/main" val="18583384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F93F649-1CDB-4386-BA75-10B2080081DF}" type="datetimeFigureOut">
              <a:rPr lang="es-ES" smtClean="0"/>
              <a:t>28/01/2018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325E101-2DC0-4171-BBF0-15D09AE3BE9F}" type="slidenum">
              <a:rPr lang="es-ES" smtClean="0"/>
              <a:t>‹Nº›</a:t>
            </a:fld>
            <a:endParaRPr lang="es-ES"/>
          </a:p>
        </p:txBody>
      </p:sp>
    </p:spTree>
    <p:extLst>
      <p:ext uri="{BB962C8B-B14F-4D97-AF65-F5344CB8AC3E}">
        <p14:creationId xmlns:p14="http://schemas.microsoft.com/office/powerpoint/2010/main" val="40968314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F93F649-1CDB-4386-BA75-10B2080081DF}" type="datetimeFigureOut">
              <a:rPr lang="es-ES" smtClean="0"/>
              <a:t>28/01/2018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325E101-2DC0-4171-BBF0-15D09AE3BE9F}" type="slidenum">
              <a:rPr lang="es-ES" smtClean="0"/>
              <a:t>‹Nº›</a:t>
            </a:fld>
            <a:endParaRPr lang="es-ES"/>
          </a:p>
        </p:txBody>
      </p:sp>
    </p:spTree>
    <p:extLst>
      <p:ext uri="{BB962C8B-B14F-4D97-AF65-F5344CB8AC3E}">
        <p14:creationId xmlns:p14="http://schemas.microsoft.com/office/powerpoint/2010/main" val="7283831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F93F649-1CDB-4386-BA75-10B2080081DF}" type="datetimeFigureOut">
              <a:rPr lang="es-ES" smtClean="0"/>
              <a:t>28/01/2018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325E101-2DC0-4171-BBF0-15D09AE3BE9F}" type="slidenum">
              <a:rPr lang="es-ES" smtClean="0"/>
              <a:t>‹Nº›</a:t>
            </a:fld>
            <a:endParaRPr lang="es-ES"/>
          </a:p>
        </p:txBody>
      </p:sp>
    </p:spTree>
    <p:extLst>
      <p:ext uri="{BB962C8B-B14F-4D97-AF65-F5344CB8AC3E}">
        <p14:creationId xmlns:p14="http://schemas.microsoft.com/office/powerpoint/2010/main" val="18427301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F93F649-1CDB-4386-BA75-10B2080081DF}" type="datetimeFigureOut">
              <a:rPr lang="es-ES" smtClean="0"/>
              <a:t>28/01/2018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325E101-2DC0-4171-BBF0-15D09AE3BE9F}" type="slidenum">
              <a:rPr lang="es-ES" smtClean="0"/>
              <a:t>‹Nº›</a:t>
            </a:fld>
            <a:endParaRPr lang="es-ES"/>
          </a:p>
        </p:txBody>
      </p:sp>
    </p:spTree>
    <p:extLst>
      <p:ext uri="{BB962C8B-B14F-4D97-AF65-F5344CB8AC3E}">
        <p14:creationId xmlns:p14="http://schemas.microsoft.com/office/powerpoint/2010/main" val="6084141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4444177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7F93F649-1CDB-4386-BA75-10B2080081DF}" type="datetimeFigureOut">
              <a:rPr lang="es-ES" smtClean="0"/>
              <a:t>28/01/2018</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325E101-2DC0-4171-BBF0-15D09AE3BE9F}" type="slidenum">
              <a:rPr lang="es-ES" smtClean="0"/>
              <a:t>‹Nº›</a:t>
            </a:fld>
            <a:endParaRPr lang="es-ES"/>
          </a:p>
        </p:txBody>
      </p:sp>
    </p:spTree>
    <p:extLst>
      <p:ext uri="{BB962C8B-B14F-4D97-AF65-F5344CB8AC3E}">
        <p14:creationId xmlns:p14="http://schemas.microsoft.com/office/powerpoint/2010/main" val="540582381"/>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51.png"/><Relationship Id="rId4" Type="http://schemas.openxmlformats.org/officeDocument/2006/relationships/hyperlink" Target="https://www.youtube.com/watch?v=6wWDAh56XMg"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51.png"/><Relationship Id="rId4" Type="http://schemas.openxmlformats.org/officeDocument/2006/relationships/hyperlink" Target="https://www.youtube.com/watch?v=RTMkHZsBP1I"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51.png"/><Relationship Id="rId4" Type="http://schemas.openxmlformats.org/officeDocument/2006/relationships/hyperlink" Target="https://www.youtube.com/watch?v=CBnEYI2mIYw" TargetMode="Externa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_rels/slide56.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60.jpeg"/><Relationship Id="rId1" Type="http://schemas.openxmlformats.org/officeDocument/2006/relationships/slideLayout" Target="../slideLayouts/slideLayout2.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5" Type="http://schemas.openxmlformats.org/officeDocument/2006/relationships/hyperlink" Target="http://www.mispps.com/reflexion/el-positivismo-humanista-vs-el-positivismo-biblico/"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naturaleza-ciencias-29/eventos-cosmicos-en-lo-que-resta-del-2015-(roby)/" TargetMode="External"/></Relationships>
</file>

<file path=ppt/slides/_rels/slide57.xml.rels><?xml version="1.0" encoding="UTF-8" standalone="yes"?>
<Relationships xmlns="http://schemas.openxmlformats.org/package/2006/relationships"><Relationship Id="rId8" Type="http://schemas.openxmlformats.org/officeDocument/2006/relationships/hyperlink" Target="http://www.mispps.com/misterio-82/el-misterio-de-la-divina-trinidad-(roby)/" TargetMode="External"/><Relationship Id="rId13" Type="http://schemas.openxmlformats.org/officeDocument/2006/relationships/hyperlink" Target="http://www.mispps.com/reflexion/cuando-el-hombre-le-cambia-la-gloria-a-dios-(roby)/" TargetMode="External"/><Relationship Id="rId3" Type="http://schemas.openxmlformats.org/officeDocument/2006/relationships/hyperlink" Target="http://www.mispps.com/reflexion/parte-ii-sabes-por-que-murio-cristo-por-ti-en-la-cruz/" TargetMode="External"/><Relationship Id="rId7" Type="http://schemas.openxmlformats.org/officeDocument/2006/relationships/hyperlink" Target="http://www.mispps.com/reflexion/salvacion-del-alma-(roby)/" TargetMode="External"/><Relationship Id="rId12" Type="http://schemas.openxmlformats.org/officeDocument/2006/relationships/hyperlink" Target="http://www.mispps.com/reflexion/mas-alla-de-la-muerte-roby-23863/" TargetMode="External"/><Relationship Id="rId2" Type="http://schemas.openxmlformats.org/officeDocument/2006/relationships/image" Target="../media/image60.jpeg"/><Relationship Id="rId16" Type="http://schemas.openxmlformats.org/officeDocument/2006/relationships/hyperlink" Target="http://www.mispps.com/reflexion/impactante-testimonio-de-un-ex-terrorista-islamico-(paloma-roby)/" TargetMode="External"/><Relationship Id="rId1" Type="http://schemas.openxmlformats.org/officeDocument/2006/relationships/slideLayout" Target="../slideLayouts/slideLayout2.xml"/><Relationship Id="rId6" Type="http://schemas.openxmlformats.org/officeDocument/2006/relationships/hyperlink" Target="http://www.mispps.com/reflexion/el-acto-de-juzgar-(roby)/" TargetMode="External"/><Relationship Id="rId11" Type="http://schemas.openxmlformats.org/officeDocument/2006/relationships/hyperlink" Target="http://www.mispps.com/reflexion/existen-varias-maneras-de-llegar-a-dios-(roby)/" TargetMode="External"/><Relationship Id="rId5" Type="http://schemas.openxmlformats.org/officeDocument/2006/relationships/hyperlink" Target="http://www.mispps.com/reflexion/el-arrebatamiento-(roby)/" TargetMode="External"/><Relationship Id="rId15" Type="http://schemas.openxmlformats.org/officeDocument/2006/relationships/hyperlink" Target="http://www.mispps.com/reflexion/sabes-por-que-murio-cristo-por-ti-en-la-cruz-parte-1-de-2-(roby)/" TargetMode="External"/><Relationship Id="rId10" Type="http://schemas.openxmlformats.org/officeDocument/2006/relationships/hyperlink" Target="http://www.mispps.com/misterio-82/el-misterio-del-espiritu-santo-roby/" TargetMode="External"/><Relationship Id="rId4" Type="http://schemas.openxmlformats.org/officeDocument/2006/relationships/hyperlink" Target="http://www.mispps.com/naturaleza-ciencias-29/eclipses-de-luna-roja-(roby)/" TargetMode="External"/><Relationship Id="rId9" Type="http://schemas.openxmlformats.org/officeDocument/2006/relationships/hyperlink" Target="http://www.mispps.com/reflexion/radiografia-biblica-del-anticristo-(roby)/" TargetMode="External"/><Relationship Id="rId14" Type="http://schemas.openxmlformats.org/officeDocument/2006/relationships/hyperlink" Target="http://www.mispps.com/reflexion/se-puede-senalar-fechas-exactas-para-eventos-apocalipticos-roby/" TargetMode="External"/></Relationships>
</file>

<file path=ppt/slides/_rels/slide58.xml.rels><?xml version="1.0" encoding="UTF-8" standalone="yes"?>
<Relationships xmlns="http://schemas.openxmlformats.org/package/2006/relationships"><Relationship Id="rId8" Type="http://schemas.openxmlformats.org/officeDocument/2006/relationships/hyperlink" Target="http://www.mispps.com/reflexion/envejecer-es-una-obligacion-madurar-es-una-opcion-(paloma-roby)/" TargetMode="External"/><Relationship Id="rId13" Type="http://schemas.openxmlformats.org/officeDocument/2006/relationships/hyperlink" Target="http://www.mispps.com/naturaleza-ciencias-29/planeta-nibiru-amenaza-o-ficcion-(paloma-roby)/" TargetMode="External"/><Relationship Id="rId3" Type="http://schemas.openxmlformats.org/officeDocument/2006/relationships/hyperlink" Target="http://www.mispps.com/reflexion/carta-de-un-bebe-(paloma)/" TargetMode="External"/><Relationship Id="rId7" Type="http://schemas.openxmlformats.org/officeDocument/2006/relationships/hyperlink" Target="http://www.mispps.com/reflexion-73/testimonio-de-un-ex-monje-budista-que-regreso-de-la-muerte-(paloma-roby)/" TargetMode="External"/><Relationship Id="rId12" Type="http://schemas.openxmlformats.org/officeDocument/2006/relationships/hyperlink" Target="http://www.mispps.com/reflexion/la-voluntad-perfecta-de-dios-y-su-voluntad-permisiva-(paloma-roby)/" TargetMode="External"/><Relationship Id="rId2" Type="http://schemas.openxmlformats.org/officeDocument/2006/relationships/image" Target="../media/image60.jpeg"/><Relationship Id="rId1" Type="http://schemas.openxmlformats.org/officeDocument/2006/relationships/slideLayout" Target="../slideLayouts/slideLayout2.xml"/><Relationship Id="rId6" Type="http://schemas.openxmlformats.org/officeDocument/2006/relationships/hyperlink" Target="http://www.mispps.com/fechas-especiales-66/testimonio-acerca-de-halloween-(roby)/" TargetMode="External"/><Relationship Id="rId11" Type="http://schemas.openxmlformats.org/officeDocument/2006/relationships/hyperlink" Target="http://www.mispps.com/reflexion/reconoce-tus-errores-y-seras-libre-(paloma-roby)/" TargetMode="External"/><Relationship Id="rId5" Type="http://schemas.openxmlformats.org/officeDocument/2006/relationships/hyperlink" Target="http://www.mispps.com/reflexion/la-guerra-contra-el-dinero-en-efectivo-(paloma)/" TargetMode="External"/><Relationship Id="rId15" Type="http://schemas.openxmlformats.org/officeDocument/2006/relationships/hyperlink" Target="http://www.mispps.com/reflexion-73/de-cientifico-a-siervo-de-dios-(paloma-roby)/" TargetMode="External"/><Relationship Id="rId10" Type="http://schemas.openxmlformats.org/officeDocument/2006/relationships/hyperlink" Target="http://www.mispps.com/lugares/jerusalen-la-ciudad-amada-(paloma)/" TargetMode="External"/><Relationship Id="rId4" Type="http://schemas.openxmlformats.org/officeDocument/2006/relationships/hyperlink" Target="http://www.mispps.com/reflexion/el-peor-de-los-sentimientos-(paloma-roby)/" TargetMode="External"/><Relationship Id="rId9" Type="http://schemas.openxmlformats.org/officeDocument/2006/relationships/hyperlink" Target="http://www.mispps.com/reflexion/de-prostitua-a-una-vida-con-proposito-(paloma-roby)/" TargetMode="External"/><Relationship Id="rId14" Type="http://schemas.openxmlformats.org/officeDocument/2006/relationships/hyperlink" Target="http://www.mispps.com/reflexion/como-obtener-paz-interior-(paloma-roby)/" TargetMode="External"/></Relationships>
</file>

<file path=ppt/slides/_rels/slide59.xml.rels><?xml version="1.0" encoding="UTF-8" standalone="yes"?>
<Relationships xmlns="http://schemas.openxmlformats.org/package/2006/relationships"><Relationship Id="rId8" Type="http://schemas.openxmlformats.org/officeDocument/2006/relationships/hyperlink" Target="https://www.mispps.com/reflexion/reconoce-ud-los-tiempos-que-estamos-viviendo-(paloma-roby)/" TargetMode="External"/><Relationship Id="rId13" Type="http://schemas.openxmlformats.org/officeDocument/2006/relationships/hyperlink" Target="https://www.mispps.com/reflexion-73/el-evangelio-de-la-prosperidad-(paloma-roby)/" TargetMode="External"/><Relationship Id="rId3" Type="http://schemas.openxmlformats.org/officeDocument/2006/relationships/image" Target="../media/image60.jpeg"/><Relationship Id="rId7" Type="http://schemas.openxmlformats.org/officeDocument/2006/relationships/hyperlink" Target="http://www.mispps.com/fechas-especiales-66/ex-satanista-habla-acerca-de-halloween-(paloma-roby)/" TargetMode="External"/><Relationship Id="rId12" Type="http://schemas.openxmlformats.org/officeDocument/2006/relationships/hyperlink" Target="https://www.mispps.com/reflexion-73/conoce-lo-que-dios-aborrece-(paloma-roby)/"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www.mispps.com/fechas-especiales-66/la-cara-oculta-de-halloween-(paloma-roby)/" TargetMode="External"/><Relationship Id="rId11" Type="http://schemas.openxmlformats.org/officeDocument/2006/relationships/hyperlink" Target="https://www.mispps.com/reflexion/como-reconocer-a-una-secta-(paloma-roby)/" TargetMode="External"/><Relationship Id="rId5" Type="http://schemas.openxmlformats.org/officeDocument/2006/relationships/hyperlink" Target="http://www.mispps.com/fechas-especiales/es-halloween-un-inocente-juego-de-ninos-(paloma-roby)/" TargetMode="External"/><Relationship Id="rId10" Type="http://schemas.openxmlformats.org/officeDocument/2006/relationships/hyperlink" Target="https://www.mispps.com/reflexion/el-sacrificio-de-jesucristo-segun-el-antiguo-testamento-(paloma-roby)/" TargetMode="External"/><Relationship Id="rId4" Type="http://schemas.openxmlformats.org/officeDocument/2006/relationships/hyperlink" Target="http://www.mispps.com/reflexion/nino-regresa-del-cielo-con-un-mensaje-para-el-mundo-(paloma-roby)/" TargetMode="External"/><Relationship Id="rId9" Type="http://schemas.openxmlformats.org/officeDocument/2006/relationships/hyperlink" Target="https://www.mispps.com/reflexion/un-vistazo-a-la-eternidad-(paloma-roby)/" TargetMode="External"/><Relationship Id="rId14" Type="http://schemas.openxmlformats.org/officeDocument/2006/relationships/hyperlink" Target="https://www.mispps.com/reflexion-73/el-ecumenismo-(union-de-religiones)-paloma-roby)/" TargetMode="External"/></Relationships>
</file>

<file path=ppt/slides/_rels/slide60.xml.rels><?xml version="1.0" encoding="UTF-8" standalone="yes"?>
<Relationships xmlns="http://schemas.openxmlformats.org/package/2006/relationships"><Relationship Id="rId8" Type="http://schemas.openxmlformats.org/officeDocument/2006/relationships/hyperlink" Target="https://www.mispps.com/reflexion-73/lideres-que-apoyan-la-aparicion-del-anticristo-revelacion-m-gomez-(paloma-roby)/" TargetMode="External"/><Relationship Id="rId3" Type="http://schemas.openxmlformats.org/officeDocument/2006/relationships/image" Target="../media/image60.jpeg"/><Relationship Id="rId7" Type="http://schemas.openxmlformats.org/officeDocument/2006/relationships/hyperlink" Target="https://www.mispps.com/reflexion-73/jesucristo-la-roca-inamovible-(paloma-roby)/"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hyperlink" Target="https://www.mispps.com/reflexion-73/la-ultima-generacion-(paloma-roby)/" TargetMode="External"/><Relationship Id="rId5" Type="http://schemas.openxmlformats.org/officeDocument/2006/relationships/hyperlink" Target="https://www.mispps.com/reflexion-73/que-es-la-apostasia-y-como-reconocerla-(paloma-roby)/" TargetMode="External"/><Relationship Id="rId4" Type="http://schemas.openxmlformats.org/officeDocument/2006/relationships/hyperlink" Target="https://www.mispps.com/reflexion-73/asombroso-juicio-que-viene-a-las-naciones-(paloma-roby)/msg185917/?topicseen#new" TargetMode="External"/><Relationship Id="rId9" Type="http://schemas.openxmlformats.org/officeDocument/2006/relationships/hyperlink" Target="https://www.mispps.com/naturaleza-y-ciencias/primer-eclipse-de-superluna-azul-de-sangre-en-150-anos-este-31-de-enero-del-2018/" TargetMode="External"/></Relationships>
</file>

<file path=ppt/slides/_rels/slide61.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image" Target="../media/image66.png"/><Relationship Id="rId18" Type="http://schemas.openxmlformats.org/officeDocument/2006/relationships/image" Target="../media/image6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2.png"/><Relationship Id="rId11" Type="http://schemas.openxmlformats.org/officeDocument/2006/relationships/image" Target="../media/image65.png"/><Relationship Id="rId5" Type="http://schemas.openxmlformats.org/officeDocument/2006/relationships/hyperlink" Target="http://www.mispps.com/" TargetMode="External"/><Relationship Id="rId15" Type="http://schemas.openxmlformats.org/officeDocument/2006/relationships/image" Target="../media/image67.png"/><Relationship Id="rId10" Type="http://schemas.openxmlformats.org/officeDocument/2006/relationships/hyperlink" Target="https://www.facebook.com/mispps" TargetMode="External"/><Relationship Id="rId4" Type="http://schemas.openxmlformats.org/officeDocument/2006/relationships/image" Target="../media/image61.png"/><Relationship Id="rId9" Type="http://schemas.openxmlformats.org/officeDocument/2006/relationships/image" Target="../media/image6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8024" y="843558"/>
            <a:ext cx="4213274"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a:off x="7430858" y="4731990"/>
            <a:ext cx="1736002" cy="315471"/>
          </a:xfrm>
          <a:prstGeom prst="rect">
            <a:avLst/>
          </a:prstGeom>
          <a:noFill/>
        </p:spPr>
        <p:txBody>
          <a:bodyPr lIns="68580" tIns="34290" rIns="68580" bIns="34290">
            <a:spAutoFit/>
            <a:scene3d>
              <a:camera prst="obliqueBottomLeft"/>
              <a:lightRig rig="threePt" dir="t"/>
            </a:scene3d>
            <a:sp3d extrusionH="50800">
              <a:extrusionClr>
                <a:srgbClr val="E5A811"/>
              </a:extrusionClr>
            </a:sp3d>
          </a:bodyPr>
          <a:lstStyle/>
          <a:p>
            <a:pPr algn="ctr" fontAlgn="auto">
              <a:spcBef>
                <a:spcPts val="0"/>
              </a:spcBef>
              <a:spcAft>
                <a:spcPts val="0"/>
              </a:spcAft>
              <a:defRPr/>
            </a:pPr>
            <a:r>
              <a:rPr lang="es-ES" sz="800" b="1" i="1" dirty="0">
                <a:ln w="0">
                  <a:noFill/>
                </a:ln>
                <a:solidFill>
                  <a:srgbClr val="4E321A"/>
                </a:solidFill>
                <a:latin typeface="Arial Black" panose="020B0A04020102020204" pitchFamily="34" charset="0"/>
                <a:ea typeface="Adobe Gothic Std B" pitchFamily="34" charset="-128"/>
                <a:cs typeface="Aharoni" pitchFamily="2" charset="-79"/>
              </a:rPr>
              <a:t>CON REPRODUCCIÓN</a:t>
            </a:r>
          </a:p>
          <a:p>
            <a:pPr algn="ctr" fontAlgn="auto">
              <a:spcBef>
                <a:spcPts val="0"/>
              </a:spcBef>
              <a:spcAft>
                <a:spcPts val="0"/>
              </a:spcAft>
              <a:defRPr/>
            </a:pPr>
            <a:r>
              <a:rPr lang="es-ES" sz="800" b="1" i="1" dirty="0">
                <a:ln w="0">
                  <a:noFill/>
                </a:ln>
                <a:solidFill>
                  <a:srgbClr val="4E321A"/>
                </a:solidFill>
                <a:latin typeface="Arial Black" panose="020B0A04020102020204" pitchFamily="34" charset="0"/>
                <a:ea typeface="Adobe Gothic Std B" pitchFamily="34" charset="-128"/>
                <a:cs typeface="Aharoni" pitchFamily="2" charset="-79"/>
              </a:rPr>
              <a:t> MANUAL Y MÚSICA </a:t>
            </a:r>
          </a:p>
        </p:txBody>
      </p:sp>
    </p:spTree>
    <p:extLst>
      <p:ext uri="{BB962C8B-B14F-4D97-AF65-F5344CB8AC3E}">
        <p14:creationId xmlns:p14="http://schemas.microsoft.com/office/powerpoint/2010/main" val="3509147968"/>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APOSTASIA.wav"/>
          </p:stSnd>
        </p:sndAc>
      </p:transition>
    </mc:Choice>
    <mc:Fallback xmlns="">
      <p:transition spd="slow">
        <p:sndAc>
          <p:stSnd loop="1">
            <p:snd r:embed="rId5" name="APOSTAS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800" fill="hold"/>
                                        <p:tgtEl>
                                          <p:spTgt spid="1026"/>
                                        </p:tgtEl>
                                        <p:attrNameLst>
                                          <p:attrName>ppt_w</p:attrName>
                                        </p:attrNameLst>
                                      </p:cBhvr>
                                      <p:tavLst>
                                        <p:tav tm="0">
                                          <p:val>
                                            <p:fltVal val="0"/>
                                          </p:val>
                                        </p:tav>
                                        <p:tav tm="100000">
                                          <p:val>
                                            <p:strVal val="#ppt_w"/>
                                          </p:val>
                                        </p:tav>
                                      </p:tavLst>
                                    </p:anim>
                                    <p:anim calcmode="lin" valueType="num">
                                      <p:cBhvr>
                                        <p:cTn id="8" dur="1800" fill="hold"/>
                                        <p:tgtEl>
                                          <p:spTgt spid="1026"/>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651870"/>
            <a:ext cx="8588327" cy="1054135"/>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PE" sz="1600" b="1" dirty="0">
                <a:solidFill>
                  <a:srgbClr val="002060"/>
                </a:solidFill>
                <a:latin typeface="Arial Black" panose="020B0A04020102020204" pitchFamily="34" charset="0"/>
              </a:rPr>
              <a:t>La Biblia no menciona de manera LITERAL a los dos testigos de Apocalipsis 11, sin embargo, los exégetas o eruditos bíblicos sostienen que los candidatos potenciales para ser los dos testigos de Apocalipsis 11, serían Moisés y Elías, o Enoc y Elías. </a:t>
            </a:r>
          </a:p>
        </p:txBody>
      </p:sp>
    </p:spTree>
    <p:extLst>
      <p:ext uri="{BB962C8B-B14F-4D97-AF65-F5344CB8AC3E}">
        <p14:creationId xmlns:p14="http://schemas.microsoft.com/office/powerpoint/2010/main" val="548197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4862"/>
            <a:ext cx="9144000" cy="5128638"/>
          </a:xfrm>
          <a:prstGeom prst="rect">
            <a:avLst/>
          </a:prstGeom>
          <a:noFill/>
          <a:ln>
            <a:noFill/>
          </a:ln>
        </p:spPr>
      </p:pic>
      <p:sp>
        <p:nvSpPr>
          <p:cNvPr id="3" name="CuadroTexto 1"/>
          <p:cNvSpPr txBox="1"/>
          <p:nvPr/>
        </p:nvSpPr>
        <p:spPr>
          <a:xfrm>
            <a:off x="4932040" y="699542"/>
            <a:ext cx="3741603" cy="3762568"/>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PE" sz="1600" b="1" dirty="0">
                <a:solidFill>
                  <a:srgbClr val="002060"/>
                </a:solidFill>
                <a:latin typeface="Arial Black" panose="020B0A04020102020204" pitchFamily="34" charset="0"/>
              </a:rPr>
              <a:t>Apocalipsis 11:3-12 sentencia:</a:t>
            </a:r>
          </a:p>
          <a:p>
            <a:pPr algn="ctr"/>
            <a:r>
              <a:rPr lang="es-PE" sz="1600" b="1" dirty="0">
                <a:solidFill>
                  <a:srgbClr val="002060"/>
                </a:solidFill>
                <a:latin typeface="Arial Black" panose="020B0A04020102020204" pitchFamily="34" charset="0"/>
              </a:rPr>
              <a:t>“Y daré a mis dos testigos que profeticen por mil doscientos sesenta días, vestidos de cilicio. </a:t>
            </a:r>
          </a:p>
          <a:p>
            <a:pPr algn="ctr"/>
            <a:r>
              <a:rPr lang="es-PE" sz="1600" b="1" dirty="0">
                <a:solidFill>
                  <a:srgbClr val="002060"/>
                </a:solidFill>
                <a:latin typeface="Arial Black" panose="020B0A04020102020204" pitchFamily="34" charset="0"/>
              </a:rPr>
              <a:t>ESTOS TESTIGOS SON LOS DOS OLIVOS, y los dos candeleros que ESTÁN EN PIE DELANTE DEL DIOS de la tierra.</a:t>
            </a:r>
          </a:p>
          <a:p>
            <a:pPr algn="ctr"/>
            <a:r>
              <a:rPr lang="es-PE" sz="1600" b="1" dirty="0">
                <a:solidFill>
                  <a:srgbClr val="002060"/>
                </a:solidFill>
                <a:latin typeface="Arial Black" panose="020B0A04020102020204" pitchFamily="34" charset="0"/>
              </a:rPr>
              <a:t>Si alguno quiere dañarlos, sale fuego de la boca de ellos, y devora a sus enemigos; y si alguno quiere hacerles daño, debe morir él de la misma manera. </a:t>
            </a:r>
          </a:p>
        </p:txBody>
      </p:sp>
    </p:spTree>
    <p:extLst>
      <p:ext uri="{BB962C8B-B14F-4D97-AF65-F5344CB8AC3E}">
        <p14:creationId xmlns:p14="http://schemas.microsoft.com/office/powerpoint/2010/main" val="2916623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on Moisés y Elías los dos Testigos de Apocalipsis 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322" y="3438"/>
            <a:ext cx="9144000" cy="5143500"/>
          </a:xfrm>
          <a:prstGeom prst="rect">
            <a:avLst/>
          </a:prstGeom>
          <a:noFill/>
          <a:ln>
            <a:noFill/>
          </a:ln>
        </p:spPr>
      </p:pic>
      <p:sp>
        <p:nvSpPr>
          <p:cNvPr id="3" name="CuadroTexto 1"/>
          <p:cNvSpPr txBox="1"/>
          <p:nvPr/>
        </p:nvSpPr>
        <p:spPr>
          <a:xfrm>
            <a:off x="251520" y="3350702"/>
            <a:ext cx="8588327" cy="1792798"/>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400" b="1" dirty="0">
                <a:solidFill>
                  <a:srgbClr val="002060"/>
                </a:solidFill>
                <a:latin typeface="Arial Black" panose="020B0A04020102020204" pitchFamily="34" charset="0"/>
              </a:rPr>
              <a:t>Estos tienen poder para cerrar el cielo, a fin de que no llueva en los días de su profecía; y tienen poder sobre las aguas para convertirlas en sangre, y para herir la tierra con toda plaga, cuantas veces quieran. </a:t>
            </a:r>
          </a:p>
          <a:p>
            <a:pPr algn="ctr"/>
            <a:r>
              <a:rPr lang="es-ES" sz="1400" b="1" dirty="0">
                <a:solidFill>
                  <a:srgbClr val="002060"/>
                </a:solidFill>
                <a:latin typeface="Arial Black" panose="020B0A04020102020204" pitchFamily="34" charset="0"/>
              </a:rPr>
              <a:t>Cuando hayan acabado su testimonio, la bestia que sube del abismo hará guerra contra ellos, y los vencerá y los matará. </a:t>
            </a:r>
          </a:p>
          <a:p>
            <a:pPr algn="ctr"/>
            <a:r>
              <a:rPr lang="es-ES" sz="1400" b="1" dirty="0">
                <a:solidFill>
                  <a:srgbClr val="002060"/>
                </a:solidFill>
                <a:latin typeface="Arial Black" panose="020B0A04020102020204" pitchFamily="34" charset="0"/>
              </a:rPr>
              <a:t>Y sus cadáveres estarán en la plaza de la grande ciudad que en sentido espiritual se llama Sodoma y Egipto, donde también nuestro Señor fue crucificado. </a:t>
            </a:r>
          </a:p>
          <a:p>
            <a:pPr algn="ctr"/>
            <a:endParaRPr lang="es-PE" sz="14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796606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78892" y="3564000"/>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002060"/>
                </a:solidFill>
                <a:latin typeface="Arial Black" panose="020B0A04020102020204" pitchFamily="34" charset="0"/>
              </a:rPr>
              <a:t>Y los de los pueblos, tribus, lenguas y naciones verán sus cadáveres por tres días y medio, y no permitirán que sean sepultados. </a:t>
            </a:r>
          </a:p>
          <a:p>
            <a:pPr algn="ctr"/>
            <a:r>
              <a:rPr lang="es-ES" sz="1500" b="1" dirty="0">
                <a:solidFill>
                  <a:srgbClr val="002060"/>
                </a:solidFill>
                <a:latin typeface="Arial Black" panose="020B0A04020102020204" pitchFamily="34" charset="0"/>
              </a:rPr>
              <a:t>Y los moradores de la tierra se regocijarán sobre ellos y se alegrarán, y se enviarán regalos unos a otros; porque estos dos profetas habían atormentado a los moradores de la tierra. </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833880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88000" y="3672000"/>
            <a:ext cx="8588327" cy="122341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002060"/>
                </a:solidFill>
                <a:latin typeface="Arial Black" panose="020B0A04020102020204" pitchFamily="34" charset="0"/>
              </a:rPr>
              <a:t>Pero después de tres días y medio entró en ellos el espíritu de vida enviado por Dios, y se levantaron sobre sus pies, y cayó gran temor sobre los que los vieron. </a:t>
            </a:r>
          </a:p>
          <a:p>
            <a:pPr algn="ctr"/>
            <a:r>
              <a:rPr lang="es-ES" sz="1500" b="1" dirty="0">
                <a:solidFill>
                  <a:srgbClr val="002060"/>
                </a:solidFill>
                <a:latin typeface="Arial Black" panose="020B0A04020102020204" pitchFamily="34" charset="0"/>
              </a:rPr>
              <a:t>Y oyeron una gran voz del cielo, que les decía: Subid acá. Y subieron al cielo en una nube; y sus enemigos los vieron”.</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682573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0286"/>
            <a:ext cx="9144000" cy="5133214"/>
          </a:xfrm>
          <a:prstGeom prst="rect">
            <a:avLst/>
          </a:prstGeom>
          <a:noFill/>
          <a:ln>
            <a:noFill/>
          </a:ln>
        </p:spPr>
      </p:pic>
      <p:sp>
        <p:nvSpPr>
          <p:cNvPr id="3" name="CuadroTexto 1"/>
          <p:cNvSpPr txBox="1"/>
          <p:nvPr/>
        </p:nvSpPr>
        <p:spPr>
          <a:xfrm>
            <a:off x="265177" y="3689256"/>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002060"/>
                </a:solidFill>
                <a:latin typeface="Arial Black" panose="020B0A04020102020204" pitchFamily="34" charset="0"/>
              </a:rPr>
              <a:t>El candelabro o </a:t>
            </a:r>
            <a:r>
              <a:rPr lang="es-ES" sz="1500" b="1" dirty="0" err="1">
                <a:solidFill>
                  <a:srgbClr val="002060"/>
                </a:solidFill>
                <a:latin typeface="Arial Black" panose="020B0A04020102020204" pitchFamily="34" charset="0"/>
              </a:rPr>
              <a:t>menorah</a:t>
            </a:r>
            <a:r>
              <a:rPr lang="es-ES" sz="1500" b="1" dirty="0">
                <a:solidFill>
                  <a:srgbClr val="002060"/>
                </a:solidFill>
                <a:latin typeface="Arial Black" panose="020B0A04020102020204" pitchFamily="34" charset="0"/>
              </a:rPr>
              <a:t> es un elemento sagrado que estaba en el templo judío dentro del Lugar Santo (Éxodo 25:31-40; Hebreos 9:2), el cual consta de 7 brazos. Dicho candelabro simboliza la LUZ ETERNA DE DIOS. El olivo simboliza la UNCIÓN poderosa del Espíritu Santo (Éxodo 29:7, 1ª Juan 2:27, 1º Samuel 16:13)… </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641393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65177" y="3689256"/>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002060"/>
                </a:solidFill>
                <a:latin typeface="Arial Black" panose="020B0A04020102020204" pitchFamily="34" charset="0"/>
              </a:rPr>
              <a:t>A continuación, vamos a abordar el libro de Zacarías 4:11-14, que dice “Hablé más, y le dije: ¿Qué significan estos dos olivos a la derecha del candelabro y a su izquierda? </a:t>
            </a:r>
          </a:p>
          <a:p>
            <a:pPr algn="ctr"/>
            <a:r>
              <a:rPr lang="es-ES" sz="1500" b="1" dirty="0">
                <a:solidFill>
                  <a:srgbClr val="002060"/>
                </a:solidFill>
                <a:latin typeface="Arial Black" panose="020B0A04020102020204" pitchFamily="34" charset="0"/>
              </a:rPr>
              <a:t>Hablé aún de nuevo, y le dije: ¿Qué significan las dos ramas de olivo que por medio de dos tubos de oro vierten de sí aceite como oro? </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751542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14162" y="3978657"/>
            <a:ext cx="8588327" cy="99257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chemeClr val="bg1"/>
                </a:solidFill>
                <a:latin typeface="Arial Black" panose="020B0A04020102020204" pitchFamily="34" charset="0"/>
              </a:rPr>
              <a:t>Y me respondió diciendo: ¿No sabes qué es esto? Y dije: Señor mío, no. </a:t>
            </a:r>
          </a:p>
          <a:p>
            <a:pPr algn="ctr"/>
            <a:r>
              <a:rPr lang="es-ES" sz="1500" b="1" dirty="0">
                <a:solidFill>
                  <a:schemeClr val="bg1"/>
                </a:solidFill>
                <a:latin typeface="Arial Black" panose="020B0A04020102020204" pitchFamily="34" charset="0"/>
              </a:rPr>
              <a:t>Y él dijo: ESTOS SON LOS DOS UNGIDOS que ESTÁN DELANTE DEL SEÑOR de toda la tierra”.</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410693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0280" y="0"/>
            <a:ext cx="9144000" cy="5143500"/>
          </a:xfrm>
          <a:prstGeom prst="rect">
            <a:avLst/>
          </a:prstGeom>
          <a:noFill/>
          <a:ln>
            <a:noFill/>
          </a:ln>
        </p:spPr>
      </p:pic>
      <p:sp>
        <p:nvSpPr>
          <p:cNvPr id="3" name="CuadroTexto 1"/>
          <p:cNvSpPr txBox="1"/>
          <p:nvPr/>
        </p:nvSpPr>
        <p:spPr>
          <a:xfrm>
            <a:off x="5061204" y="1071518"/>
            <a:ext cx="3607309" cy="3393236"/>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b="1" dirty="0">
                <a:solidFill>
                  <a:srgbClr val="002060"/>
                </a:solidFill>
                <a:latin typeface="Arial Black" panose="020B0A04020102020204" pitchFamily="34" charset="0"/>
              </a:rPr>
              <a:t>En primer lugar abordaremos el caso de Moisés y Elías como candidatos para que sean los dos testigos, y si es que ello constituye una VERDAD ABSOLUTA, que no se pueda refutar, ya que para muchos creyentes ellos serán </a:t>
            </a:r>
            <a:r>
              <a:rPr lang="es-ES" b="1" dirty="0" smtClean="0">
                <a:solidFill>
                  <a:srgbClr val="002060"/>
                </a:solidFill>
                <a:latin typeface="Arial Black" panose="020B0A04020102020204" pitchFamily="34" charset="0"/>
              </a:rPr>
              <a:t>los </a:t>
            </a:r>
            <a:r>
              <a:rPr lang="es-ES" b="1" dirty="0">
                <a:solidFill>
                  <a:srgbClr val="002060"/>
                </a:solidFill>
                <a:latin typeface="Arial Black" panose="020B0A04020102020204" pitchFamily="34" charset="0"/>
              </a:rPr>
              <a:t>dos testigos.</a:t>
            </a:r>
          </a:p>
          <a:p>
            <a:pPr algn="ctr"/>
            <a:endParaRPr lang="es-PE"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4015812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5706"/>
            <a:ext cx="9144000" cy="5149206"/>
          </a:xfrm>
          <a:prstGeom prst="rect">
            <a:avLst/>
          </a:prstGeom>
          <a:noFill/>
          <a:ln>
            <a:noFill/>
          </a:ln>
        </p:spPr>
      </p:pic>
      <p:sp>
        <p:nvSpPr>
          <p:cNvPr id="3" name="CuadroTexto 1"/>
          <p:cNvSpPr txBox="1"/>
          <p:nvPr/>
        </p:nvSpPr>
        <p:spPr>
          <a:xfrm>
            <a:off x="361189" y="3140616"/>
            <a:ext cx="8588327" cy="214674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002060"/>
                </a:solidFill>
                <a:latin typeface="Arial Black" panose="020B0A04020102020204" pitchFamily="34" charset="0"/>
              </a:rPr>
              <a:t>Como hemos podido leer, los dos testigos están delante de Dios, es decir, que están en su presencia.</a:t>
            </a:r>
          </a:p>
          <a:p>
            <a:pPr algn="ctr"/>
            <a:r>
              <a:rPr lang="es-ES" sz="1500" b="1" dirty="0">
                <a:solidFill>
                  <a:srgbClr val="002060"/>
                </a:solidFill>
                <a:latin typeface="Arial Black" panose="020B0A04020102020204" pitchFamily="34" charset="0"/>
              </a:rPr>
              <a:t>Según Deuteronomio 34:1-7 </a:t>
            </a:r>
          </a:p>
          <a:p>
            <a:pPr algn="ctr"/>
            <a:r>
              <a:rPr lang="es-ES" sz="1500" b="1" dirty="0">
                <a:solidFill>
                  <a:srgbClr val="002060"/>
                </a:solidFill>
                <a:latin typeface="Arial Black" panose="020B0A04020102020204" pitchFamily="34" charset="0"/>
              </a:rPr>
              <a:t>1.- Moisés murió en la cumbre del </a:t>
            </a:r>
            <a:r>
              <a:rPr lang="es-ES" sz="1500" b="1" dirty="0" err="1">
                <a:solidFill>
                  <a:srgbClr val="002060"/>
                </a:solidFill>
                <a:latin typeface="Arial Black" panose="020B0A04020102020204" pitchFamily="34" charset="0"/>
              </a:rPr>
              <a:t>Pisga</a:t>
            </a:r>
            <a:r>
              <a:rPr lang="es-ES" sz="1500" b="1" dirty="0">
                <a:solidFill>
                  <a:srgbClr val="002060"/>
                </a:solidFill>
                <a:latin typeface="Arial Black" panose="020B0A04020102020204" pitchFamily="34" charset="0"/>
              </a:rPr>
              <a:t> (versículo 1)</a:t>
            </a:r>
          </a:p>
          <a:p>
            <a:pPr algn="ctr"/>
            <a:r>
              <a:rPr lang="es-ES" sz="1500" b="1" dirty="0">
                <a:solidFill>
                  <a:srgbClr val="002060"/>
                </a:solidFill>
                <a:latin typeface="Arial Black" panose="020B0A04020102020204" pitchFamily="34" charset="0"/>
              </a:rPr>
              <a:t>2.- Murió en la tierra de </a:t>
            </a:r>
            <a:r>
              <a:rPr lang="es-ES" sz="1500" b="1" dirty="0" err="1">
                <a:solidFill>
                  <a:srgbClr val="002060"/>
                </a:solidFill>
                <a:latin typeface="Arial Black" panose="020B0A04020102020204" pitchFamily="34" charset="0"/>
              </a:rPr>
              <a:t>Moab</a:t>
            </a:r>
            <a:r>
              <a:rPr lang="es-ES" sz="1500" b="1" dirty="0">
                <a:solidFill>
                  <a:srgbClr val="002060"/>
                </a:solidFill>
                <a:latin typeface="Arial Black" panose="020B0A04020102020204" pitchFamily="34" charset="0"/>
              </a:rPr>
              <a:t> y el mismo Señor lo enterró y nadie conoce el lugar de su sepultura hasta hoy (versículos 5 y 6)</a:t>
            </a:r>
          </a:p>
          <a:p>
            <a:pPr algn="ctr"/>
            <a:r>
              <a:rPr lang="es-ES" sz="1500" b="1" dirty="0">
                <a:solidFill>
                  <a:srgbClr val="002060"/>
                </a:solidFill>
                <a:latin typeface="Arial Black" panose="020B0A04020102020204" pitchFamily="34" charset="0"/>
              </a:rPr>
              <a:t>3.- En cambio Elías no conoció la muerte ya que fue llevado por Dios al cielo en unos carros de fuego, tal como dice 2ª Reyes 2:11.</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449251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2582"/>
            <a:ext cx="9144000" cy="5130918"/>
          </a:xfrm>
          <a:prstGeom prst="rect">
            <a:avLst/>
          </a:prstGeom>
          <a:noFill/>
          <a:ln>
            <a:noFill/>
          </a:ln>
        </p:spPr>
      </p:pic>
      <p:sp>
        <p:nvSpPr>
          <p:cNvPr id="3" name="CuadroTexto 1"/>
          <p:cNvSpPr txBox="1"/>
          <p:nvPr/>
        </p:nvSpPr>
        <p:spPr>
          <a:xfrm>
            <a:off x="246889" y="3591000"/>
            <a:ext cx="8588327" cy="168507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2C1808"/>
                </a:solidFill>
                <a:latin typeface="Arial Black" panose="020B0A04020102020204" pitchFamily="34" charset="0"/>
              </a:rPr>
              <a:t>Sin embargo en 2ª Reyes 2:9 Eliseo le pide a Elías que antes que Dios se lo lleve al cielo, le conceda una doble porción de su espíritu; y en 2ª Reyes 2:15 la Escritura dice “Viéndole los hijos de los profetas que estaban en Jericó al otro lado, dijeron: El espíritu de Elías REPOSÓ SOBRE ELISEO. Y vinieron a recibirle, y se postraron delante de él”.                                                                                             Como hemos podido leer, el espíritu de Elías REPOSÓ sobre Eliseo.</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3780628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Son Moisés y Elías los dos Testigos de Apocalipsis 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6724"/>
            <a:ext cx="9144000" cy="5143500"/>
          </a:xfrm>
          <a:prstGeom prst="rect">
            <a:avLst/>
          </a:prstGeom>
          <a:noFill/>
          <a:ln>
            <a:noFill/>
          </a:ln>
        </p:spPr>
      </p:pic>
      <p:sp>
        <p:nvSpPr>
          <p:cNvPr id="3" name="CuadroTexto 1"/>
          <p:cNvSpPr txBox="1"/>
          <p:nvPr/>
        </p:nvSpPr>
        <p:spPr>
          <a:xfrm>
            <a:off x="295874" y="3348206"/>
            <a:ext cx="8588327" cy="168507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2C1808"/>
                </a:solidFill>
                <a:latin typeface="Arial Black" panose="020B0A04020102020204" pitchFamily="34" charset="0"/>
              </a:rPr>
              <a:t>Haciendo un paréntesis, queremos aclarar que en el pasaje de 2ª Reyes 2:15, cuando los hijos de los profetas se postran ante Eliseo, éstos no lo hacían en señal de adoración e idolatría, sino que la costumbre o cultura de aquella época el postrarse ante una persona era sinónimo de RESPETO. De igual manera, en la actualidad hay culturas que en señal de RESPETO una persona se postra ante otra y no por eso está recibiendo adoración e idolatría, tal como sucede en nuestra cultura occidental donde esa conducta es abiertamente rechazada.</a:t>
            </a:r>
          </a:p>
        </p:txBody>
      </p:sp>
    </p:spTree>
    <p:extLst>
      <p:ext uri="{BB962C8B-B14F-4D97-AF65-F5344CB8AC3E}">
        <p14:creationId xmlns:p14="http://schemas.microsoft.com/office/powerpoint/2010/main" val="948018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650" fill="hold"/>
                                        <p:tgtEl>
                                          <p:spTgt spid="5"/>
                                        </p:tgtEl>
                                        <p:attrNameLst>
                                          <p:attrName>ppt_w</p:attrName>
                                        </p:attrNameLst>
                                      </p:cBhvr>
                                      <p:tavLst>
                                        <p:tav tm="0">
                                          <p:val>
                                            <p:strVal val="4/3*#ppt_w"/>
                                          </p:val>
                                        </p:tav>
                                        <p:tav tm="100000">
                                          <p:val>
                                            <p:strVal val="#ppt_w"/>
                                          </p:val>
                                        </p:tav>
                                      </p:tavLst>
                                    </p:anim>
                                    <p:anim calcmode="lin" valueType="num">
                                      <p:cBhvr>
                                        <p:cTn id="12" dur="165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582"/>
            <a:ext cx="9144000" cy="5138918"/>
          </a:xfrm>
          <a:prstGeom prst="rect">
            <a:avLst/>
          </a:prstGeom>
          <a:noFill/>
          <a:ln>
            <a:noFill/>
          </a:ln>
        </p:spPr>
      </p:pic>
      <p:sp>
        <p:nvSpPr>
          <p:cNvPr id="3" name="CuadroTexto 1"/>
          <p:cNvSpPr txBox="1"/>
          <p:nvPr/>
        </p:nvSpPr>
        <p:spPr>
          <a:xfrm>
            <a:off x="246889" y="3636732"/>
            <a:ext cx="8588327" cy="168507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2C1808"/>
                </a:solidFill>
                <a:latin typeface="Arial Black" panose="020B0A04020102020204" pitchFamily="34" charset="0"/>
              </a:rPr>
              <a:t>En la Biblia también se da cuenta que el espíritu de Elías reposó sobre Juan el Bautista y eso lo encontramos en Mateo 17:10-13 que textualmente sentencia:</a:t>
            </a:r>
          </a:p>
          <a:p>
            <a:pPr algn="ctr"/>
            <a:r>
              <a:rPr lang="es-ES" sz="1500" b="1" dirty="0">
                <a:solidFill>
                  <a:srgbClr val="2C1808"/>
                </a:solidFill>
                <a:latin typeface="Arial Black" panose="020B0A04020102020204" pitchFamily="34" charset="0"/>
              </a:rPr>
              <a:t>“Entonces sus discípulos le preguntaron, diciendo: ¿Por qué, pues, dicen los escribas que es necesario que Elías venga primero?</a:t>
            </a:r>
          </a:p>
          <a:p>
            <a:pPr algn="ctr"/>
            <a:r>
              <a:rPr lang="es-ES" sz="1500" b="1" dirty="0">
                <a:solidFill>
                  <a:srgbClr val="2C1808"/>
                </a:solidFill>
                <a:latin typeface="Arial Black" panose="020B0A04020102020204" pitchFamily="34" charset="0"/>
              </a:rPr>
              <a:t>RESPONDIENDO JESÚS, LES DIJO: A la verdad, Elías viene primero, y restaurará todas las cosas….</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3292111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4882"/>
            <a:ext cx="9144000" cy="5158382"/>
          </a:xfrm>
          <a:prstGeom prst="rect">
            <a:avLst/>
          </a:prstGeom>
          <a:noFill/>
          <a:ln>
            <a:noFill/>
          </a:ln>
        </p:spPr>
      </p:pic>
      <p:sp>
        <p:nvSpPr>
          <p:cNvPr id="3" name="CuadroTexto 1"/>
          <p:cNvSpPr txBox="1"/>
          <p:nvPr/>
        </p:nvSpPr>
        <p:spPr>
          <a:xfrm>
            <a:off x="277837" y="3529124"/>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2">
                  <a:lumMod val="20000"/>
                  <a:lumOff val="80000"/>
                </a:schemeClr>
              </a:extrusionClr>
            </a:sp3d>
          </a:bodyPr>
          <a:lstStyle/>
          <a:p>
            <a:pPr algn="ctr"/>
            <a:r>
              <a:rPr lang="es-PE" b="1" dirty="0">
                <a:solidFill>
                  <a:srgbClr val="2C1808"/>
                </a:solidFill>
                <a:latin typeface="Arial Black" panose="020B0A04020102020204" pitchFamily="34" charset="0"/>
              </a:rPr>
              <a:t>Mas os digo que Elías ya vino, y no le conocieron, sino que hicieron con él todo lo que quisieron; así también el Hijo del Hombre padecerá de ellos”.</a:t>
            </a:r>
          </a:p>
          <a:p>
            <a:pPr algn="ctr"/>
            <a:r>
              <a:rPr lang="es-PE" b="1" dirty="0">
                <a:solidFill>
                  <a:srgbClr val="2C1808"/>
                </a:solidFill>
                <a:latin typeface="Arial Black" panose="020B0A04020102020204" pitchFamily="34" charset="0"/>
              </a:rPr>
              <a:t>ENTONCES LOS DISCÍPULOS COMPRENDIERON QUE LES HABÍA HABLADO DE JUAN EL BAUTISTA”.</a:t>
            </a:r>
          </a:p>
        </p:txBody>
      </p:sp>
    </p:spTree>
    <p:extLst>
      <p:ext uri="{BB962C8B-B14F-4D97-AF65-F5344CB8AC3E}">
        <p14:creationId xmlns:p14="http://schemas.microsoft.com/office/powerpoint/2010/main" val="2950897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on Moisés y Elías los dos Testigos de Apocalipsis 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13921" y="3793757"/>
            <a:ext cx="8588327" cy="122341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2C1808"/>
                </a:solidFill>
                <a:latin typeface="Arial Black" panose="020B0A04020102020204" pitchFamily="34" charset="0"/>
              </a:rPr>
              <a:t>Hay que resaltar el hecho de que durante el ministerio de Juan el Bautista a pesar que tenía el espíritu de Elías, no hizo señales, tales como cerrar los cielos para que no haya lluvia, ni hizo descender fuego. Esto lo podemos corroborar en el evangelio de Juan 10:41-42, que dice:</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1232750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61188" y="3689256"/>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2C1808"/>
                </a:solidFill>
                <a:latin typeface="Arial Black" panose="020B0A04020102020204" pitchFamily="34" charset="0"/>
              </a:rPr>
              <a:t>“Y muchos venían a él, y decían: Juan, a la verdad, ninguna señal hizo; pero todo lo que Juan dijo de éste [o sea, lo que dijo acerca de Jesucristo], era verdad. Y muchos creyeron en él allí”.</a:t>
            </a:r>
          </a:p>
          <a:p>
            <a:pPr algn="ctr"/>
            <a:r>
              <a:rPr lang="es-ES" sz="1500" b="1" dirty="0">
                <a:solidFill>
                  <a:srgbClr val="2C1808"/>
                </a:solidFill>
                <a:latin typeface="Arial Black" panose="020B0A04020102020204" pitchFamily="34" charset="0"/>
              </a:rPr>
              <a:t> Más adelante volveremos a citar acerca de que el espíritu de Elías reposó en Eliseo y Juan el Bautista.</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874927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08121" y="3364534"/>
            <a:ext cx="8588327" cy="191590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2C1808"/>
                </a:solidFill>
                <a:latin typeface="Arial Black" panose="020B0A04020102020204" pitchFamily="34" charset="0"/>
              </a:rPr>
              <a:t>Por todo lo expuesto hasta aquí, se concluye que Moisés está en el cielo por muerte natural y Elías está allí porque fue </a:t>
            </a:r>
            <a:r>
              <a:rPr lang="es-ES" sz="1500" b="1" dirty="0" smtClean="0">
                <a:solidFill>
                  <a:srgbClr val="2C1808"/>
                </a:solidFill>
                <a:latin typeface="Arial Black" panose="020B0A04020102020204" pitchFamily="34" charset="0"/>
              </a:rPr>
              <a:t>ARREBATADO </a:t>
            </a:r>
            <a:r>
              <a:rPr lang="es-ES" sz="1500" b="1" dirty="0">
                <a:solidFill>
                  <a:srgbClr val="2C1808"/>
                </a:solidFill>
                <a:latin typeface="Arial Black" panose="020B0A04020102020204" pitchFamily="34" charset="0"/>
              </a:rPr>
              <a:t>a la morada del Dios Vivo.</a:t>
            </a:r>
          </a:p>
          <a:p>
            <a:pPr algn="ctr"/>
            <a:r>
              <a:rPr lang="es-ES" sz="1500" b="1" dirty="0">
                <a:solidFill>
                  <a:srgbClr val="2C1808"/>
                </a:solidFill>
                <a:latin typeface="Arial Black" panose="020B0A04020102020204" pitchFamily="34" charset="0"/>
              </a:rPr>
              <a:t>En la interpretación acerca de que Elías y Moisés sean los dos testigos, ENCONTRAMOS UN GRAN PROBLEMA en el caso de Moisés, ya que ÉL MURIÓ y la Biblia dice en Hebreos 9:27 "Y de la manera que está establecido para los hombres que mueran una sola vez y después de esto el juicio".</a:t>
            </a:r>
          </a:p>
          <a:p>
            <a:pPr algn="ctr"/>
            <a:endParaRPr lang="es-ES"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233075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8531" y="3458424"/>
            <a:ext cx="8588327" cy="168507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002060"/>
                </a:solidFill>
                <a:latin typeface="Arial Black" panose="020B0A04020102020204" pitchFamily="34" charset="0"/>
              </a:rPr>
              <a:t>En ese sentido, la Biblia sostiene que los únicos que no murieron fueron Enoc Y Elías, y también da a entender que en el ARREBATAMIENTO (según 1ª Tesalonicenses 4:13-18 y 1ª Corintios 15:50-53), muchos creyentes que estarán vivos hasta ese acontecimiento y que estén como las vírgenes prudentes serán arrebatados al cielo, sin conocer la muerte, con CUERPOS INCORRUPTIBLES O TRANSFORMADOS.</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685263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on Moisés y Elías los dos Testigos de Apocalipsis 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1741" y="0"/>
            <a:ext cx="9144000" cy="5143500"/>
          </a:xfrm>
          <a:prstGeom prst="rect">
            <a:avLst/>
          </a:prstGeom>
          <a:noFill/>
          <a:ln>
            <a:noFill/>
          </a:ln>
        </p:spPr>
      </p:pic>
      <p:sp>
        <p:nvSpPr>
          <p:cNvPr id="3" name="CuadroTexto 1"/>
          <p:cNvSpPr txBox="1"/>
          <p:nvPr/>
        </p:nvSpPr>
        <p:spPr>
          <a:xfrm>
            <a:off x="251520" y="3135258"/>
            <a:ext cx="8588327" cy="200824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400" b="1" dirty="0">
                <a:solidFill>
                  <a:srgbClr val="2C1808"/>
                </a:solidFill>
                <a:latin typeface="Arial Black" panose="020B0A04020102020204" pitchFamily="34" charset="0"/>
              </a:rPr>
              <a:t>Luego viene la Tribulación de 7 años y es allí cuando se manifiesta el ministerio de los dos testigos, y como volvemos a repetir, los únicos que no murieron fueron Enoc y Elías, y como la escritura dice que los hombres mueren una sola vez y después viene el juicio... es por eso que la otra interpretación bíblica que sostienen los eruditos (que tampoco puede decirse que sea la verdad absoluta) sería que Elías y Enoc TENDRÍAN QUE REGRESAR A LA TIERRA para ser asesinados a manos del Anticristo y así dar CUMPLIMIENTO A LA ESCRITURA de Hebreos 9:27, que nos dice que todo hombre muere una sola vez y luego viene el juicio.</a:t>
            </a:r>
          </a:p>
          <a:p>
            <a:pPr algn="ctr"/>
            <a:endParaRPr lang="es-PE" sz="14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313290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71381" y="3523737"/>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2C1808"/>
                </a:solidFill>
                <a:latin typeface="Arial Black" panose="020B0A04020102020204" pitchFamily="34" charset="0"/>
              </a:rPr>
              <a:t>Sin embargo, esta segunda interpretación o exégesis bíblica de los eruditos tiene OTRO GRAN PROBLEMA, que a continuación se desarrollará.</a:t>
            </a:r>
          </a:p>
          <a:p>
            <a:pPr algn="ctr"/>
            <a:r>
              <a:rPr lang="es-ES" sz="1500" b="1" dirty="0">
                <a:solidFill>
                  <a:srgbClr val="2C1808"/>
                </a:solidFill>
                <a:latin typeface="Arial Black" panose="020B0A04020102020204" pitchFamily="34" charset="0"/>
              </a:rPr>
              <a:t>Cuando Enoc y Elías fueron ARREBETADOS AL CIELO estando biológicamente vivos ¿tuvieron que ser transformados sus cuerpos terrenales en cuerpos espirituales incorruptibles?</a:t>
            </a:r>
          </a:p>
          <a:p>
            <a:pPr algn="ctr"/>
            <a:endParaRPr lang="es-ES"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2049237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on Moisés y Elías los dos Testigos de Apocalipsis 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9926" y="0"/>
            <a:ext cx="9144000" cy="5143500"/>
          </a:xfrm>
          <a:prstGeom prst="rect">
            <a:avLst/>
          </a:prstGeom>
          <a:noFill/>
          <a:ln>
            <a:noFill/>
          </a:ln>
        </p:spPr>
      </p:pic>
      <p:sp>
        <p:nvSpPr>
          <p:cNvPr id="3" name="CuadroTexto 1"/>
          <p:cNvSpPr txBox="1"/>
          <p:nvPr/>
        </p:nvSpPr>
        <p:spPr>
          <a:xfrm>
            <a:off x="314451" y="3444498"/>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002060"/>
                </a:solidFill>
                <a:latin typeface="Arial Black" panose="020B0A04020102020204" pitchFamily="34" charset="0"/>
              </a:rPr>
              <a:t>Dejemos que responda la Biblia. Escrito está en 1ª Corintios 15:50 “Pero esto digo, hermanos: que la carne y la sangre no pueden heredar el reino de Dios, ni la corrupción hereda la incorrupción”.</a:t>
            </a:r>
          </a:p>
          <a:p>
            <a:pPr algn="ctr"/>
            <a:r>
              <a:rPr lang="es-ES" sz="1500" b="1" dirty="0">
                <a:solidFill>
                  <a:srgbClr val="002060"/>
                </a:solidFill>
                <a:latin typeface="Arial Black" panose="020B0A04020102020204" pitchFamily="34" charset="0"/>
              </a:rPr>
              <a:t>Y en 1ª Corintios 15:40 “Y hay cuerpos celestiales, y cuerpos terrenales; pero una es la gloria de los celestiales, y otra la de los terrenales”.</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003191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7339" y="3527335"/>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002060"/>
                </a:solidFill>
                <a:latin typeface="Arial Black" panose="020B0A04020102020204" pitchFamily="34" charset="0"/>
              </a:rPr>
              <a:t>Es evidente que tanto Enoc y Elías fueron arrebatados al cielo con cuerpos glorificados o transformados, de lo contrario, si eso no hubiera ocurrido, sus cuerpos terrenales no hubieran soportado estar en la presencia de Dios y hubieran quedado muertos en el acto, tal como sostiene las escrituras en </a:t>
            </a:r>
          </a:p>
          <a:p>
            <a:pPr algn="ctr"/>
            <a:r>
              <a:rPr lang="es-ES" sz="1500" b="1" dirty="0">
                <a:solidFill>
                  <a:srgbClr val="002060"/>
                </a:solidFill>
                <a:latin typeface="Arial Black" panose="020B0A04020102020204" pitchFamily="34" charset="0"/>
              </a:rPr>
              <a:t>Éxodo 33:20 y 2ª Samuel 6:6-7.</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249507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on Moisés y Elías los dos Testigos de Apocalipsis 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60535" y="3458424"/>
            <a:ext cx="8522208" cy="168507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002060"/>
                </a:solidFill>
                <a:latin typeface="Arial Black" panose="020B0A04020102020204" pitchFamily="34" charset="0"/>
              </a:rPr>
              <a:t>Como dijimos anteriormente HAY UN GRAN PROBLEMA con la interpretación exegética de los eruditos de que los dos testigos sean Enoc y Elías, porque Apocalipsis 11:7-8, dice que el Anticristo los asesinará y sus cuerpos serán exhibidos públicamente sin ser enterrados en el lugar donde fue crucificado Jesucristo, es decir, en Jerusalén, y pasados 3 días y medio serán resucitados por Dios.</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4122603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on Moisés y Elías los dos Testigos de Apocalipsis 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147814"/>
            <a:ext cx="8588327" cy="191590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chemeClr val="bg1"/>
                </a:solidFill>
                <a:latin typeface="Arial Black" panose="020B0A04020102020204" pitchFamily="34" charset="0"/>
              </a:rPr>
              <a:t>Si Enoc y Elías fueran los dos testigos que regresarían del cielo con un cuerpo glorificado e incorruptible ¿Tiene sentido que ellos vayan a morir a manos del Anticristo teniendo un cuerpo incorruptible y eterno? Pues es imposible que Elías y Enoc puedan morir a manos del Anticristo ya que tienen un cuerpo inmortal.    Es evidente que esta posición de que Elías y Enoc sean los dos testigos de Apocalipsis 11, PIERDE FUERZA y tampoco puede ser considerada como una interpretación que tenga la VERDAD ABSOLUTA.</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744839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12203" y="3152644"/>
            <a:ext cx="8588327" cy="214674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2C1808"/>
                </a:solidFill>
                <a:latin typeface="Arial Black" panose="020B0A04020102020204" pitchFamily="34" charset="0"/>
              </a:rPr>
              <a:t>Alguien podría argumentar que Elías y Enoc podrían regresar a la Tierra teniendo el mismo tipo de nacimiento que Jesucristo, es decir, que el Espíritu Santo podría hacerlos nacer nuevamente en el vientre de una mujer, lo cual implicaría que ellos tendrían que nacer sin pecado y eso mis amados es anti bíblico, porque estaría violando lo que dice la Biblia en Romanos 3:23 que sentencia, “Por cuanto todos los hombres pecaron y están destituidos de la Gloria de Dios”. Solo Jesucristo fue concebido sin pecado y ningún ser humano puede tener semejante concepción libre del pecado adánico.</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2166820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CuadroTexto 1"/>
          <p:cNvSpPr txBox="1"/>
          <p:nvPr/>
        </p:nvSpPr>
        <p:spPr>
          <a:xfrm>
            <a:off x="171451" y="3125920"/>
            <a:ext cx="8841921" cy="2223686"/>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400" b="1" dirty="0" smtClean="0">
                <a:solidFill>
                  <a:srgbClr val="2C1808"/>
                </a:solidFill>
                <a:latin typeface="Arial Black" panose="020B0A04020102020204" pitchFamily="34" charset="0"/>
              </a:rPr>
              <a:t>Asimismo </a:t>
            </a:r>
            <a:r>
              <a:rPr lang="es-ES" sz="1400" b="1" dirty="0">
                <a:solidFill>
                  <a:srgbClr val="2C1808"/>
                </a:solidFill>
                <a:latin typeface="Arial Black" panose="020B0A04020102020204" pitchFamily="34" charset="0"/>
              </a:rPr>
              <a:t>en Romanos 11:11-24, las Sagradas Escrituras dan cuenta en el versículo 11, que por la desobediencia de Israel (que representa el olivo natural), la salvación ha venido a los gentiles PARA PROVOCAR A CELOS A LOS JUDÍOS.</a:t>
            </a:r>
          </a:p>
          <a:p>
            <a:pPr algn="ctr"/>
            <a:r>
              <a:rPr lang="es-ES" sz="1400" b="1" dirty="0">
                <a:solidFill>
                  <a:srgbClr val="2C1808"/>
                </a:solidFill>
                <a:latin typeface="Arial Black" panose="020B0A04020102020204" pitchFamily="34" charset="0"/>
              </a:rPr>
              <a:t>Los versículos 17 y 24, de Romanos 11, hablan del olivo silvestre el cual aluden a los creyentes gentiles, y también vuelve hablar del olivo natural (o buen olivo) que alude a los judíos.</a:t>
            </a:r>
          </a:p>
          <a:p>
            <a:pPr algn="ctr"/>
            <a:r>
              <a:rPr lang="es-ES" sz="1400" b="1" dirty="0">
                <a:solidFill>
                  <a:srgbClr val="2C1808"/>
                </a:solidFill>
                <a:latin typeface="Arial Black" panose="020B0A04020102020204" pitchFamily="34" charset="0"/>
              </a:rPr>
              <a:t>En los versículos 17, 19 y 24, la Escritura dice que los creyentes gentiles fueron INJERTADOS EN EL OLIVO NATURAL (o sea, el buen olivo, que es el pueblo judío) y dieron como resultado el olivo silvestre.</a:t>
            </a:r>
          </a:p>
          <a:p>
            <a:pPr algn="ctr"/>
            <a:endParaRPr lang="es-PE" sz="1400" b="1" dirty="0" smtClean="0">
              <a:solidFill>
                <a:srgbClr val="2C1808"/>
              </a:solidFill>
              <a:latin typeface="Arial Black" panose="020B0A04020102020204" pitchFamily="34" charset="0"/>
            </a:endParaRPr>
          </a:p>
        </p:txBody>
      </p:sp>
    </p:spTree>
    <p:extLst>
      <p:ext uri="{BB962C8B-B14F-4D97-AF65-F5344CB8AC3E}">
        <p14:creationId xmlns:p14="http://schemas.microsoft.com/office/powerpoint/2010/main" val="1191692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on Moisés y Elías los dos Testigos de Apocalipsis 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16285" y="3313317"/>
            <a:ext cx="8588327" cy="191590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2C1808"/>
                </a:solidFill>
                <a:latin typeface="Arial Black" panose="020B0A04020102020204" pitchFamily="34" charset="0"/>
              </a:rPr>
              <a:t>También la Escritura en Romanos 11:25-27, PROMETE que  Israel, como nación será </a:t>
            </a:r>
            <a:r>
              <a:rPr lang="es-ES" sz="1500" b="1" dirty="0" smtClean="0">
                <a:solidFill>
                  <a:srgbClr val="2C1808"/>
                </a:solidFill>
                <a:latin typeface="Arial Black" panose="020B0A04020102020204" pitchFamily="34" charset="0"/>
              </a:rPr>
              <a:t>RESTAURADA </a:t>
            </a:r>
            <a:r>
              <a:rPr lang="es-ES" sz="1500" b="1" dirty="0">
                <a:solidFill>
                  <a:srgbClr val="2C1808"/>
                </a:solidFill>
                <a:latin typeface="Arial Black" panose="020B0A04020102020204" pitchFamily="34" charset="0"/>
              </a:rPr>
              <a:t>Y SERÁ </a:t>
            </a:r>
            <a:r>
              <a:rPr lang="es-ES" sz="1500" b="1" dirty="0" smtClean="0">
                <a:solidFill>
                  <a:srgbClr val="2C1808"/>
                </a:solidFill>
                <a:latin typeface="Arial Black" panose="020B0A04020102020204" pitchFamily="34" charset="0"/>
              </a:rPr>
              <a:t>SALVA. </a:t>
            </a:r>
            <a:r>
              <a:rPr lang="es-ES" sz="1500" b="1" dirty="0">
                <a:solidFill>
                  <a:srgbClr val="2C1808"/>
                </a:solidFill>
                <a:latin typeface="Arial Black" panose="020B0A04020102020204" pitchFamily="34" charset="0"/>
              </a:rPr>
              <a:t>Pero ¿Cuándo será esa restauración? Dejemos que la Biblia responda en Zacarías 12:10 “Y derramaré sobre la casa de David, y sobre los moradores de Jerusalén, espíritu de gracia y de oración; Y MIRARÁN A MÍ, A QUIEN TRASPASARON, Y LLORARÁN COMO SE LLORA POR HIJO UNIGÉNITO, AFLIGIÉNDOSE POR ÉL COMO QUIEN SE AFLIGE POR EL PRIMOGÉNITO”.</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131992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227591"/>
            <a:ext cx="8588327" cy="1915909"/>
          </a:xfrm>
          <a:prstGeom prst="rect">
            <a:avLst/>
          </a:prstGeom>
          <a:noFill/>
        </p:spPr>
        <p:txBody>
          <a:bodyPr wrap="square" lIns="68580" tIns="34290" rIns="68580" bIns="34290" rtlCol="0">
            <a:spAutoFit/>
            <a:scene3d>
              <a:camera prst="obliqueBottomLeft"/>
              <a:lightRig rig="threePt" dir="t"/>
            </a:scene3d>
            <a:sp3d extrusionH="38100">
              <a:extrusionClr>
                <a:schemeClr val="accent2">
                  <a:lumMod val="20000"/>
                  <a:lumOff val="80000"/>
                </a:schemeClr>
              </a:extrusionClr>
            </a:sp3d>
          </a:bodyPr>
          <a:lstStyle/>
          <a:p>
            <a:pPr algn="ctr"/>
            <a:r>
              <a:rPr lang="es-ES" sz="1500" b="1" dirty="0">
                <a:solidFill>
                  <a:srgbClr val="2C1808"/>
                </a:solidFill>
                <a:latin typeface="Arial Black" panose="020B0A04020102020204" pitchFamily="34" charset="0"/>
              </a:rPr>
              <a:t>Se puede concluir que Israel como nación será </a:t>
            </a:r>
            <a:r>
              <a:rPr lang="es-ES" sz="1500" b="1" dirty="0" smtClean="0">
                <a:solidFill>
                  <a:srgbClr val="2C1808"/>
                </a:solidFill>
                <a:latin typeface="Arial Black" panose="020B0A04020102020204" pitchFamily="34" charset="0"/>
              </a:rPr>
              <a:t>RESTAURADA </a:t>
            </a:r>
            <a:r>
              <a:rPr lang="es-ES" sz="1500" b="1" dirty="0">
                <a:solidFill>
                  <a:srgbClr val="2C1808"/>
                </a:solidFill>
                <a:latin typeface="Arial Black" panose="020B0A04020102020204" pitchFamily="34" charset="0"/>
              </a:rPr>
              <a:t>al final de la Tribulación, cuando Jesucristo venga con sus santos a establecer su reinado de </a:t>
            </a:r>
            <a:r>
              <a:rPr lang="es-ES" sz="1500" b="1" dirty="0" smtClean="0">
                <a:solidFill>
                  <a:srgbClr val="2C1808"/>
                </a:solidFill>
                <a:latin typeface="Arial Black" panose="020B0A04020102020204" pitchFamily="34" charset="0"/>
              </a:rPr>
              <a:t>1000 </a:t>
            </a:r>
            <a:r>
              <a:rPr lang="es-ES" sz="1500" b="1" dirty="0">
                <a:solidFill>
                  <a:srgbClr val="2C1808"/>
                </a:solidFill>
                <a:latin typeface="Arial Black" panose="020B0A04020102020204" pitchFamily="34" charset="0"/>
              </a:rPr>
              <a:t>años, tal como sostiene Apocalipsis 20:1-4. Mientras eso NO OCURRA, Dios provocará a celos a los judíos con el pueblo cristiano gentil. No hay que olvidar que los judíos rechazaron a Jesucristo como su verdadero Mesías.</a:t>
            </a:r>
          </a:p>
          <a:p>
            <a:pPr algn="ctr"/>
            <a:r>
              <a:rPr lang="es-ES" sz="1500" b="1" dirty="0">
                <a:solidFill>
                  <a:srgbClr val="2C1808"/>
                </a:solidFill>
                <a:latin typeface="Arial Black" panose="020B0A04020102020204" pitchFamily="34" charset="0"/>
              </a:rPr>
              <a:t>Por todo lo expuesto hasta aquí se puede CONCLUIR QUE LOS DOS TESTIGOS PODRÍAN SER DEL OLIVO SILVESTRE, O SEA, DEL PUEBLO CRISTIANO GENTIL.</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1059879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86831" y="3113292"/>
            <a:ext cx="8588327" cy="191590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PE" sz="1500" b="1" dirty="0">
                <a:solidFill>
                  <a:srgbClr val="002060"/>
                </a:solidFill>
                <a:latin typeface="Arial Black" panose="020B0A04020102020204" pitchFamily="34" charset="0"/>
              </a:rPr>
              <a:t>Ahora vamos a tratar nuevamente Apocalipsis 11:4, que dice “Estos testigos son los dos olivos, y los dos candeleros que están en pie delante del Dios de la tierra”.</a:t>
            </a:r>
          </a:p>
          <a:p>
            <a:pPr algn="ctr"/>
            <a:r>
              <a:rPr lang="es-PE" sz="1500" b="1" dirty="0">
                <a:solidFill>
                  <a:srgbClr val="002060"/>
                </a:solidFill>
                <a:latin typeface="Arial Black" panose="020B0A04020102020204" pitchFamily="34" charset="0"/>
              </a:rPr>
              <a:t>Muchos cristianos piensan que un creyente solo puede estar en la presencia de Dios cuando está en el cielo (como el caso de Moisés, Elías y Enoc, personajes que </a:t>
            </a:r>
            <a:r>
              <a:rPr lang="es-PE" sz="1500" b="1" dirty="0" smtClean="0">
                <a:solidFill>
                  <a:srgbClr val="002060"/>
                </a:solidFill>
                <a:latin typeface="Arial Black" panose="020B0A04020102020204" pitchFamily="34" charset="0"/>
              </a:rPr>
              <a:t>atañan </a:t>
            </a:r>
            <a:r>
              <a:rPr lang="es-PE" sz="1500" b="1" dirty="0">
                <a:solidFill>
                  <a:srgbClr val="002060"/>
                </a:solidFill>
                <a:latin typeface="Arial Black" panose="020B0A04020102020204" pitchFamily="34" charset="0"/>
              </a:rPr>
              <a:t>a este estudio </a:t>
            </a:r>
            <a:r>
              <a:rPr lang="es-PE" sz="1500" b="1" dirty="0" smtClean="0">
                <a:solidFill>
                  <a:srgbClr val="002060"/>
                </a:solidFill>
                <a:latin typeface="Arial Black" panose="020B0A04020102020204" pitchFamily="34" charset="0"/>
              </a:rPr>
              <a:t>bíblico).</a:t>
            </a:r>
            <a:endParaRPr lang="es-PE" sz="1500" b="1" dirty="0">
              <a:solidFill>
                <a:srgbClr val="002060"/>
              </a:solidFill>
              <a:latin typeface="Arial Black" panose="020B0A04020102020204" pitchFamily="34" charset="0"/>
            </a:endParaRPr>
          </a:p>
          <a:p>
            <a:pPr algn="ctr"/>
            <a:r>
              <a:rPr lang="es-PE" sz="1500" b="1" dirty="0">
                <a:solidFill>
                  <a:srgbClr val="002060"/>
                </a:solidFill>
                <a:latin typeface="Arial Black" panose="020B0A04020102020204" pitchFamily="34" charset="0"/>
              </a:rPr>
              <a:t>La pregunta que se impone aquí es ¿Acaso un hijo de Dios biológicamente vivo, con cuerpo terrenal no puede estar en la presencia de Dios?</a:t>
            </a:r>
          </a:p>
        </p:txBody>
      </p:sp>
    </p:spTree>
    <p:extLst>
      <p:ext uri="{BB962C8B-B14F-4D97-AF65-F5344CB8AC3E}">
        <p14:creationId xmlns:p14="http://schemas.microsoft.com/office/powerpoint/2010/main" val="1579312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on Moisés y Elías los dos Testigos de Apocalipsis 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7018"/>
            <a:ext cx="9144000" cy="5160518"/>
          </a:xfrm>
          <a:prstGeom prst="rect">
            <a:avLst/>
          </a:prstGeom>
          <a:noFill/>
          <a:ln>
            <a:noFill/>
          </a:ln>
        </p:spPr>
      </p:pic>
      <p:sp>
        <p:nvSpPr>
          <p:cNvPr id="3" name="CuadroTexto 1"/>
          <p:cNvSpPr txBox="1"/>
          <p:nvPr/>
        </p:nvSpPr>
        <p:spPr>
          <a:xfrm>
            <a:off x="171451" y="3204508"/>
            <a:ext cx="8818886" cy="206979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400" b="1" dirty="0" smtClean="0">
                <a:solidFill>
                  <a:srgbClr val="2C1808"/>
                </a:solidFill>
                <a:latin typeface="Arial Black" panose="020B0A04020102020204" pitchFamily="34" charset="0"/>
              </a:rPr>
              <a:t>Dejemos </a:t>
            </a:r>
            <a:r>
              <a:rPr lang="es-ES" sz="1400" b="1" dirty="0">
                <a:solidFill>
                  <a:srgbClr val="2C1808"/>
                </a:solidFill>
                <a:latin typeface="Arial Black" panose="020B0A04020102020204" pitchFamily="34" charset="0"/>
              </a:rPr>
              <a:t>que responda la Biblia en </a:t>
            </a:r>
            <a:r>
              <a:rPr lang="es-ES" sz="1400" b="1" dirty="0" smtClean="0">
                <a:solidFill>
                  <a:srgbClr val="2C1808"/>
                </a:solidFill>
                <a:latin typeface="Arial Black" panose="020B0A04020102020204" pitchFamily="34" charset="0"/>
              </a:rPr>
              <a:t>1ª </a:t>
            </a:r>
            <a:r>
              <a:rPr lang="es-ES" sz="1400" b="1" dirty="0">
                <a:solidFill>
                  <a:srgbClr val="2C1808"/>
                </a:solidFill>
                <a:latin typeface="Arial Black" panose="020B0A04020102020204" pitchFamily="34" charset="0"/>
              </a:rPr>
              <a:t>Reyes 17:1 “Entonces Elías </a:t>
            </a:r>
            <a:r>
              <a:rPr lang="es-ES" sz="1400" b="1" dirty="0" err="1">
                <a:solidFill>
                  <a:srgbClr val="2C1808"/>
                </a:solidFill>
                <a:latin typeface="Arial Black" panose="020B0A04020102020204" pitchFamily="34" charset="0"/>
              </a:rPr>
              <a:t>tisbita</a:t>
            </a:r>
            <a:r>
              <a:rPr lang="es-ES" sz="1400" b="1" dirty="0">
                <a:solidFill>
                  <a:srgbClr val="2C1808"/>
                </a:solidFill>
                <a:latin typeface="Arial Black" panose="020B0A04020102020204" pitchFamily="34" charset="0"/>
              </a:rPr>
              <a:t>, que era de los moradores de Galaad, dijo a </a:t>
            </a:r>
            <a:r>
              <a:rPr lang="es-ES" sz="1400" b="1" dirty="0" err="1">
                <a:solidFill>
                  <a:srgbClr val="2C1808"/>
                </a:solidFill>
                <a:latin typeface="Arial Black" panose="020B0A04020102020204" pitchFamily="34" charset="0"/>
              </a:rPr>
              <a:t>Acab</a:t>
            </a:r>
            <a:r>
              <a:rPr lang="es-ES" sz="1400" b="1" dirty="0">
                <a:solidFill>
                  <a:srgbClr val="2C1808"/>
                </a:solidFill>
                <a:latin typeface="Arial Black" panose="020B0A04020102020204" pitchFamily="34" charset="0"/>
              </a:rPr>
              <a:t>: Vive Jehová Dios de Israel, EN CUYA PRESENCIA ESTOY, que no habrá lluvia ni rocío en estos años, sino por mi palabra”.</a:t>
            </a:r>
          </a:p>
          <a:p>
            <a:pPr algn="ctr"/>
            <a:r>
              <a:rPr lang="es-ES" sz="1400" b="1" dirty="0">
                <a:solidFill>
                  <a:srgbClr val="2C1808"/>
                </a:solidFill>
                <a:latin typeface="Arial Black" panose="020B0A04020102020204" pitchFamily="34" charset="0"/>
              </a:rPr>
              <a:t>Escrito está en </a:t>
            </a:r>
            <a:r>
              <a:rPr lang="es-ES" sz="1400" b="1" dirty="0" smtClean="0">
                <a:solidFill>
                  <a:srgbClr val="2C1808"/>
                </a:solidFill>
                <a:latin typeface="Arial Black" panose="020B0A04020102020204" pitchFamily="34" charset="0"/>
              </a:rPr>
              <a:t>2ª </a:t>
            </a:r>
            <a:r>
              <a:rPr lang="es-ES" sz="1400" b="1" dirty="0">
                <a:solidFill>
                  <a:srgbClr val="2C1808"/>
                </a:solidFill>
                <a:latin typeface="Arial Black" panose="020B0A04020102020204" pitchFamily="34" charset="0"/>
              </a:rPr>
              <a:t>Reyes 3:14 “Y Eliseo dijo: Vive Jehová de los ejércitos, EN CUYA PRESENCIA ESTOY, que si no tuviese respeto al rostro de Josafat rey de Judá, no te mirara a ti, ni te viera”. </a:t>
            </a:r>
            <a:r>
              <a:rPr lang="es-ES" sz="1400" b="1" dirty="0" smtClean="0">
                <a:solidFill>
                  <a:srgbClr val="2C1808"/>
                </a:solidFill>
                <a:latin typeface="Arial Black" panose="020B0A04020102020204" pitchFamily="34" charset="0"/>
              </a:rPr>
              <a:t>Elías </a:t>
            </a:r>
            <a:r>
              <a:rPr lang="es-ES" sz="1400" b="1" dirty="0">
                <a:solidFill>
                  <a:srgbClr val="2C1808"/>
                </a:solidFill>
                <a:latin typeface="Arial Black" panose="020B0A04020102020204" pitchFamily="34" charset="0"/>
              </a:rPr>
              <a:t>y Eliseo estando biológicamente vivos, con su cuerpo terrenal estaban en la presencia de Dios gracias a que eran hombres de oración y ayuno, es decir, VIVÍAN EN EL ESPÍRITU.</a:t>
            </a:r>
          </a:p>
          <a:p>
            <a:pPr algn="ctr"/>
            <a:endParaRPr lang="es-PE" b="1" dirty="0" smtClean="0">
              <a:solidFill>
                <a:srgbClr val="2C1808"/>
              </a:solidFill>
              <a:latin typeface="Arial Black" panose="020B0A04020102020204" pitchFamily="34" charset="0"/>
            </a:endParaRPr>
          </a:p>
        </p:txBody>
      </p:sp>
    </p:spTree>
    <p:extLst>
      <p:ext uri="{BB962C8B-B14F-4D97-AF65-F5344CB8AC3E}">
        <p14:creationId xmlns:p14="http://schemas.microsoft.com/office/powerpoint/2010/main" val="798432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7992" y="0"/>
            <a:ext cx="9144000" cy="5143500"/>
          </a:xfrm>
          <a:prstGeom prst="rect">
            <a:avLst/>
          </a:prstGeom>
          <a:noFill/>
          <a:ln>
            <a:noFill/>
          </a:ln>
        </p:spPr>
      </p:pic>
      <p:sp>
        <p:nvSpPr>
          <p:cNvPr id="3" name="CuadroTexto 1"/>
          <p:cNvSpPr txBox="1"/>
          <p:nvPr/>
        </p:nvSpPr>
        <p:spPr>
          <a:xfrm>
            <a:off x="253219" y="3591455"/>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PE" b="1" dirty="0">
                <a:solidFill>
                  <a:srgbClr val="2C1808"/>
                </a:solidFill>
                <a:latin typeface="Arial Black" panose="020B0A04020102020204" pitchFamily="34" charset="0"/>
              </a:rPr>
              <a:t>En el Nuevo Testamento, en el libro de Apocalipsis 1:10, cuando Juan ESTABA EN LA PRESENCIA DEL SEÑOR y estaba por recibir la revelación para estos últimos tiempos, dice así “YO ESTABA EN EL ESPÍRITU en el día del Señor, y oí detrás de mí una gran voz como de trompeta”    </a:t>
            </a:r>
          </a:p>
        </p:txBody>
      </p:sp>
    </p:spTree>
    <p:extLst>
      <p:ext uri="{BB962C8B-B14F-4D97-AF65-F5344CB8AC3E}">
        <p14:creationId xmlns:p14="http://schemas.microsoft.com/office/powerpoint/2010/main" val="3390536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Son Moisés y Elías los dos Testigos de Apocalipsis 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6836" y="0"/>
            <a:ext cx="9144000" cy="5143500"/>
          </a:xfrm>
          <a:prstGeom prst="rect">
            <a:avLst/>
          </a:prstGeom>
          <a:noFill/>
          <a:ln>
            <a:noFill/>
          </a:ln>
        </p:spPr>
      </p:pic>
      <p:sp>
        <p:nvSpPr>
          <p:cNvPr id="3" name="CuadroTexto 1"/>
          <p:cNvSpPr txBox="1"/>
          <p:nvPr/>
        </p:nvSpPr>
        <p:spPr>
          <a:xfrm>
            <a:off x="323528" y="3657218"/>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002060"/>
                </a:solidFill>
                <a:latin typeface="Arial Black" panose="020B0A04020102020204" pitchFamily="34" charset="0"/>
              </a:rPr>
              <a:t>¿Qué significa estar en la presencia de Dios? Escrito está en Romanos 8:1-2 “Ahora, pues, ninguna condenación hay para los que están en Cristo Jesús, los que no andan conforme a la carne, SINO CONFORME AL ESPÍRITU. </a:t>
            </a:r>
          </a:p>
          <a:p>
            <a:pPr algn="ctr"/>
            <a:r>
              <a:rPr lang="es-ES" sz="1500" b="1" dirty="0">
                <a:solidFill>
                  <a:srgbClr val="002060"/>
                </a:solidFill>
                <a:latin typeface="Arial Black" panose="020B0A04020102020204" pitchFamily="34" charset="0"/>
              </a:rPr>
              <a:t>Porque la ley del Espíritu de vida en Cristo Jesús me ha librado de la ley del pecado y de la muerte”.</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943266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650" fill="hold"/>
                                        <p:tgtEl>
                                          <p:spTgt spid="5"/>
                                        </p:tgtEl>
                                        <p:attrNameLst>
                                          <p:attrName>ppt_w</p:attrName>
                                        </p:attrNameLst>
                                      </p:cBhvr>
                                      <p:tavLst>
                                        <p:tav tm="0">
                                          <p:val>
                                            <p:strVal val="4/3*#ppt_w"/>
                                          </p:val>
                                        </p:tav>
                                        <p:tav tm="100000">
                                          <p:val>
                                            <p:strVal val="#ppt_w"/>
                                          </p:val>
                                        </p:tav>
                                      </p:tavLst>
                                    </p:anim>
                                    <p:anim calcmode="lin" valueType="num">
                                      <p:cBhvr>
                                        <p:cTn id="12" dur="165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53023" y="3468821"/>
            <a:ext cx="8588327" cy="168507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002060"/>
                </a:solidFill>
                <a:latin typeface="Arial Black" panose="020B0A04020102020204" pitchFamily="34" charset="0"/>
              </a:rPr>
              <a:t>Aquí la escritura nos da a entender que el creyente que anda en el Espíritu, o sea, su ser integral, espíritu, alma y cuerpo es TOTALMENTE CONTROLADO POR EL ESPÍRITU SANTO, POR LO QUE ESTANDO EN ESE ESTADO ES IMPOSIBLE QUE PUEDA PECAR.</a:t>
            </a:r>
          </a:p>
          <a:p>
            <a:pPr algn="ctr"/>
            <a:r>
              <a:rPr lang="es-ES" sz="1500" b="1" dirty="0">
                <a:solidFill>
                  <a:srgbClr val="002060"/>
                </a:solidFill>
                <a:latin typeface="Arial Black" panose="020B0A04020102020204" pitchFamily="34" charset="0"/>
              </a:rPr>
              <a:t>Un creyente solo peca cuando se pasa del Espíritu a las obras de la carne (Gálatas 5:16-21). </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548665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0286"/>
            <a:ext cx="9144000" cy="5133214"/>
          </a:xfrm>
          <a:prstGeom prst="rect">
            <a:avLst/>
          </a:prstGeom>
          <a:noFill/>
          <a:ln>
            <a:noFill/>
          </a:ln>
        </p:spPr>
      </p:pic>
      <p:sp>
        <p:nvSpPr>
          <p:cNvPr id="3" name="CuadroTexto 1"/>
          <p:cNvSpPr txBox="1"/>
          <p:nvPr/>
        </p:nvSpPr>
        <p:spPr>
          <a:xfrm>
            <a:off x="353023" y="3468821"/>
            <a:ext cx="8588327" cy="168507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002060"/>
                </a:solidFill>
                <a:latin typeface="Arial Black" panose="020B0A04020102020204" pitchFamily="34" charset="0"/>
              </a:rPr>
              <a:t>Se puede concluir entonces que un cristiano está en la presencia de Dios, cuando está en el Espíritu, lo que equivale a decir que está PERMANECIENDO EN CRISTO y por lo tanto no puede pecar en ese estado espiritual.</a:t>
            </a:r>
          </a:p>
          <a:p>
            <a:pPr algn="ctr"/>
            <a:r>
              <a:rPr lang="es-ES" sz="1500" b="1" dirty="0">
                <a:solidFill>
                  <a:srgbClr val="002060"/>
                </a:solidFill>
                <a:latin typeface="Arial Black" panose="020B0A04020102020204" pitchFamily="34" charset="0"/>
              </a:rPr>
              <a:t>¿Podemos corroborar esto último que se ha argumentado? Dejemos que la Biblia responda en 1ª Juan 3:6 que dice “TODO AQUEL QUE PERMANECE EN ÉL, NO PECA; todo aquel que peca, no le ha visto, ni le ha conocido”.</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589830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0286"/>
            <a:ext cx="9144000" cy="5133214"/>
          </a:xfrm>
          <a:prstGeom prst="rect">
            <a:avLst/>
          </a:prstGeom>
          <a:noFill/>
          <a:ln>
            <a:noFill/>
          </a:ln>
        </p:spPr>
      </p:pic>
      <p:sp>
        <p:nvSpPr>
          <p:cNvPr id="3" name="CuadroTexto 1"/>
          <p:cNvSpPr txBox="1"/>
          <p:nvPr/>
        </p:nvSpPr>
        <p:spPr>
          <a:xfrm>
            <a:off x="251520" y="3492000"/>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002060"/>
                </a:solidFill>
                <a:latin typeface="Arial Black" panose="020B0A04020102020204" pitchFamily="34" charset="0"/>
              </a:rPr>
              <a:t>Sabemos que las pasiones de los hombres nos llevan al pecado y por eso Santiago 5:17-18, sentencia que “Elías era hombre SUJETO A PASIONES SEMEJANTES A LAS NUESTRAS, y oró fervientemente para que no lloviese, y no llovió sobre la tierra por tres años y seis meses.</a:t>
            </a:r>
          </a:p>
          <a:p>
            <a:pPr algn="ctr"/>
            <a:r>
              <a:rPr lang="es-ES" sz="1500" b="1" dirty="0">
                <a:solidFill>
                  <a:srgbClr val="002060"/>
                </a:solidFill>
                <a:latin typeface="Arial Black" panose="020B0A04020102020204" pitchFamily="34" charset="0"/>
              </a:rPr>
              <a:t>Y otra vez oró, y el cielo dio lluvia, y la tierra produjo su fruto”.</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489950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01753" y="3615177"/>
            <a:ext cx="8588327" cy="122341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2C1808"/>
                </a:solidFill>
                <a:latin typeface="Arial Black" panose="020B0A04020102020204" pitchFamily="34" charset="0"/>
              </a:rPr>
              <a:t>A</a:t>
            </a:r>
            <a:r>
              <a:rPr lang="es-ES" sz="1500" b="1" dirty="0" smtClean="0">
                <a:solidFill>
                  <a:srgbClr val="2C1808"/>
                </a:solidFill>
                <a:latin typeface="Arial Black" panose="020B0A04020102020204" pitchFamily="34" charset="0"/>
              </a:rPr>
              <a:t>mados</a:t>
            </a:r>
            <a:r>
              <a:rPr lang="es-ES" sz="1500" b="1" dirty="0">
                <a:solidFill>
                  <a:srgbClr val="2C1808"/>
                </a:solidFill>
                <a:latin typeface="Arial Black" panose="020B0A04020102020204" pitchFamily="34" charset="0"/>
              </a:rPr>
              <a:t>, por todo lo expuesto hasta aquí, los dos testigos  podrían ser del pueblo cristiano gentil, por lo que PUEDEN ESTAR EN LA PRESENCIA DE DIOS COMO DOS OLIVOS (silvestres o injertados, claro está), tal como señala Apocalipsis 11:4, y los tales también pueden tener pasiones como las tenía Elías y cualquiera de nosotros que somos pecadores. </a:t>
            </a: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2223909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Son Moisés y Elías los dos Testigos de Apocalipsis 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01753" y="3321264"/>
            <a:ext cx="8588327" cy="191590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2C1808"/>
                </a:solidFill>
                <a:latin typeface="Arial Black" panose="020B0A04020102020204" pitchFamily="34" charset="0"/>
              </a:rPr>
              <a:t>Anteriormente, habíamos citado que la Biblia registra que el espíritu de Elías reposó en el profeta Eliseo (2ª Reyes 2:15) y en Juan el Bautista (Mateo 17:10-13), que cuando ambos recibieron ese espíritu se encontraban biológicamente vivos. Eso quiere decir que es muy probable que el espíritu de Elías REPOSE EN UNO O EN AMBOS TESTIGOS de Apocalipsis 11, los cuales provendrían DEL PUEBLO CRISTIANO GENTIL quienes estarán biológicamente vivos (por lo que ellos serían de la Iglesia de Jesucristo)….</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1486503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650" fill="hold"/>
                                        <p:tgtEl>
                                          <p:spTgt spid="5"/>
                                        </p:tgtEl>
                                        <p:attrNameLst>
                                          <p:attrName>ppt_w</p:attrName>
                                        </p:attrNameLst>
                                      </p:cBhvr>
                                      <p:tavLst>
                                        <p:tav tm="0">
                                          <p:val>
                                            <p:strVal val="4/3*#ppt_w"/>
                                          </p:val>
                                        </p:tav>
                                        <p:tav tm="100000">
                                          <p:val>
                                            <p:strVal val="#ppt_w"/>
                                          </p:val>
                                        </p:tav>
                                      </p:tavLst>
                                    </p:anim>
                                    <p:anim calcmode="lin" valueType="num">
                                      <p:cBhvr>
                                        <p:cTn id="12" dur="165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on Moisés y Elías los dos Testigos de Apocalipsis 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5104"/>
            <a:ext cx="9144000" cy="5138396"/>
          </a:xfrm>
          <a:prstGeom prst="rect">
            <a:avLst/>
          </a:prstGeom>
          <a:noFill/>
          <a:ln>
            <a:noFill/>
          </a:ln>
        </p:spPr>
      </p:pic>
      <p:sp>
        <p:nvSpPr>
          <p:cNvPr id="3" name="CuadroTexto 1"/>
          <p:cNvSpPr txBox="1"/>
          <p:nvPr/>
        </p:nvSpPr>
        <p:spPr>
          <a:xfrm>
            <a:off x="251520" y="3795886"/>
            <a:ext cx="8588327" cy="1054135"/>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40000"/>
                  <a:lumOff val="60000"/>
                </a:schemeClr>
              </a:extrusionClr>
            </a:sp3d>
          </a:bodyPr>
          <a:lstStyle/>
          <a:p>
            <a:pPr algn="ctr"/>
            <a:r>
              <a:rPr lang="es-PE" sz="1600" b="1" dirty="0">
                <a:solidFill>
                  <a:srgbClr val="341312"/>
                </a:solidFill>
                <a:latin typeface="Arial Black" panose="020B0A04020102020204" pitchFamily="34" charset="0"/>
              </a:rPr>
              <a:t>Ya que Apocalipsis 11:5-6, sostiene que ellos harán señales tales como lanzar fuego contra las personas que quieran hacerles daño, cerrar el cielo para que no llueva, convertir las aguas en sangre y azotar la Tierra con toda clase de plagas.</a:t>
            </a:r>
          </a:p>
        </p:txBody>
      </p:sp>
    </p:spTree>
    <p:extLst>
      <p:ext uri="{BB962C8B-B14F-4D97-AF65-F5344CB8AC3E}">
        <p14:creationId xmlns:p14="http://schemas.microsoft.com/office/powerpoint/2010/main" val="3919184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01753" y="3321264"/>
            <a:ext cx="8588327" cy="168507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PE" sz="1500" b="1" dirty="0">
                <a:solidFill>
                  <a:srgbClr val="2C1808"/>
                </a:solidFill>
                <a:latin typeface="Arial Black" panose="020B0A04020102020204" pitchFamily="34" charset="0"/>
              </a:rPr>
              <a:t>De otro lado, en virtud de que estos dos testigos que saldrían de la Iglesia de Jesucristo (pueblo cristiano gentil) </a:t>
            </a:r>
            <a:r>
              <a:rPr lang="es-PE" sz="1500" b="1" dirty="0" smtClean="0">
                <a:solidFill>
                  <a:srgbClr val="2C1808"/>
                </a:solidFill>
                <a:latin typeface="Arial Black" panose="020B0A04020102020204" pitchFamily="34" charset="0"/>
              </a:rPr>
              <a:t>tendrían cuerpos terrenales, </a:t>
            </a:r>
            <a:r>
              <a:rPr lang="es-PE" sz="1500" b="1" dirty="0">
                <a:solidFill>
                  <a:srgbClr val="2C1808"/>
                </a:solidFill>
                <a:latin typeface="Arial Black" panose="020B0A04020102020204" pitchFamily="34" charset="0"/>
              </a:rPr>
              <a:t>y no cuerpos glorificados e incorruptibles como es el caso de Moisés, Elías y Enoc, por lo que en este caso se cumpliría perfectamente lo que afirma Apocalipsis 11:7-9, que nos dice que el Anticristo matará a los dos testigos y no los enterrarán, por lo que serán exhibidos públicamente por 3 días y medio, pasados los cuales serán resucitados por Dios.</a:t>
            </a:r>
          </a:p>
        </p:txBody>
      </p:sp>
    </p:spTree>
    <p:extLst>
      <p:ext uri="{BB962C8B-B14F-4D97-AF65-F5344CB8AC3E}">
        <p14:creationId xmlns:p14="http://schemas.microsoft.com/office/powerpoint/2010/main" val="250245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4592" y="25142"/>
            <a:ext cx="9144000" cy="5118358"/>
          </a:xfrm>
          <a:prstGeom prst="rect">
            <a:avLst/>
          </a:prstGeom>
          <a:noFill/>
          <a:ln>
            <a:noFill/>
          </a:ln>
        </p:spPr>
      </p:pic>
      <p:sp>
        <p:nvSpPr>
          <p:cNvPr id="3" name="CuadroTexto 1"/>
          <p:cNvSpPr txBox="1"/>
          <p:nvPr/>
        </p:nvSpPr>
        <p:spPr>
          <a:xfrm>
            <a:off x="233173" y="4020780"/>
            <a:ext cx="8588327" cy="99257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a:solidFill>
                  <a:srgbClr val="2C1808"/>
                </a:solidFill>
                <a:latin typeface="Arial Black" panose="020B0A04020102020204" pitchFamily="34" charset="0"/>
              </a:rPr>
              <a:t>Esta interpretación bíblica ha sido hecha conforme a las Sagradas Escrituras, intentando seguir un rigor netamente bíblico, atendiendo a lo que dice 1ª Pedro 4:11 que sentencia “Si alguno habla, hable conforme a las palabras de Dios……”</a:t>
            </a:r>
          </a:p>
          <a:p>
            <a:pPr algn="ct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3308219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40558" y="3488761"/>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PE" sz="1500" b="1" dirty="0">
                <a:solidFill>
                  <a:srgbClr val="2C1808"/>
                </a:solidFill>
                <a:latin typeface="Arial Black" panose="020B0A04020102020204" pitchFamily="34" charset="0"/>
              </a:rPr>
              <a:t>Por lo tanto, los dos testigos de Apocalipsis 11 PODRÍAN SER DEL PUEBLO CRISTIANO GENTIL, O SEA, DE LA IGLESIA DE JESUCRISTO y no por ello, consideramos que tengamos la VERDAD ABSOLUTA, como también creemos que NO CONSTITUYE VERDAD ABSOLUTA los creyentes que sostienen que Moisés y Elías, o Enoc y Elías, sean los dos testigos de Apocalipsis 11, ya que ambas posiciones tienen SERIAS INCONSISTENCIAS BÍBLICAS.</a:t>
            </a:r>
          </a:p>
        </p:txBody>
      </p:sp>
    </p:spTree>
    <p:extLst>
      <p:ext uri="{BB962C8B-B14F-4D97-AF65-F5344CB8AC3E}">
        <p14:creationId xmlns:p14="http://schemas.microsoft.com/office/powerpoint/2010/main" val="3942457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CuadroTexto 1"/>
          <p:cNvSpPr txBox="1"/>
          <p:nvPr/>
        </p:nvSpPr>
        <p:spPr>
          <a:xfrm>
            <a:off x="251520" y="3867894"/>
            <a:ext cx="8588327" cy="99257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PE" sz="1500" b="1" dirty="0" smtClean="0">
                <a:solidFill>
                  <a:srgbClr val="2C1808"/>
                </a:solidFill>
                <a:latin typeface="Arial Black" panose="020B0A04020102020204" pitchFamily="34" charset="0"/>
              </a:rPr>
              <a:t>Aquellas </a:t>
            </a:r>
            <a:r>
              <a:rPr lang="es-PE" sz="1500" b="1" dirty="0">
                <a:solidFill>
                  <a:srgbClr val="2C1808"/>
                </a:solidFill>
                <a:latin typeface="Arial Black" panose="020B0A04020102020204" pitchFamily="34" charset="0"/>
              </a:rPr>
              <a:t>personas que deseen saber la identidad de los 2 testigos de Apocalipsis 11, </a:t>
            </a:r>
            <a:r>
              <a:rPr lang="es-PE" sz="1500" b="1" dirty="0" smtClean="0">
                <a:solidFill>
                  <a:srgbClr val="2C1808"/>
                </a:solidFill>
                <a:latin typeface="Arial Black" panose="020B0A04020102020204" pitchFamily="34" charset="0"/>
              </a:rPr>
              <a:t>tendrían que </a:t>
            </a:r>
            <a:r>
              <a:rPr lang="es-PE" sz="1500" b="1" dirty="0">
                <a:solidFill>
                  <a:srgbClr val="2C1808"/>
                </a:solidFill>
                <a:latin typeface="Arial Black" panose="020B0A04020102020204" pitchFamily="34" charset="0"/>
              </a:rPr>
              <a:t>quedarse para la Tribulación, y</a:t>
            </a:r>
            <a:r>
              <a:rPr lang="es-PE" sz="1500" b="1" dirty="0" smtClean="0">
                <a:solidFill>
                  <a:srgbClr val="2C1808"/>
                </a:solidFill>
                <a:latin typeface="Arial Black" panose="020B0A04020102020204" pitchFamily="34" charset="0"/>
              </a:rPr>
              <a:t> </a:t>
            </a:r>
            <a:r>
              <a:rPr lang="es-PE" sz="1500" b="1" dirty="0">
                <a:solidFill>
                  <a:srgbClr val="2C1808"/>
                </a:solidFill>
                <a:latin typeface="Arial Black" panose="020B0A04020102020204" pitchFamily="34" charset="0"/>
              </a:rPr>
              <a:t>para ello </a:t>
            </a:r>
            <a:r>
              <a:rPr lang="es-PE" sz="1500" b="1" dirty="0" smtClean="0">
                <a:solidFill>
                  <a:srgbClr val="2C1808"/>
                </a:solidFill>
                <a:latin typeface="Arial Black" panose="020B0A04020102020204" pitchFamily="34" charset="0"/>
              </a:rPr>
              <a:t>tendrían que </a:t>
            </a:r>
            <a:r>
              <a:rPr lang="es-PE" sz="1500" b="1" dirty="0">
                <a:solidFill>
                  <a:srgbClr val="2C1808"/>
                </a:solidFill>
                <a:latin typeface="Arial Black" panose="020B0A04020102020204" pitchFamily="34" charset="0"/>
              </a:rPr>
              <a:t>ser como las “vírgenes insensatas” </a:t>
            </a:r>
            <a:r>
              <a:rPr lang="es-PE" sz="1500" b="1" dirty="0" smtClean="0">
                <a:solidFill>
                  <a:srgbClr val="2C1808"/>
                </a:solidFill>
                <a:latin typeface="Arial Black" panose="020B0A04020102020204" pitchFamily="34" charset="0"/>
              </a:rPr>
              <a:t>que carecían de la unción </a:t>
            </a:r>
            <a:r>
              <a:rPr lang="es-PE" sz="1500" b="1" dirty="0">
                <a:solidFill>
                  <a:srgbClr val="2C1808"/>
                </a:solidFill>
                <a:latin typeface="Arial Black" panose="020B0A04020102020204" pitchFamily="34" charset="0"/>
              </a:rPr>
              <a:t>del Espíritu Santo</a:t>
            </a:r>
            <a:r>
              <a:rPr lang="es-PE" sz="1500" b="1" dirty="0" smtClean="0">
                <a:solidFill>
                  <a:srgbClr val="2C1808"/>
                </a:solidFill>
                <a:latin typeface="Arial Black" panose="020B0A04020102020204" pitchFamily="34" charset="0"/>
              </a:rPr>
              <a:t>……</a:t>
            </a:r>
            <a:endParaRPr lang="es-PE" sz="1500" b="1" dirty="0">
              <a:solidFill>
                <a:srgbClr val="2C1808"/>
              </a:solidFill>
              <a:latin typeface="Arial Black" panose="020B0A04020102020204" pitchFamily="34" charset="0"/>
            </a:endParaRPr>
          </a:p>
        </p:txBody>
      </p:sp>
    </p:spTree>
    <p:extLst>
      <p:ext uri="{BB962C8B-B14F-4D97-AF65-F5344CB8AC3E}">
        <p14:creationId xmlns:p14="http://schemas.microsoft.com/office/powerpoint/2010/main" val="853530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Son Moisés y Elías los dos Testigos de Apocalipsis 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CuadroTexto 1"/>
          <p:cNvSpPr txBox="1"/>
          <p:nvPr/>
        </p:nvSpPr>
        <p:spPr>
          <a:xfrm>
            <a:off x="323528" y="3689256"/>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rgbClr val="002060"/>
                </a:solidFill>
                <a:latin typeface="Arial Black" panose="020B0A04020102020204" pitchFamily="34" charset="0"/>
              </a:rPr>
              <a:t>Este es un estudio hecho con mucho respeto, basado en la Palabra de Dios, que difiere de muchos otros estudios que se han realizado sobre la identidad de los dos testigos, por lo que deseamos no genere polémica, sino que reafirme el deseo de apercibimiento para que  cuando </a:t>
            </a:r>
            <a:r>
              <a:rPr lang="es-ES" sz="1500" b="1" dirty="0">
                <a:solidFill>
                  <a:srgbClr val="002060"/>
                </a:solidFill>
                <a:latin typeface="Arial Black" panose="020B0A04020102020204" pitchFamily="34" charset="0"/>
              </a:rPr>
              <a:t>ellos estén ejerciendo su ministerio </a:t>
            </a:r>
            <a:r>
              <a:rPr lang="es-ES" sz="1500" b="1" dirty="0" smtClean="0">
                <a:solidFill>
                  <a:srgbClr val="002060"/>
                </a:solidFill>
                <a:latin typeface="Arial Black" panose="020B0A04020102020204" pitchFamily="34" charset="0"/>
              </a:rPr>
              <a:t>profético</a:t>
            </a:r>
            <a:r>
              <a:rPr lang="es-ES" sz="1500" b="1" dirty="0">
                <a:solidFill>
                  <a:srgbClr val="002060"/>
                </a:solidFill>
                <a:latin typeface="Arial Black" panose="020B0A04020102020204" pitchFamily="34" charset="0"/>
              </a:rPr>
              <a:t>, </a:t>
            </a:r>
            <a:r>
              <a:rPr lang="es-ES" sz="1500" b="1" dirty="0" smtClean="0">
                <a:solidFill>
                  <a:srgbClr val="002060"/>
                </a:solidFill>
                <a:latin typeface="Arial Black" panose="020B0A04020102020204" pitchFamily="34" charset="0"/>
              </a:rPr>
              <a:t>nosotros ya hayamos sido arrebatados </a:t>
            </a:r>
            <a:r>
              <a:rPr lang="es-ES" sz="1500" b="1" dirty="0">
                <a:solidFill>
                  <a:srgbClr val="002060"/>
                </a:solidFill>
                <a:latin typeface="Arial Black" panose="020B0A04020102020204" pitchFamily="34" charset="0"/>
              </a:rPr>
              <a:t>al </a:t>
            </a:r>
            <a:r>
              <a:rPr lang="es-ES" sz="1500" b="1" dirty="0" smtClean="0">
                <a:solidFill>
                  <a:srgbClr val="002060"/>
                </a:solidFill>
                <a:latin typeface="Arial Black" panose="020B0A04020102020204" pitchFamily="34" charset="0"/>
              </a:rPr>
              <a:t>cielo con </a:t>
            </a:r>
            <a:r>
              <a:rPr lang="es-ES" sz="1500" b="1" dirty="0">
                <a:solidFill>
                  <a:srgbClr val="002060"/>
                </a:solidFill>
                <a:latin typeface="Arial Black" panose="020B0A04020102020204" pitchFamily="34" charset="0"/>
              </a:rPr>
              <a:t>la Iglesia de </a:t>
            </a:r>
            <a:r>
              <a:rPr lang="es-ES" sz="1500" b="1" dirty="0" smtClean="0">
                <a:solidFill>
                  <a:srgbClr val="002060"/>
                </a:solidFill>
                <a:latin typeface="Arial Black" panose="020B0A04020102020204" pitchFamily="34" charset="0"/>
              </a:rPr>
              <a:t>Jesucristo.</a:t>
            </a:r>
            <a:endParaRPr lang="es-ES"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017260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650" fill="hold"/>
                                        <p:tgtEl>
                                          <p:spTgt spid="5"/>
                                        </p:tgtEl>
                                        <p:attrNameLst>
                                          <p:attrName>ppt_w</p:attrName>
                                        </p:attrNameLst>
                                      </p:cBhvr>
                                      <p:tavLst>
                                        <p:tav tm="0">
                                          <p:val>
                                            <p:strVal val="4/3*#ppt_w"/>
                                          </p:val>
                                        </p:tav>
                                        <p:tav tm="100000">
                                          <p:val>
                                            <p:strVal val="#ppt_w"/>
                                          </p:val>
                                        </p:tav>
                                      </p:tavLst>
                                    </p:anim>
                                    <p:anim calcmode="lin" valueType="num">
                                      <p:cBhvr>
                                        <p:cTn id="12" dur="165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Son Moisés y Elías los dos Testigos de Apocalipsis 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292"/>
            <a:ext cx="9144000" cy="5143500"/>
          </a:xfrm>
          <a:prstGeom prst="rect">
            <a:avLst/>
          </a:prstGeom>
          <a:noFill/>
          <a:ln>
            <a:noFill/>
          </a:ln>
        </p:spPr>
      </p:pic>
      <p:sp>
        <p:nvSpPr>
          <p:cNvPr id="4" name="CuadroTexto 1"/>
          <p:cNvSpPr txBox="1"/>
          <p:nvPr/>
        </p:nvSpPr>
        <p:spPr>
          <a:xfrm>
            <a:off x="251520" y="3661858"/>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Concluimos destacando que, saber </a:t>
            </a:r>
            <a:r>
              <a:rPr lang="es-ES" sz="1500" b="1" dirty="0">
                <a:solidFill>
                  <a:schemeClr val="bg1"/>
                </a:solidFill>
                <a:latin typeface="Arial Black" panose="020B0A04020102020204" pitchFamily="34" charset="0"/>
              </a:rPr>
              <a:t>la identidad de </a:t>
            </a:r>
            <a:r>
              <a:rPr lang="es-ES" sz="1500" b="1" dirty="0" smtClean="0">
                <a:solidFill>
                  <a:schemeClr val="bg1"/>
                </a:solidFill>
                <a:latin typeface="Arial Black" panose="020B0A04020102020204" pitchFamily="34" charset="0"/>
              </a:rPr>
              <a:t>los dos testigos </a:t>
            </a:r>
            <a:r>
              <a:rPr lang="es-ES" sz="1500" b="1" dirty="0">
                <a:solidFill>
                  <a:schemeClr val="bg1"/>
                </a:solidFill>
                <a:latin typeface="Arial Black" panose="020B0A04020102020204" pitchFamily="34" charset="0"/>
              </a:rPr>
              <a:t>es totalmente irrelevante y no se puede hacer doctrina ni rasgarse la vestiduras por algo que NO ATAÑE A LA SALVACIÓN DEL ALMA, y el saber la identidad de </a:t>
            </a:r>
            <a:r>
              <a:rPr lang="es-ES" sz="1500" b="1" dirty="0" smtClean="0">
                <a:solidFill>
                  <a:schemeClr val="bg1"/>
                </a:solidFill>
                <a:latin typeface="Arial Black" panose="020B0A04020102020204" pitchFamily="34" charset="0"/>
              </a:rPr>
              <a:t>ellos, sean quienes sean, </a:t>
            </a:r>
            <a:r>
              <a:rPr lang="es-ES" sz="1500" b="1" dirty="0">
                <a:solidFill>
                  <a:schemeClr val="bg1"/>
                </a:solidFill>
                <a:latin typeface="Arial Black" panose="020B0A04020102020204" pitchFamily="34" charset="0"/>
              </a:rPr>
              <a:t>no salvará el alma de nadie, porque SOLO EN JESUCRISTO HAY SALVACIÓN Y VIDA ETERNA.</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477444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650" fill="hold"/>
                                        <p:tgtEl>
                                          <p:spTgt spid="5"/>
                                        </p:tgtEl>
                                        <p:attrNameLst>
                                          <p:attrName>ppt_w</p:attrName>
                                        </p:attrNameLst>
                                      </p:cBhvr>
                                      <p:tavLst>
                                        <p:tav tm="0">
                                          <p:val>
                                            <p:strVal val="4/3*#ppt_w"/>
                                          </p:val>
                                        </p:tav>
                                        <p:tav tm="100000">
                                          <p:val>
                                            <p:strVal val="#ppt_w"/>
                                          </p:val>
                                        </p:tav>
                                      </p:tavLst>
                                    </p:anim>
                                    <p:anim calcmode="lin" valueType="num">
                                      <p:cBhvr>
                                        <p:cTn id="12" dur="165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on Moisés y Elías los dos Testigos de Apocalipsis 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579862"/>
            <a:ext cx="8463855" cy="1977462"/>
          </a:xfrm>
          <a:prstGeom prst="rect">
            <a:avLst/>
          </a:prstGeom>
          <a:noFill/>
        </p:spPr>
        <p:txBody>
          <a:bodyPr wrap="square" lIns="68579" tIns="34289" rIns="68579" bIns="34289" rtlCol="0">
            <a:spAutoFit/>
            <a:scene3d>
              <a:camera prst="obliqueBottomLeft"/>
              <a:lightRig rig="threePt" dir="t"/>
            </a:scene3d>
            <a:sp3d extrusionH="38100">
              <a:extrusionClr>
                <a:schemeClr val="tx1"/>
              </a:extrusionClr>
            </a:sp3d>
          </a:bodyPr>
          <a:lstStyle/>
          <a:p>
            <a:pPr algn="ctr"/>
            <a:r>
              <a:rPr lang="es-ES" sz="1600" b="1" dirty="0" smtClean="0">
                <a:solidFill>
                  <a:schemeClr val="bg1"/>
                </a:solidFill>
                <a:latin typeface="Arial Black" panose="020B0A04020102020204" pitchFamily="34" charset="0"/>
              </a:rPr>
              <a:t>Como </a:t>
            </a:r>
            <a:r>
              <a:rPr lang="es-ES" sz="1600" b="1" dirty="0">
                <a:solidFill>
                  <a:schemeClr val="bg1"/>
                </a:solidFill>
                <a:latin typeface="Arial Black" panose="020B0A04020102020204" pitchFamily="34" charset="0"/>
              </a:rPr>
              <a:t>resultado de todo lo expuesto, </a:t>
            </a:r>
            <a:r>
              <a:rPr lang="es-ES" sz="1600" b="1" dirty="0" smtClean="0">
                <a:solidFill>
                  <a:schemeClr val="bg1"/>
                </a:solidFill>
                <a:latin typeface="Arial Black" panose="020B0A04020102020204" pitchFamily="34" charset="0"/>
              </a:rPr>
              <a:t>en nuestra opinión consideramos </a:t>
            </a:r>
          </a:p>
          <a:p>
            <a:pPr algn="ctr"/>
            <a:r>
              <a:rPr lang="es-ES" sz="1600" b="1" dirty="0" smtClean="0">
                <a:solidFill>
                  <a:schemeClr val="bg1"/>
                </a:solidFill>
                <a:latin typeface="Arial Black" panose="020B0A04020102020204" pitchFamily="34" charset="0"/>
              </a:rPr>
              <a:t>que </a:t>
            </a:r>
            <a:r>
              <a:rPr lang="es-ES" sz="1600" b="1" dirty="0">
                <a:solidFill>
                  <a:schemeClr val="bg1"/>
                </a:solidFill>
                <a:latin typeface="Arial Black" panose="020B0A04020102020204" pitchFamily="34" charset="0"/>
              </a:rPr>
              <a:t>los dos testigos de Apocalipsis 11, no serán, Moisés y Elías</a:t>
            </a:r>
            <a:r>
              <a:rPr lang="es-ES" sz="1600" b="1" dirty="0" smtClean="0">
                <a:solidFill>
                  <a:schemeClr val="bg1"/>
                </a:solidFill>
                <a:latin typeface="Arial Black" panose="020B0A04020102020204" pitchFamily="34" charset="0"/>
              </a:rPr>
              <a:t>,</a:t>
            </a:r>
          </a:p>
          <a:p>
            <a:pPr algn="ctr"/>
            <a:r>
              <a:rPr lang="es-ES" sz="1600" b="1" dirty="0" smtClean="0">
                <a:solidFill>
                  <a:schemeClr val="bg1"/>
                </a:solidFill>
                <a:latin typeface="Arial Black" panose="020B0A04020102020204" pitchFamily="34" charset="0"/>
              </a:rPr>
              <a:t> </a:t>
            </a:r>
            <a:r>
              <a:rPr lang="es-ES" sz="1600" b="1" dirty="0">
                <a:solidFill>
                  <a:schemeClr val="bg1"/>
                </a:solidFill>
                <a:latin typeface="Arial Black" panose="020B0A04020102020204" pitchFamily="34" charset="0"/>
              </a:rPr>
              <a:t>o </a:t>
            </a:r>
            <a:r>
              <a:rPr lang="es-ES" sz="1600" b="1" dirty="0" smtClean="0">
                <a:solidFill>
                  <a:schemeClr val="bg1"/>
                </a:solidFill>
                <a:latin typeface="Arial Black" panose="020B0A04020102020204" pitchFamily="34" charset="0"/>
              </a:rPr>
              <a:t>Elías </a:t>
            </a:r>
            <a:r>
              <a:rPr lang="es-ES" sz="1600" b="1" dirty="0">
                <a:solidFill>
                  <a:schemeClr val="bg1"/>
                </a:solidFill>
                <a:latin typeface="Arial Black" panose="020B0A04020102020204" pitchFamily="34" charset="0"/>
              </a:rPr>
              <a:t>y Enoc; sino que ellos </a:t>
            </a:r>
          </a:p>
          <a:p>
            <a:pPr algn="ctr"/>
            <a:r>
              <a:rPr lang="es-ES" sz="2000" b="1" dirty="0">
                <a:solidFill>
                  <a:schemeClr val="bg1"/>
                </a:solidFill>
                <a:latin typeface="Arial Black" panose="020B0A04020102020204" pitchFamily="34" charset="0"/>
              </a:rPr>
              <a:t>SALDRÁN DE LA IGLESIA DE JESUCRISTO. </a:t>
            </a:r>
            <a:endParaRPr lang="es-ES" sz="1600" b="1" dirty="0">
              <a:solidFill>
                <a:schemeClr val="bg1"/>
              </a:solidFill>
              <a:latin typeface="Arial Black" panose="020B0A04020102020204" pitchFamily="34" charset="0"/>
            </a:endParaRPr>
          </a:p>
          <a:p>
            <a:pPr algn="ctr"/>
            <a:r>
              <a:rPr lang="es-ES" sz="2000" b="1" dirty="0">
                <a:solidFill>
                  <a:schemeClr val="bg1"/>
                </a:solidFill>
                <a:latin typeface="Arial Black" panose="020B0A04020102020204" pitchFamily="34" charset="0"/>
              </a:rPr>
              <a:t>¡A Dios sea toda la Gloria! Amén.</a:t>
            </a:r>
          </a:p>
          <a:p>
            <a:pPr algn="ctr"/>
            <a:endParaRPr lang="es-ES" sz="2000" b="1" dirty="0">
              <a:solidFill>
                <a:schemeClr val="bg1"/>
              </a:solidFill>
              <a:latin typeface="Arial Black" panose="020B0A04020102020204" pitchFamily="34" charset="0"/>
            </a:endParaRPr>
          </a:p>
          <a:p>
            <a:pPr algn="ct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907671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102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4939" t="8024" r="4306" b="5257"/>
          <a:stretch/>
        </p:blipFill>
        <p:spPr bwMode="auto">
          <a:xfrm>
            <a:off x="899592" y="195486"/>
            <a:ext cx="7382435" cy="3427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1 CuadroTexto"/>
          <p:cNvSpPr txBox="1"/>
          <p:nvPr/>
        </p:nvSpPr>
        <p:spPr>
          <a:xfrm>
            <a:off x="683568" y="4587974"/>
            <a:ext cx="7704856" cy="315457"/>
          </a:xfrm>
          <a:prstGeom prst="rect">
            <a:avLst/>
          </a:prstGeom>
          <a:noFill/>
        </p:spPr>
        <p:txBody>
          <a:bodyPr wrap="square" lIns="68565" tIns="34283" rIns="68565" bIns="34283" rtlCol="0">
            <a:spAutoFit/>
            <a:scene3d>
              <a:camera prst="obliqueBottomLeft"/>
              <a:lightRig rig="threePt" dir="t"/>
            </a:scene3d>
            <a:sp3d extrusionH="38100">
              <a:extrusionClr>
                <a:schemeClr val="tx1"/>
              </a:extrusionClr>
            </a:sp3d>
          </a:bodyPr>
          <a:lstStyle/>
          <a:p>
            <a:pPr algn="ctr"/>
            <a:r>
              <a:rPr lang="es-ES" sz="1600" b="1" dirty="0" smtClean="0">
                <a:solidFill>
                  <a:srgbClr val="002060"/>
                </a:solidFill>
                <a:effectLst/>
                <a:latin typeface="Arial Black" panose="020B0A04020102020204" pitchFamily="34" charset="0"/>
              </a:rPr>
              <a:t>Seguidamente </a:t>
            </a:r>
            <a:r>
              <a:rPr lang="es-ES" sz="1600" b="1" dirty="0">
                <a:solidFill>
                  <a:srgbClr val="002060"/>
                </a:solidFill>
                <a:effectLst/>
                <a:latin typeface="Arial Black" panose="020B0A04020102020204" pitchFamily="34" charset="0"/>
              </a:rPr>
              <a:t>les adjuntamos </a:t>
            </a:r>
            <a:r>
              <a:rPr lang="es-ES" sz="1600" b="1" dirty="0" smtClean="0">
                <a:solidFill>
                  <a:srgbClr val="002060"/>
                </a:solidFill>
                <a:latin typeface="Arial Black" panose="020B0A04020102020204" pitchFamily="34" charset="0"/>
              </a:rPr>
              <a:t>tre</a:t>
            </a:r>
            <a:r>
              <a:rPr lang="es-ES" sz="1600" b="1" dirty="0" smtClean="0">
                <a:solidFill>
                  <a:srgbClr val="002060"/>
                </a:solidFill>
                <a:effectLst/>
                <a:latin typeface="Arial Black" panose="020B0A04020102020204" pitchFamily="34" charset="0"/>
              </a:rPr>
              <a:t>s vídeos del profeta David </a:t>
            </a:r>
            <a:r>
              <a:rPr lang="es-ES" sz="1600" b="1" dirty="0" err="1" smtClean="0">
                <a:solidFill>
                  <a:srgbClr val="002060"/>
                </a:solidFill>
                <a:effectLst/>
                <a:latin typeface="Arial Black" panose="020B0A04020102020204" pitchFamily="34" charset="0"/>
              </a:rPr>
              <a:t>Owuor</a:t>
            </a:r>
            <a:r>
              <a:rPr lang="es-ES" sz="1600" b="1" dirty="0">
                <a:solidFill>
                  <a:srgbClr val="002060"/>
                </a:solidFill>
                <a:effectLst/>
                <a:latin typeface="Arial Black" panose="020B0A04020102020204" pitchFamily="34" charset="0"/>
              </a:rPr>
              <a:t>.</a:t>
            </a:r>
            <a:r>
              <a:rPr lang="es-ES" sz="1600" b="1" dirty="0" smtClean="0">
                <a:solidFill>
                  <a:srgbClr val="002060"/>
                </a:solidFill>
                <a:effectLst/>
                <a:latin typeface="Arial Black" panose="020B0A04020102020204" pitchFamily="34" charset="0"/>
              </a:rPr>
              <a:t> </a:t>
            </a:r>
            <a:endParaRPr lang="en-US" sz="1200" b="1" dirty="0">
              <a:solidFill>
                <a:srgbClr val="002060"/>
              </a:solidFill>
              <a:effectLst/>
              <a:latin typeface="Arial Black" panose="020B0A04020102020204" pitchFamily="34" charset="0"/>
            </a:endParaRPr>
          </a:p>
        </p:txBody>
      </p:sp>
    </p:spTree>
    <p:extLst>
      <p:ext uri="{BB962C8B-B14F-4D97-AF65-F5344CB8AC3E}">
        <p14:creationId xmlns:p14="http://schemas.microsoft.com/office/powerpoint/2010/main" val="976699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800" fill="hold"/>
                                        <p:tgtEl>
                                          <p:spTgt spid="1026"/>
                                        </p:tgtEl>
                                        <p:attrNameLst>
                                          <p:attrName>ppt_w</p:attrName>
                                        </p:attrNameLst>
                                      </p:cBhvr>
                                      <p:tavLst>
                                        <p:tav tm="0">
                                          <p:val>
                                            <p:fltVal val="0"/>
                                          </p:val>
                                        </p:tav>
                                        <p:tav tm="100000">
                                          <p:val>
                                            <p:strVal val="#ppt_w"/>
                                          </p:val>
                                        </p:tav>
                                      </p:tavLst>
                                    </p:anim>
                                    <p:anim calcmode="lin" valueType="num">
                                      <p:cBhvr>
                                        <p:cTn id="12" dur="1800" fill="hold"/>
                                        <p:tgtEl>
                                          <p:spTgt spid="102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4" name="Picture 3">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2160" y="3147814"/>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
        <p:nvSpPr>
          <p:cNvPr id="6" name="5 Rectángulo"/>
          <p:cNvSpPr/>
          <p:nvPr/>
        </p:nvSpPr>
        <p:spPr>
          <a:xfrm>
            <a:off x="1259632" y="987574"/>
            <a:ext cx="6552728" cy="992579"/>
          </a:xfrm>
          <a:prstGeom prst="rect">
            <a:avLst/>
          </a:prstGeom>
        </p:spPr>
        <p:txBody>
          <a:bodyPr wrap="square"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Vídeo </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de </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09:22 minutos donde Dios confirma al Profeta </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David </a:t>
            </a:r>
            <a:r>
              <a:rPr lang="es-ES" sz="2000" dirty="0" err="1"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Owuor</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 que él es uno de los dos testigos de Apocalipsis 11</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
        <p:nvSpPr>
          <p:cNvPr id="7" name="6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chemeClr val="tx1"/>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Tree>
    <p:extLst>
      <p:ext uri="{BB962C8B-B14F-4D97-AF65-F5344CB8AC3E}">
        <p14:creationId xmlns:p14="http://schemas.microsoft.com/office/powerpoint/2010/main" val="3154246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fltVal val="0"/>
                                          </p:val>
                                        </p:tav>
                                        <p:tav tm="100000">
                                          <p:val>
                                            <p:strVal val="#ppt_w"/>
                                          </p:val>
                                        </p:tav>
                                      </p:tavLst>
                                    </p:anim>
                                    <p:anim calcmode="lin" valueType="num">
                                      <p:cBhvr>
                                        <p:cTn id="8" dur="1650" fill="hold"/>
                                        <p:tgtEl>
                                          <p:spTgt spid="6"/>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650" fill="hold"/>
                                        <p:tgtEl>
                                          <p:spTgt spid="7"/>
                                        </p:tgtEl>
                                        <p:attrNameLst>
                                          <p:attrName>ppt_w</p:attrName>
                                        </p:attrNameLst>
                                      </p:cBhvr>
                                      <p:tavLst>
                                        <p:tav tm="0">
                                          <p:val>
                                            <p:fltVal val="0"/>
                                          </p:val>
                                        </p:tav>
                                        <p:tav tm="100000">
                                          <p:val>
                                            <p:strVal val="#ppt_w"/>
                                          </p:val>
                                        </p:tav>
                                      </p:tavLst>
                                    </p:anim>
                                    <p:anim calcmode="lin" valueType="num">
                                      <p:cBhvr>
                                        <p:cTn id="12" dur="165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4" name="Picture 3">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2160" y="3147814"/>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
        <p:nvSpPr>
          <p:cNvPr id="6" name="5 Rectángulo"/>
          <p:cNvSpPr/>
          <p:nvPr/>
        </p:nvSpPr>
        <p:spPr>
          <a:xfrm>
            <a:off x="683568" y="483518"/>
            <a:ext cx="7704856" cy="2223686"/>
          </a:xfrm>
          <a:prstGeom prst="rect">
            <a:avLst/>
          </a:prstGeom>
        </p:spPr>
        <p:txBody>
          <a:bodyPr wrap="square"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Adjuntamos este vídeo de 05:25 minutos de duración, aunque </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se sale de la temática que hemos abordado y en función del amor que tenemos hacia los españoles queremos compartirles una profecía de David </a:t>
            </a:r>
            <a:r>
              <a:rPr lang="es-ES" sz="2000" dirty="0" err="1"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Owuor</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 </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el cual da cuenta de diversos terremotos a ocurrir en el planeta, y donde uno de ellos será en una isla </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española.</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
        <p:nvSpPr>
          <p:cNvPr id="7" name="6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chemeClr val="tx1"/>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Tree>
    <p:extLst>
      <p:ext uri="{BB962C8B-B14F-4D97-AF65-F5344CB8AC3E}">
        <p14:creationId xmlns:p14="http://schemas.microsoft.com/office/powerpoint/2010/main" val="786236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fltVal val="0"/>
                                          </p:val>
                                        </p:tav>
                                        <p:tav tm="100000">
                                          <p:val>
                                            <p:strVal val="#ppt_w"/>
                                          </p:val>
                                        </p:tav>
                                      </p:tavLst>
                                    </p:anim>
                                    <p:anim calcmode="lin" valueType="num">
                                      <p:cBhvr>
                                        <p:cTn id="8" dur="1650" fill="hold"/>
                                        <p:tgtEl>
                                          <p:spTgt spid="6"/>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650" fill="hold"/>
                                        <p:tgtEl>
                                          <p:spTgt spid="7"/>
                                        </p:tgtEl>
                                        <p:attrNameLst>
                                          <p:attrName>ppt_w</p:attrName>
                                        </p:attrNameLst>
                                      </p:cBhvr>
                                      <p:tavLst>
                                        <p:tav tm="0">
                                          <p:val>
                                            <p:fltVal val="0"/>
                                          </p:val>
                                        </p:tav>
                                        <p:tav tm="100000">
                                          <p:val>
                                            <p:strVal val="#ppt_w"/>
                                          </p:val>
                                        </p:tav>
                                      </p:tavLst>
                                    </p:anim>
                                    <p:anim calcmode="lin" valueType="num">
                                      <p:cBhvr>
                                        <p:cTn id="12" dur="165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4" name="Picture 3">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2160" y="3147814"/>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
        <p:nvSpPr>
          <p:cNvPr id="6" name="5 Rectángulo"/>
          <p:cNvSpPr/>
          <p:nvPr/>
        </p:nvSpPr>
        <p:spPr>
          <a:xfrm>
            <a:off x="1259632" y="483518"/>
            <a:ext cx="6552728" cy="2223686"/>
          </a:xfrm>
          <a:prstGeom prst="rect">
            <a:avLst/>
          </a:prstGeom>
        </p:spPr>
        <p:txBody>
          <a:bodyPr wrap="square"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Vídeo </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de </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02:21 minutos donde se informa que el PODEROSO PROFETA </a:t>
            </a:r>
            <a:r>
              <a:rPr lang="es-ES" sz="20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DEL SEÑOR DAVID OWUOR </a:t>
            </a: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VISITARÁ ESPAÑA EN MAYO</a:t>
            </a:r>
          </a:p>
          <a:p>
            <a:pPr algn="ctr" fontAlgn="auto">
              <a:spcBef>
                <a:spcPts val="0"/>
              </a:spcBef>
              <a:spcAft>
                <a:spcPts val="0"/>
              </a:spcAft>
              <a:defRPr/>
            </a:pP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 DEL 2018</a:t>
            </a:r>
          </a:p>
          <a:p>
            <a:pPr algn="ctr" fontAlgn="auto">
              <a:spcBef>
                <a:spcPts val="0"/>
              </a:spcBef>
              <a:spcAft>
                <a:spcPts val="0"/>
              </a:spcAft>
              <a:defRPr/>
            </a:pPr>
            <a:r>
              <a:rPr lang="es-ES" sz="20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(A continuación adjuntamos itinerario de su visita a diversos países durante los años 2018 – 2019 y fotos de </a:t>
            </a:r>
            <a:r>
              <a:rPr lang="es-ES" sz="200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diferentes sanidades)</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
        <p:nvSpPr>
          <p:cNvPr id="7" name="6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chemeClr val="tx1"/>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Tree>
    <p:extLst>
      <p:ext uri="{BB962C8B-B14F-4D97-AF65-F5344CB8AC3E}">
        <p14:creationId xmlns:p14="http://schemas.microsoft.com/office/powerpoint/2010/main" val="3154246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fltVal val="0"/>
                                          </p:val>
                                        </p:tav>
                                        <p:tav tm="100000">
                                          <p:val>
                                            <p:strVal val="#ppt_w"/>
                                          </p:val>
                                        </p:tav>
                                      </p:tavLst>
                                    </p:anim>
                                    <p:anim calcmode="lin" valueType="num">
                                      <p:cBhvr>
                                        <p:cTn id="8" dur="1650" fill="hold"/>
                                        <p:tgtEl>
                                          <p:spTgt spid="6"/>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650" fill="hold"/>
                                        <p:tgtEl>
                                          <p:spTgt spid="7"/>
                                        </p:tgtEl>
                                        <p:attrNameLst>
                                          <p:attrName>ppt_w</p:attrName>
                                        </p:attrNameLst>
                                      </p:cBhvr>
                                      <p:tavLst>
                                        <p:tav tm="0">
                                          <p:val>
                                            <p:fltVal val="0"/>
                                          </p:val>
                                        </p:tav>
                                        <p:tav tm="100000">
                                          <p:val>
                                            <p:strVal val="#ppt_w"/>
                                          </p:val>
                                        </p:tav>
                                      </p:tavLst>
                                    </p:anim>
                                    <p:anim calcmode="lin" valueType="num">
                                      <p:cBhvr>
                                        <p:cTn id="12" dur="165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TINERARIO DE DAVID OWUOR"/>
          <p:cNvPicPr>
            <a:picLocks noGrp="1" noChangeAspect="1"/>
          </p:cNvPicPr>
          <p:nvPr isPhoto="1"/>
        </p:nvPicPr>
        <p:blipFill rotWithShape="1">
          <a:blip r:embed="rId2">
            <a:lum/>
            <a:extLst>
              <a:ext uri="{28A0092B-C50C-407E-A947-70E740481C1C}">
                <a14:useLocalDpi xmlns:a14="http://schemas.microsoft.com/office/drawing/2010/main" val="0"/>
              </a:ext>
            </a:extLst>
          </a:blip>
          <a:srcRect l="13373" t="20828" r="15025" b="10331"/>
          <a:stretch/>
        </p:blipFill>
        <p:spPr>
          <a:xfrm>
            <a:off x="107504" y="123478"/>
            <a:ext cx="3819640" cy="4896544"/>
          </a:xfrm>
          <a:prstGeom prst="rect">
            <a:avLst/>
          </a:prstGeom>
          <a:noFill/>
          <a:ln>
            <a:noFill/>
          </a:ln>
          <a:scene3d>
            <a:camera prst="orthographicFront"/>
            <a:lightRig rig="threePt" dir="t"/>
          </a:scene3d>
          <a:sp3d>
            <a:bevelT w="165100" prst="coolSlant"/>
          </a:sp3d>
        </p:spPr>
      </p:pic>
      <p:sp>
        <p:nvSpPr>
          <p:cNvPr id="5" name="4 Rectángulo"/>
          <p:cNvSpPr/>
          <p:nvPr/>
        </p:nvSpPr>
        <p:spPr>
          <a:xfrm>
            <a:off x="3995936" y="123478"/>
            <a:ext cx="5040560" cy="4824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3995936" y="123478"/>
            <a:ext cx="5040560" cy="4896544"/>
          </a:xfrm>
          <a:prstGeom prst="rect">
            <a:avLst/>
          </a:prstGeom>
          <a:gradFill>
            <a:gsLst>
              <a:gs pos="0">
                <a:srgbClr val="000000"/>
              </a:gs>
              <a:gs pos="20000">
                <a:schemeClr val="accent2">
                  <a:lumMod val="50000"/>
                </a:schemeClr>
              </a:gs>
              <a:gs pos="75000">
                <a:srgbClr val="C00000">
                  <a:lumMod val="33000"/>
                </a:srgbClr>
              </a:gs>
            </a:gsLst>
            <a:lin ang="5400000" scaled="0"/>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CuadroTexto 1"/>
          <p:cNvSpPr txBox="1"/>
          <p:nvPr/>
        </p:nvSpPr>
        <p:spPr>
          <a:xfrm>
            <a:off x="4716016" y="411510"/>
            <a:ext cx="4032448" cy="3947234"/>
          </a:xfrm>
          <a:prstGeom prst="rect">
            <a:avLst/>
          </a:prstGeom>
          <a:noFill/>
        </p:spPr>
        <p:txBody>
          <a:bodyPr wrap="square" lIns="68580" tIns="34290" rIns="68580" bIns="34290" rtlCol="0">
            <a:spAutoFit/>
            <a:scene3d>
              <a:camera prst="obliqueBottomLeft"/>
              <a:lightRig rig="threePt" dir="t"/>
            </a:scene3d>
            <a:sp3d extrusionH="38100">
              <a:extrusionClr>
                <a:schemeClr val="accent2">
                  <a:lumMod val="50000"/>
                </a:schemeClr>
              </a:extrusionClr>
            </a:sp3d>
          </a:bodyPr>
          <a:lstStyle/>
          <a:p>
            <a:pPr algn="ctr"/>
            <a:r>
              <a:rPr lang="es-ES" b="1" dirty="0" smtClean="0">
                <a:solidFill>
                  <a:srgbClr val="FFC000"/>
                </a:solidFill>
                <a:latin typeface="Arial Black" panose="020B0A04020102020204" pitchFamily="34" charset="0"/>
              </a:rPr>
              <a:t>En </a:t>
            </a:r>
            <a:r>
              <a:rPr lang="es-ES" b="1" dirty="0">
                <a:solidFill>
                  <a:srgbClr val="FFC000"/>
                </a:solidFill>
                <a:latin typeface="Arial Black" panose="020B0A04020102020204" pitchFamily="34" charset="0"/>
              </a:rPr>
              <a:t>esta imagen podemos apreciar el itinerario de visitas a varios países durante los años 2018-2019, que tendrá el profeta David </a:t>
            </a:r>
            <a:r>
              <a:rPr lang="es-ES" b="1" dirty="0" err="1">
                <a:solidFill>
                  <a:srgbClr val="FFC000"/>
                </a:solidFill>
                <a:latin typeface="Arial Black" panose="020B0A04020102020204" pitchFamily="34" charset="0"/>
              </a:rPr>
              <a:t>Owuor</a:t>
            </a:r>
            <a:r>
              <a:rPr lang="es-ES" b="1" dirty="0">
                <a:solidFill>
                  <a:srgbClr val="FFC000"/>
                </a:solidFill>
                <a:latin typeface="Arial Black" panose="020B0A04020102020204" pitchFamily="34" charset="0"/>
              </a:rPr>
              <a:t>, donde deseamos </a:t>
            </a:r>
            <a:r>
              <a:rPr lang="es-ES" b="1" dirty="0" smtClean="0">
                <a:solidFill>
                  <a:srgbClr val="FFC000"/>
                </a:solidFill>
                <a:latin typeface="Arial Black" panose="020B0A04020102020204" pitchFamily="34" charset="0"/>
              </a:rPr>
              <a:t>que </a:t>
            </a:r>
            <a:r>
              <a:rPr lang="es-ES" b="1" dirty="0">
                <a:solidFill>
                  <a:srgbClr val="FFC000"/>
                </a:solidFill>
                <a:latin typeface="Arial Black" panose="020B0A04020102020204" pitchFamily="34" charset="0"/>
              </a:rPr>
              <a:t>su país </a:t>
            </a:r>
            <a:r>
              <a:rPr lang="es-ES" b="1" dirty="0" smtClean="0">
                <a:solidFill>
                  <a:srgbClr val="FFC000"/>
                </a:solidFill>
                <a:latin typeface="Arial Black" panose="020B0A04020102020204" pitchFamily="34" charset="0"/>
              </a:rPr>
              <a:t>se encuentre entre los  elegidos, para que </a:t>
            </a:r>
            <a:r>
              <a:rPr lang="es-ES" b="1" dirty="0">
                <a:solidFill>
                  <a:srgbClr val="FFC000"/>
                </a:solidFill>
                <a:latin typeface="Arial Black" panose="020B0A04020102020204" pitchFamily="34" charset="0"/>
              </a:rPr>
              <a:t>pueda tener la ocasión de estar allí </a:t>
            </a:r>
            <a:r>
              <a:rPr lang="es-ES" b="1" dirty="0" smtClean="0">
                <a:solidFill>
                  <a:srgbClr val="FFC000"/>
                </a:solidFill>
                <a:latin typeface="Arial Black" panose="020B0A04020102020204" pitchFamily="34" charset="0"/>
              </a:rPr>
              <a:t>presente y tenga la oportunidad de recibir sanidad </a:t>
            </a:r>
            <a:r>
              <a:rPr lang="es-ES" b="1" dirty="0">
                <a:solidFill>
                  <a:srgbClr val="FFC000"/>
                </a:solidFill>
                <a:latin typeface="Arial Black" panose="020B0A04020102020204" pitchFamily="34" charset="0"/>
              </a:rPr>
              <a:t>a</a:t>
            </a:r>
            <a:r>
              <a:rPr lang="es-ES" b="1" dirty="0" smtClean="0">
                <a:solidFill>
                  <a:srgbClr val="FFC000"/>
                </a:solidFill>
                <a:latin typeface="Arial Black" panose="020B0A04020102020204" pitchFamily="34" charset="0"/>
              </a:rPr>
              <a:t> sus</a:t>
            </a:r>
          </a:p>
          <a:p>
            <a:pPr algn="ctr"/>
            <a:r>
              <a:rPr lang="es-ES" b="1" dirty="0">
                <a:solidFill>
                  <a:srgbClr val="FFC000"/>
                </a:solidFill>
                <a:latin typeface="Arial Black" panose="020B0A04020102020204" pitchFamily="34" charset="0"/>
              </a:rPr>
              <a:t>e</a:t>
            </a:r>
            <a:r>
              <a:rPr lang="es-ES" b="1" dirty="0" smtClean="0">
                <a:solidFill>
                  <a:srgbClr val="FFC000"/>
                </a:solidFill>
                <a:latin typeface="Arial Black" panose="020B0A04020102020204" pitchFamily="34" charset="0"/>
              </a:rPr>
              <a:t>nfermedades, gracias al poder de Dios que obra a</a:t>
            </a:r>
          </a:p>
          <a:p>
            <a:pPr algn="ctr"/>
            <a:r>
              <a:rPr lang="es-ES" b="1" dirty="0">
                <a:solidFill>
                  <a:srgbClr val="FFC000"/>
                </a:solidFill>
                <a:latin typeface="Arial Black" panose="020B0A04020102020204" pitchFamily="34" charset="0"/>
              </a:rPr>
              <a:t>t</a:t>
            </a:r>
            <a:r>
              <a:rPr lang="es-ES" b="1" dirty="0" smtClean="0">
                <a:solidFill>
                  <a:srgbClr val="FFC000"/>
                </a:solidFill>
                <a:latin typeface="Arial Black" panose="020B0A04020102020204" pitchFamily="34" charset="0"/>
              </a:rPr>
              <a:t>ravés de este profeta.</a:t>
            </a:r>
            <a:endParaRPr lang="es-PE" b="1" dirty="0">
              <a:solidFill>
                <a:srgbClr val="FFC000"/>
              </a:solidFill>
              <a:latin typeface="Arial Black" panose="020B0A04020102020204" pitchFamily="34" charset="0"/>
            </a:endParaRPr>
          </a:p>
        </p:txBody>
      </p:sp>
    </p:spTree>
    <p:extLst>
      <p:ext uri="{BB962C8B-B14F-4D97-AF65-F5344CB8AC3E}">
        <p14:creationId xmlns:p14="http://schemas.microsoft.com/office/powerpoint/2010/main" val="379316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50" fill="hold"/>
                                        <p:tgtEl>
                                          <p:spTgt spid="7"/>
                                        </p:tgtEl>
                                        <p:attrNameLst>
                                          <p:attrName>ppt_w</p:attrName>
                                        </p:attrNameLst>
                                      </p:cBhvr>
                                      <p:tavLst>
                                        <p:tav tm="0">
                                          <p:val>
                                            <p:fltVal val="0"/>
                                          </p:val>
                                        </p:tav>
                                        <p:tav tm="100000">
                                          <p:val>
                                            <p:strVal val="#ppt_w"/>
                                          </p:val>
                                        </p:tav>
                                      </p:tavLst>
                                    </p:anim>
                                    <p:anim calcmode="lin" valueType="num">
                                      <p:cBhvr>
                                        <p:cTn id="8" dur="165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10" y="12410"/>
            <a:ext cx="9144000" cy="5131090"/>
          </a:xfrm>
          <a:prstGeom prst="rect">
            <a:avLst/>
          </a:prstGeom>
          <a:noFill/>
          <a:ln>
            <a:noFill/>
          </a:ln>
        </p:spPr>
      </p:pic>
      <p:sp>
        <p:nvSpPr>
          <p:cNvPr id="3" name="CuadroTexto 1"/>
          <p:cNvSpPr txBox="1"/>
          <p:nvPr/>
        </p:nvSpPr>
        <p:spPr>
          <a:xfrm>
            <a:off x="251520" y="4155926"/>
            <a:ext cx="8588327" cy="623248"/>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PE" b="1" smtClean="0">
                <a:solidFill>
                  <a:srgbClr val="002060"/>
                </a:solidFill>
                <a:latin typeface="Arial Black" panose="020B0A04020102020204" pitchFamily="34" charset="0"/>
              </a:rPr>
              <a:t>Esta foto recoge el momento en el que un niño es sanado de su parálisis y comienza a andar solo.</a:t>
            </a:r>
            <a:endParaRPr lang="es-PE"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87139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fltVal val="0"/>
                                          </p:val>
                                        </p:tav>
                                        <p:tav tm="100000">
                                          <p:val>
                                            <p:strVal val="#ppt_w"/>
                                          </p:val>
                                        </p:tav>
                                      </p:tavLst>
                                    </p:anim>
                                    <p:anim calcmode="lin" valueType="num">
                                      <p:cBhvr>
                                        <p:cTn id="8"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840"/>
            <a:ext cx="9144000" cy="5138660"/>
          </a:xfrm>
          <a:prstGeom prst="rect">
            <a:avLst/>
          </a:prstGeom>
          <a:noFill/>
          <a:ln>
            <a:noFill/>
          </a:ln>
        </p:spPr>
      </p:pic>
      <p:sp>
        <p:nvSpPr>
          <p:cNvPr id="3" name="CuadroTexto 1"/>
          <p:cNvSpPr txBox="1"/>
          <p:nvPr/>
        </p:nvSpPr>
        <p:spPr>
          <a:xfrm>
            <a:off x="395536" y="4011910"/>
            <a:ext cx="8588327" cy="1177245"/>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PE" b="1" dirty="0" smtClean="0">
                <a:solidFill>
                  <a:srgbClr val="002060"/>
                </a:solidFill>
                <a:latin typeface="Arial Black" panose="020B0A04020102020204" pitchFamily="34" charset="0"/>
              </a:rPr>
              <a:t>Esta imagen recoge el momento en el que una joven es sanada </a:t>
            </a:r>
          </a:p>
          <a:p>
            <a:pPr algn="ctr"/>
            <a:r>
              <a:rPr lang="es-PE" b="1" dirty="0" smtClean="0">
                <a:solidFill>
                  <a:srgbClr val="002060"/>
                </a:solidFill>
                <a:latin typeface="Arial Black" panose="020B0A04020102020204" pitchFamily="34" charset="0"/>
              </a:rPr>
              <a:t>de ceguera de ambos ojos.</a:t>
            </a:r>
            <a:endParaRPr lang="es-PE" b="1" dirty="0">
              <a:solidFill>
                <a:srgbClr val="002060"/>
              </a:solidFill>
              <a:latin typeface="Arial Black" panose="020B0A04020102020204" pitchFamily="34" charset="0"/>
            </a:endParaRPr>
          </a:p>
          <a:p>
            <a:pPr algn="ctr"/>
            <a:endParaRPr lang="es-PE" b="1" dirty="0" smtClean="0">
              <a:solidFill>
                <a:srgbClr val="002060"/>
              </a:solidFill>
              <a:latin typeface="Arial Black" panose="020B0A04020102020204" pitchFamily="34" charset="0"/>
            </a:endParaRPr>
          </a:p>
          <a:p>
            <a:pPr algn="ctr"/>
            <a:endParaRPr lang="es-PE"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4276793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fltVal val="0"/>
                                          </p:val>
                                        </p:tav>
                                        <p:tav tm="100000">
                                          <p:val>
                                            <p:strVal val="#ppt_w"/>
                                          </p:val>
                                        </p:tav>
                                      </p:tavLst>
                                    </p:anim>
                                    <p:anim calcmode="lin" valueType="num">
                                      <p:cBhvr>
                                        <p:cTn id="8"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4011910"/>
            <a:ext cx="8588327" cy="900246"/>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PE" b="1" dirty="0" smtClean="0">
                <a:solidFill>
                  <a:srgbClr val="002060"/>
                </a:solidFill>
                <a:latin typeface="Arial Black" panose="020B0A04020102020204" pitchFamily="34" charset="0"/>
              </a:rPr>
              <a:t>Esta imagen corresponde a las muletas que dejaron los</a:t>
            </a:r>
          </a:p>
          <a:p>
            <a:pPr algn="ctr"/>
            <a:r>
              <a:rPr lang="es-PE" b="1" dirty="0" smtClean="0">
                <a:solidFill>
                  <a:srgbClr val="002060"/>
                </a:solidFill>
                <a:latin typeface="Arial Black" panose="020B0A04020102020204" pitchFamily="34" charset="0"/>
              </a:rPr>
              <a:t>paralíticos que fueron sanados gracias al poder de Dios.</a:t>
            </a:r>
          </a:p>
          <a:p>
            <a:pPr algn="ctr"/>
            <a:endParaRPr lang="es-PE"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4228601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fltVal val="0"/>
                                          </p:val>
                                        </p:tav>
                                        <p:tav tm="100000">
                                          <p:val>
                                            <p:strVal val="#ppt_w"/>
                                          </p:val>
                                        </p:tav>
                                      </p:tavLst>
                                    </p:anim>
                                    <p:anim calcmode="lin" valueType="num">
                                      <p:cBhvr>
                                        <p:cTn id="8"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6" name="1 CuadroTexto"/>
          <p:cNvSpPr txBox="1"/>
          <p:nvPr/>
        </p:nvSpPr>
        <p:spPr>
          <a:xfrm>
            <a:off x="827584" y="4515966"/>
            <a:ext cx="7416824" cy="746344"/>
          </a:xfrm>
          <a:prstGeom prst="rect">
            <a:avLst/>
          </a:prstGeom>
          <a:noFill/>
        </p:spPr>
        <p:txBody>
          <a:bodyPr wrap="square" lIns="68565" tIns="34283" rIns="68565" bIns="34283" rtlCol="0">
            <a:spAutoFit/>
            <a:scene3d>
              <a:camera prst="obliqueBottomLeft"/>
              <a:lightRig rig="threePt" dir="t"/>
            </a:scene3d>
            <a:sp3d extrusionH="69850">
              <a:extrusionClr>
                <a:srgbClr val="0070C0"/>
              </a:extrusionClr>
            </a:sp3d>
          </a:bodyPr>
          <a:lstStyle/>
          <a:p>
            <a:pPr algn="ctr"/>
            <a:r>
              <a:rPr lang="es-ES" sz="1600" b="1" i="1" dirty="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rPr>
              <a:t>A continuación les mostramos una relación de trabajos </a:t>
            </a:r>
            <a:endParaRPr lang="es-ES" sz="1600" b="1" i="1" dirty="0" smtClean="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endParaRPr>
          </a:p>
          <a:p>
            <a:pPr algn="ctr"/>
            <a:r>
              <a:rPr lang="es-ES" sz="1600" b="1" i="1" dirty="0" smtClean="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rPr>
              <a:t>cristianos </a:t>
            </a:r>
            <a:r>
              <a:rPr lang="es-ES" sz="1600" b="1" i="1" dirty="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rPr>
              <a:t>por si alguno despierta su interés.</a:t>
            </a:r>
          </a:p>
          <a:p>
            <a:pPr algn="ctr"/>
            <a:endParaRPr lang="en-US" sz="1200" b="1" i="1" dirty="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endParaRPr>
          </a:p>
        </p:txBody>
      </p:sp>
      <p:pic>
        <p:nvPicPr>
          <p:cNvPr id="102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14471" t="17995" r="14108" b="24362"/>
          <a:stretch/>
        </p:blipFill>
        <p:spPr bwMode="auto">
          <a:xfrm>
            <a:off x="2123728" y="671296"/>
            <a:ext cx="2160240" cy="1271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rotWithShape="1">
          <a:blip r:embed="rId5">
            <a:extLst>
              <a:ext uri="{28A0092B-C50C-407E-A947-70E740481C1C}">
                <a14:useLocalDpi xmlns:a14="http://schemas.microsoft.com/office/drawing/2010/main" val="0"/>
              </a:ext>
            </a:extLst>
          </a:blip>
          <a:srcRect l="5791" t="14020" r="5712" b="24267"/>
          <a:stretch/>
        </p:blipFill>
        <p:spPr bwMode="auto">
          <a:xfrm>
            <a:off x="2724913" y="3557016"/>
            <a:ext cx="3685033" cy="850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86342" y="4659983"/>
            <a:ext cx="1584325" cy="566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17794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7"/>
                                        </p:tgtEl>
                                        <p:attrNameLst>
                                          <p:attrName>style.visibility</p:attrName>
                                        </p:attrNameLst>
                                      </p:cBhvr>
                                      <p:to>
                                        <p:strVal val="visible"/>
                                      </p:to>
                                    </p:set>
                                    <p:anim calcmode="lin" valueType="num">
                                      <p:cBhvr>
                                        <p:cTn id="15" dur="1800" fill="hold"/>
                                        <p:tgtEl>
                                          <p:spTgt spid="1027"/>
                                        </p:tgtEl>
                                        <p:attrNameLst>
                                          <p:attrName>ppt_w</p:attrName>
                                        </p:attrNameLst>
                                      </p:cBhvr>
                                      <p:tavLst>
                                        <p:tav tm="0">
                                          <p:val>
                                            <p:fltVal val="0"/>
                                          </p:val>
                                        </p:tav>
                                        <p:tav tm="100000">
                                          <p:val>
                                            <p:strVal val="#ppt_w"/>
                                          </p:val>
                                        </p:tav>
                                      </p:tavLst>
                                    </p:anim>
                                    <p:anim calcmode="lin" valueType="num">
                                      <p:cBhvr>
                                        <p:cTn id="16" dur="1800" fill="hold"/>
                                        <p:tgtEl>
                                          <p:spTgt spid="102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028"/>
                                        </p:tgtEl>
                                        <p:attrNameLst>
                                          <p:attrName>style.visibility</p:attrName>
                                        </p:attrNameLst>
                                      </p:cBhvr>
                                      <p:to>
                                        <p:strVal val="visible"/>
                                      </p:to>
                                    </p:set>
                                    <p:anim calcmode="lin" valueType="num">
                                      <p:cBhvr>
                                        <p:cTn id="19" dur="1800" fill="hold"/>
                                        <p:tgtEl>
                                          <p:spTgt spid="1028"/>
                                        </p:tgtEl>
                                        <p:attrNameLst>
                                          <p:attrName>ppt_w</p:attrName>
                                        </p:attrNameLst>
                                      </p:cBhvr>
                                      <p:tavLst>
                                        <p:tav tm="0">
                                          <p:val>
                                            <p:fltVal val="0"/>
                                          </p:val>
                                        </p:tav>
                                        <p:tav tm="100000">
                                          <p:val>
                                            <p:strVal val="#ppt_w"/>
                                          </p:val>
                                        </p:tav>
                                      </p:tavLst>
                                    </p:anim>
                                    <p:anim calcmode="lin" valueType="num">
                                      <p:cBhvr>
                                        <p:cTn id="20" dur="1800" fill="hold"/>
                                        <p:tgtEl>
                                          <p:spTgt spid="10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1"/>
            <a:ext cx="9141184" cy="5143504"/>
          </a:xfrm>
          <a:prstGeom prst="rect">
            <a:avLst/>
          </a:prstGeom>
          <a:noFill/>
          <a:ln>
            <a:noFill/>
          </a:ln>
        </p:spPr>
      </p:pic>
      <p:sp>
        <p:nvSpPr>
          <p:cNvPr id="13" name="4 CuadroTexto">
            <a:hlinkClick r:id="rId3"/>
          </p:cNvPr>
          <p:cNvSpPr txBox="1"/>
          <p:nvPr/>
        </p:nvSpPr>
        <p:spPr>
          <a:xfrm>
            <a:off x="323528" y="1347615"/>
            <a:ext cx="3720234"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smtClean="0">
                <a:solidFill>
                  <a:srgbClr val="002060"/>
                </a:solidFill>
                <a:cs typeface="Arial" charset="0"/>
              </a:rPr>
              <a:t>Evidencias Científicas de la Biblia – I</a:t>
            </a:r>
            <a:endParaRPr lang="en-US" b="1" dirty="0">
              <a:solidFill>
                <a:srgbClr val="002060"/>
              </a:solidFill>
              <a:cs typeface="Arial" charset="0"/>
            </a:endParaRPr>
          </a:p>
        </p:txBody>
      </p:sp>
      <p:sp>
        <p:nvSpPr>
          <p:cNvPr id="14" name="5 CuadroTexto">
            <a:hlinkClick r:id="rId4"/>
          </p:cNvPr>
          <p:cNvSpPr txBox="1"/>
          <p:nvPr/>
        </p:nvSpPr>
        <p:spPr>
          <a:xfrm>
            <a:off x="323533" y="1851672"/>
            <a:ext cx="3678643"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II </a:t>
            </a:r>
            <a:endParaRPr lang="en-US" b="1" dirty="0">
              <a:solidFill>
                <a:srgbClr val="002060"/>
              </a:solidFill>
              <a:cs typeface="Arial" charset="0"/>
            </a:endParaRPr>
          </a:p>
        </p:txBody>
      </p:sp>
      <p:sp>
        <p:nvSpPr>
          <p:cNvPr id="16" name="7 CuadroTexto">
            <a:hlinkClick r:id="rId5"/>
          </p:cNvPr>
          <p:cNvSpPr txBox="1"/>
          <p:nvPr/>
        </p:nvSpPr>
        <p:spPr>
          <a:xfrm>
            <a:off x="323533" y="2859783"/>
            <a:ext cx="3570773"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Jesucristo no es Religión, Él es Vida  </a:t>
            </a:r>
            <a:endParaRPr lang="en-US" b="1" dirty="0">
              <a:solidFill>
                <a:srgbClr val="002060"/>
              </a:solidFill>
              <a:cs typeface="Arial" charset="0"/>
            </a:endParaRPr>
          </a:p>
        </p:txBody>
      </p:sp>
      <p:sp>
        <p:nvSpPr>
          <p:cNvPr id="17" name="8 CuadroTexto">
            <a:hlinkClick r:id="rId6"/>
          </p:cNvPr>
          <p:cNvSpPr txBox="1"/>
          <p:nvPr/>
        </p:nvSpPr>
        <p:spPr>
          <a:xfrm>
            <a:off x="4572001" y="2122047"/>
            <a:ext cx="414209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Cuando el Hombre Confronta a Dios </a:t>
            </a:r>
            <a:endParaRPr lang="en-US" b="1" dirty="0">
              <a:solidFill>
                <a:srgbClr val="002060"/>
              </a:solidFill>
              <a:cs typeface="Arial" charset="0"/>
            </a:endParaRPr>
          </a:p>
        </p:txBody>
      </p:sp>
      <p:sp>
        <p:nvSpPr>
          <p:cNvPr id="18" name="9 CuadroTexto">
            <a:hlinkClick r:id="rId7"/>
          </p:cNvPr>
          <p:cNvSpPr txBox="1"/>
          <p:nvPr/>
        </p:nvSpPr>
        <p:spPr>
          <a:xfrm>
            <a:off x="683569" y="3867897"/>
            <a:ext cx="2642372"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¿Celebras </a:t>
            </a:r>
            <a:r>
              <a:rPr lang="es-ES" b="1" dirty="0" err="1">
                <a:solidFill>
                  <a:srgbClr val="002060"/>
                </a:solidFill>
                <a:cs typeface="Arial" charset="0"/>
              </a:rPr>
              <a:t>Halloween</a:t>
            </a:r>
            <a:r>
              <a:rPr lang="es-ES" b="1" dirty="0">
                <a:solidFill>
                  <a:srgbClr val="002060"/>
                </a:solidFill>
                <a:cs typeface="Arial" charset="0"/>
              </a:rPr>
              <a:t>?  </a:t>
            </a:r>
            <a:endParaRPr lang="en-US" b="1" dirty="0">
              <a:solidFill>
                <a:srgbClr val="002060"/>
              </a:solidFill>
              <a:cs typeface="Arial" charset="0"/>
            </a:endParaRPr>
          </a:p>
        </p:txBody>
      </p:sp>
      <p:sp>
        <p:nvSpPr>
          <p:cNvPr id="19" name="10 CuadroTexto">
            <a:hlinkClick r:id="rId8"/>
          </p:cNvPr>
          <p:cNvSpPr txBox="1"/>
          <p:nvPr/>
        </p:nvSpPr>
        <p:spPr>
          <a:xfrm>
            <a:off x="611560" y="2355729"/>
            <a:ext cx="2999450"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Dios, el Taxi y el Instrumento</a:t>
            </a:r>
            <a:endParaRPr lang="en-US" b="1" dirty="0">
              <a:solidFill>
                <a:srgbClr val="002060"/>
              </a:solidFill>
              <a:cs typeface="Arial" charset="0"/>
            </a:endParaRPr>
          </a:p>
        </p:txBody>
      </p:sp>
      <p:sp>
        <p:nvSpPr>
          <p:cNvPr id="20" name="11 CuadroTexto">
            <a:hlinkClick r:id="rId9"/>
          </p:cNvPr>
          <p:cNvSpPr txBox="1"/>
          <p:nvPr/>
        </p:nvSpPr>
        <p:spPr>
          <a:xfrm>
            <a:off x="323530" y="3363840"/>
            <a:ext cx="3481148"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Un Mundo Invisible pero Real </a:t>
            </a:r>
            <a:endParaRPr lang="en-US" b="1" dirty="0">
              <a:solidFill>
                <a:srgbClr val="002060"/>
              </a:solidFill>
              <a:cs typeface="Arial" charset="0"/>
            </a:endParaRPr>
          </a:p>
        </p:txBody>
      </p:sp>
      <p:sp>
        <p:nvSpPr>
          <p:cNvPr id="21" name="12 CuadroTexto">
            <a:hlinkClick r:id="rId10"/>
          </p:cNvPr>
          <p:cNvSpPr txBox="1"/>
          <p:nvPr/>
        </p:nvSpPr>
        <p:spPr>
          <a:xfrm>
            <a:off x="4597870" y="2634141"/>
            <a:ext cx="414209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a:t>
            </a:r>
            <a:endParaRPr lang="en-US" b="1" dirty="0">
              <a:solidFill>
                <a:srgbClr val="002060"/>
              </a:solidFill>
              <a:cs typeface="Arial" charset="0"/>
            </a:endParaRPr>
          </a:p>
        </p:txBody>
      </p:sp>
      <p:sp>
        <p:nvSpPr>
          <p:cNvPr id="22" name="13 CuadroTexto">
            <a:hlinkClick r:id="rId11"/>
          </p:cNvPr>
          <p:cNvSpPr txBox="1"/>
          <p:nvPr/>
        </p:nvSpPr>
        <p:spPr>
          <a:xfrm>
            <a:off x="4588853" y="3080583"/>
            <a:ext cx="4213513"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a:t>
            </a:r>
            <a:endParaRPr lang="en-US" b="1" dirty="0">
              <a:solidFill>
                <a:srgbClr val="002060"/>
              </a:solidFill>
              <a:cs typeface="Arial" charset="0"/>
            </a:endParaRPr>
          </a:p>
        </p:txBody>
      </p:sp>
      <p:sp>
        <p:nvSpPr>
          <p:cNvPr id="23" name="14 CuadroTexto">
            <a:hlinkClick r:id="rId12"/>
          </p:cNvPr>
          <p:cNvSpPr txBox="1"/>
          <p:nvPr/>
        </p:nvSpPr>
        <p:spPr>
          <a:xfrm>
            <a:off x="4475371" y="3569541"/>
            <a:ext cx="4499174"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III</a:t>
            </a:r>
            <a:endParaRPr lang="en-US" b="1" dirty="0">
              <a:solidFill>
                <a:srgbClr val="002060"/>
              </a:solidFill>
              <a:cs typeface="Arial" charset="0"/>
            </a:endParaRPr>
          </a:p>
        </p:txBody>
      </p:sp>
      <p:sp>
        <p:nvSpPr>
          <p:cNvPr id="24" name="15 CuadroTexto">
            <a:hlinkClick r:id="rId13"/>
          </p:cNvPr>
          <p:cNvSpPr txBox="1"/>
          <p:nvPr/>
        </p:nvSpPr>
        <p:spPr>
          <a:xfrm>
            <a:off x="4492678" y="4118301"/>
            <a:ext cx="4499174"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IV</a:t>
            </a:r>
            <a:endParaRPr lang="en-US" b="1" dirty="0">
              <a:solidFill>
                <a:srgbClr val="002060"/>
              </a:solidFill>
              <a:cs typeface="Arial" charset="0"/>
            </a:endParaRPr>
          </a:p>
        </p:txBody>
      </p:sp>
      <p:sp>
        <p:nvSpPr>
          <p:cNvPr id="27" name="26 Pentágono"/>
          <p:cNvSpPr/>
          <p:nvPr/>
        </p:nvSpPr>
        <p:spPr>
          <a:xfrm>
            <a:off x="6133747"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9" name="2 CuadroTexto"/>
          <p:cNvSpPr txBox="1"/>
          <p:nvPr/>
        </p:nvSpPr>
        <p:spPr>
          <a:xfrm>
            <a:off x="365516" y="160635"/>
            <a:ext cx="8412983" cy="34622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3 CuadroTexto"/>
          <p:cNvSpPr txBox="1"/>
          <p:nvPr/>
        </p:nvSpPr>
        <p:spPr>
          <a:xfrm>
            <a:off x="371119" y="674546"/>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52400">
              <a:extrusionClr>
                <a:srgbClr val="002836"/>
              </a:extrusionClr>
            </a:sp3d>
          </a:bodyPr>
          <a:lstStyle/>
          <a:p>
            <a:pPr algn="ctr">
              <a:tabLst>
                <a:tab pos="3697802" algn="l"/>
              </a:tabLst>
              <a:defRPr/>
            </a:pPr>
            <a:r>
              <a:rPr lang="es-E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31" name="13 CuadroTexto">
            <a:hlinkClick r:id="rId14"/>
          </p:cNvPr>
          <p:cNvSpPr txBox="1"/>
          <p:nvPr/>
        </p:nvSpPr>
        <p:spPr>
          <a:xfrm>
            <a:off x="5008455" y="1394347"/>
            <a:ext cx="3259355" cy="623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Eventos Cósmicos por Acontecer</a:t>
            </a:r>
          </a:p>
          <a:p>
            <a:pPr algn="ctr">
              <a:defRPr/>
            </a:pPr>
            <a:r>
              <a:rPr lang="es-ES" b="1" dirty="0">
                <a:solidFill>
                  <a:srgbClr val="002060"/>
                </a:solidFill>
                <a:cs typeface="Arial" charset="0"/>
              </a:rPr>
              <a:t> en el 2015</a:t>
            </a:r>
            <a:endParaRPr lang="en-US" b="1" dirty="0">
              <a:solidFill>
                <a:srgbClr val="002060"/>
              </a:solidFill>
              <a:cs typeface="Arial" charset="0"/>
            </a:endParaRPr>
          </a:p>
        </p:txBody>
      </p:sp>
      <p:sp>
        <p:nvSpPr>
          <p:cNvPr id="26" name="13 CuadroTexto">
            <a:hlinkClick r:id="rId15"/>
          </p:cNvPr>
          <p:cNvSpPr txBox="1"/>
          <p:nvPr/>
        </p:nvSpPr>
        <p:spPr>
          <a:xfrm>
            <a:off x="539554" y="4371953"/>
            <a:ext cx="3100484"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Positivismo Bíblico vs. </a:t>
            </a:r>
          </a:p>
          <a:p>
            <a:pPr algn="ctr">
              <a:defRPr/>
            </a:pPr>
            <a:r>
              <a:rPr lang="es-ES" b="1" dirty="0">
                <a:solidFill>
                  <a:srgbClr val="002060"/>
                </a:solidFill>
                <a:cs typeface="Arial" charset="0"/>
              </a:rPr>
              <a:t>El Positivismo Humanista</a:t>
            </a:r>
            <a:endParaRPr lang="en-US" b="1" dirty="0">
              <a:solidFill>
                <a:srgbClr val="002060"/>
              </a:solidFill>
              <a:cs typeface="Arial" charset="0"/>
            </a:endParaRPr>
          </a:p>
        </p:txBody>
      </p:sp>
    </p:spTree>
    <p:extLst>
      <p:ext uri="{BB962C8B-B14F-4D97-AF65-F5344CB8AC3E}">
        <p14:creationId xmlns:p14="http://schemas.microsoft.com/office/powerpoint/2010/main" val="1700751260"/>
      </p:ext>
    </p:extLst>
  </p:cSld>
  <p:clrMapOvr>
    <a:masterClrMapping/>
  </p:clrMapOvr>
  <mc:AlternateContent xmlns:mc="http://schemas.openxmlformats.org/markup-compatibility/2006" xmlns:p14="http://schemas.microsoft.com/office/powerpoint/2010/main">
    <mc:Choice Requires="p14">
      <p:transition spd="slow">
        <p14:ripple/>
        <p:sndAc>
          <p:endSnd/>
        </p:sndAc>
      </p:transition>
    </mc:Choice>
    <mc:Fallback xmlns="">
      <p:transition spd="slow">
        <p:fade/>
        <p:sndAc>
          <p:endSnd/>
        </p:sndAc>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5990" y="-1"/>
            <a:ext cx="9141179" cy="5143501"/>
          </a:xfrm>
          <a:prstGeom prst="rect">
            <a:avLst/>
          </a:prstGeom>
          <a:noFill/>
          <a:ln>
            <a:noFill/>
          </a:ln>
        </p:spPr>
      </p:pic>
      <p:sp>
        <p:nvSpPr>
          <p:cNvPr id="6" name="5 CuadroTexto">
            <a:hlinkClick r:id="rId3"/>
          </p:cNvPr>
          <p:cNvSpPr txBox="1"/>
          <p:nvPr/>
        </p:nvSpPr>
        <p:spPr>
          <a:xfrm>
            <a:off x="424042" y="2132643"/>
            <a:ext cx="3474901" cy="623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 </a:t>
            </a:r>
          </a:p>
          <a:p>
            <a:pPr algn="ctr">
              <a:defRPr/>
            </a:pPr>
            <a:r>
              <a:rPr lang="es-ES" b="1" dirty="0">
                <a:solidFill>
                  <a:srgbClr val="002060"/>
                </a:solidFill>
                <a:cs typeface="Arial" charset="0"/>
              </a:rPr>
              <a:t>por ti en la cruz? - 2</a:t>
            </a:r>
            <a:endParaRPr lang="en-US" b="1" dirty="0">
              <a:solidFill>
                <a:srgbClr val="002060"/>
              </a:solidFill>
              <a:cs typeface="Arial" charset="0"/>
            </a:endParaRPr>
          </a:p>
        </p:txBody>
      </p:sp>
      <p:sp>
        <p:nvSpPr>
          <p:cNvPr id="7" name="6 CuadroTexto">
            <a:hlinkClick r:id="rId4"/>
          </p:cNvPr>
          <p:cNvSpPr txBox="1"/>
          <p:nvPr/>
        </p:nvSpPr>
        <p:spPr>
          <a:xfrm>
            <a:off x="4314603" y="2304939"/>
            <a:ext cx="2570957"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Eclipses de Luna Roja</a:t>
            </a:r>
            <a:endParaRPr lang="en-US" b="1" dirty="0">
              <a:solidFill>
                <a:srgbClr val="002060"/>
              </a:solidFill>
              <a:cs typeface="Arial" charset="0"/>
            </a:endParaRPr>
          </a:p>
        </p:txBody>
      </p:sp>
      <p:sp>
        <p:nvSpPr>
          <p:cNvPr id="8" name="7 CuadroTexto">
            <a:hlinkClick r:id="rId5"/>
          </p:cNvPr>
          <p:cNvSpPr txBox="1"/>
          <p:nvPr/>
        </p:nvSpPr>
        <p:spPr>
          <a:xfrm>
            <a:off x="6987021" y="2315977"/>
            <a:ext cx="2071048"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Arrebatamiento</a:t>
            </a:r>
            <a:endParaRPr lang="en-US" b="1" dirty="0">
              <a:solidFill>
                <a:srgbClr val="002060"/>
              </a:solidFill>
              <a:cs typeface="Arial" charset="0"/>
            </a:endParaRPr>
          </a:p>
        </p:txBody>
      </p:sp>
      <p:sp>
        <p:nvSpPr>
          <p:cNvPr id="9" name="8 CuadroTexto">
            <a:hlinkClick r:id="rId6"/>
          </p:cNvPr>
          <p:cNvSpPr txBox="1"/>
          <p:nvPr/>
        </p:nvSpPr>
        <p:spPr>
          <a:xfrm>
            <a:off x="4495208" y="1372149"/>
            <a:ext cx="1999633"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Acto de Juzgar</a:t>
            </a:r>
            <a:endParaRPr lang="en-US" b="1" dirty="0">
              <a:solidFill>
                <a:srgbClr val="002060"/>
              </a:solidFill>
              <a:cs typeface="Arial" charset="0"/>
            </a:endParaRPr>
          </a:p>
        </p:txBody>
      </p:sp>
      <p:sp>
        <p:nvSpPr>
          <p:cNvPr id="10" name="9 CuadroTexto">
            <a:hlinkClick r:id="rId7"/>
          </p:cNvPr>
          <p:cNvSpPr txBox="1"/>
          <p:nvPr/>
        </p:nvSpPr>
        <p:spPr>
          <a:xfrm>
            <a:off x="6797537" y="1385238"/>
            <a:ext cx="2213880"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Salvación del Alma</a:t>
            </a:r>
            <a:endParaRPr lang="en-US" b="1" dirty="0">
              <a:solidFill>
                <a:srgbClr val="002060"/>
              </a:solidFill>
              <a:cs typeface="Arial" charset="0"/>
            </a:endParaRPr>
          </a:p>
        </p:txBody>
      </p:sp>
      <p:sp>
        <p:nvSpPr>
          <p:cNvPr id="11" name="10 CuadroTexto">
            <a:hlinkClick r:id="rId8"/>
          </p:cNvPr>
          <p:cNvSpPr txBox="1"/>
          <p:nvPr/>
        </p:nvSpPr>
        <p:spPr>
          <a:xfrm>
            <a:off x="433183" y="2924865"/>
            <a:ext cx="3499358"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Misterio de la Divina Trinidad</a:t>
            </a:r>
            <a:endParaRPr lang="en-US" b="1" dirty="0">
              <a:solidFill>
                <a:srgbClr val="002060"/>
              </a:solidFill>
              <a:cs typeface="Arial" charset="0"/>
            </a:endParaRPr>
          </a:p>
        </p:txBody>
      </p:sp>
      <p:sp>
        <p:nvSpPr>
          <p:cNvPr id="12" name="11 CuadroTexto">
            <a:hlinkClick r:id="rId9"/>
          </p:cNvPr>
          <p:cNvSpPr txBox="1"/>
          <p:nvPr/>
        </p:nvSpPr>
        <p:spPr>
          <a:xfrm>
            <a:off x="5038328" y="2777565"/>
            <a:ext cx="3570773"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Radiografía Bíblica del Anticristo</a:t>
            </a:r>
            <a:endParaRPr lang="en-US" b="1" dirty="0">
              <a:solidFill>
                <a:srgbClr val="002060"/>
              </a:solidFill>
              <a:cs typeface="Arial" charset="0"/>
            </a:endParaRPr>
          </a:p>
        </p:txBody>
      </p:sp>
      <p:sp>
        <p:nvSpPr>
          <p:cNvPr id="13" name="12 CuadroTexto">
            <a:hlinkClick r:id="rId10"/>
          </p:cNvPr>
          <p:cNvSpPr txBox="1"/>
          <p:nvPr/>
        </p:nvSpPr>
        <p:spPr>
          <a:xfrm>
            <a:off x="698746" y="3394656"/>
            <a:ext cx="2999450"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Misterio del Espíritu Santo</a:t>
            </a:r>
            <a:endParaRPr lang="en-US" b="1" dirty="0">
              <a:solidFill>
                <a:srgbClr val="002060"/>
              </a:solidFill>
              <a:cs typeface="Arial" charset="0"/>
            </a:endParaRPr>
          </a:p>
        </p:txBody>
      </p:sp>
      <p:sp>
        <p:nvSpPr>
          <p:cNvPr id="14" name="13 CuadroTexto">
            <a:hlinkClick r:id="rId11"/>
          </p:cNvPr>
          <p:cNvSpPr txBox="1"/>
          <p:nvPr/>
        </p:nvSpPr>
        <p:spPr>
          <a:xfrm>
            <a:off x="4657260" y="1830699"/>
            <a:ext cx="4284928"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¿Existen Varias Maneras de llegar a Dios?</a:t>
            </a:r>
            <a:endParaRPr lang="en-US" b="1" dirty="0">
              <a:solidFill>
                <a:srgbClr val="002060"/>
              </a:solidFill>
              <a:cs typeface="Arial" charset="0"/>
            </a:endParaRPr>
          </a:p>
        </p:txBody>
      </p:sp>
      <p:sp>
        <p:nvSpPr>
          <p:cNvPr id="15" name="14 CuadroTexto">
            <a:hlinkClick r:id="rId12"/>
          </p:cNvPr>
          <p:cNvSpPr txBox="1"/>
          <p:nvPr/>
        </p:nvSpPr>
        <p:spPr>
          <a:xfrm>
            <a:off x="986068" y="3830253"/>
            <a:ext cx="2499542" cy="34622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Más</a:t>
            </a:r>
            <a:r>
              <a:rPr lang="es-ES" b="1" dirty="0">
                <a:solidFill>
                  <a:srgbClr val="002060"/>
                </a:solidFill>
                <a:effectLst>
                  <a:outerShdw blurRad="38100" dist="38100" dir="2700000" algn="tl">
                    <a:srgbClr val="000000">
                      <a:alpha val="43137"/>
                    </a:srgbClr>
                  </a:outerShdw>
                </a:effectLst>
                <a:cs typeface="Arial" charset="0"/>
              </a:rPr>
              <a:t> </a:t>
            </a:r>
            <a:r>
              <a:rPr lang="es-ES" b="1" dirty="0">
                <a:solidFill>
                  <a:srgbClr val="002060"/>
                </a:solidFill>
                <a:cs typeface="Arial" charset="0"/>
              </a:rPr>
              <a:t>allá de la Muerte</a:t>
            </a:r>
            <a:endParaRPr lang="en-US" b="1" dirty="0">
              <a:solidFill>
                <a:srgbClr val="002060"/>
              </a:solidFill>
              <a:cs typeface="Arial" charset="0"/>
            </a:endParaRPr>
          </a:p>
        </p:txBody>
      </p:sp>
      <p:sp>
        <p:nvSpPr>
          <p:cNvPr id="16" name="13 CuadroTexto">
            <a:hlinkClick r:id="rId13"/>
          </p:cNvPr>
          <p:cNvSpPr txBox="1"/>
          <p:nvPr/>
        </p:nvSpPr>
        <p:spPr>
          <a:xfrm>
            <a:off x="5222580" y="3216456"/>
            <a:ext cx="3279484" cy="623228"/>
          </a:xfrm>
          <a:prstGeom prst="rect">
            <a:avLst/>
          </a:prstGeom>
          <a:gradFill>
            <a:gsLst>
              <a:gs pos="0">
                <a:srgbClr val="5E9EFF"/>
              </a:gs>
              <a:gs pos="39999">
                <a:srgbClr val="85C2FF"/>
              </a:gs>
              <a:gs pos="70000">
                <a:srgbClr val="C4D6EB"/>
              </a:gs>
              <a:gs pos="100000">
                <a:srgbClr val="FFEBFA"/>
              </a:gs>
            </a:gsLst>
            <a:lin ang="5400000" scaled="0"/>
          </a:gradFill>
          <a:ln>
            <a:noFill/>
          </a:ln>
          <a:effectLst/>
          <a:scene3d>
            <a:camera prst="obliqueBottomLeft"/>
            <a:lightRig rig="flat" dir="t">
              <a:rot lat="0" lon="0" rev="7200000"/>
            </a:lightRig>
          </a:scene3d>
          <a:sp3d prstMaterial="metal">
            <a:bevelT w="165100" prst="coolSlant"/>
            <a:extrusionClr>
              <a:srgbClr val="2D004C"/>
            </a:extrusionClr>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Cuando el Hombre le Cambia </a:t>
            </a:r>
          </a:p>
          <a:p>
            <a:pPr algn="ctr">
              <a:defRPr/>
            </a:pPr>
            <a:r>
              <a:rPr lang="es-ES" b="1" dirty="0">
                <a:solidFill>
                  <a:srgbClr val="002060"/>
                </a:solidFill>
                <a:cs typeface="Arial" charset="0"/>
              </a:rPr>
              <a:t>la Gloria a Dios</a:t>
            </a:r>
            <a:endParaRPr lang="en-US" b="1" dirty="0">
              <a:solidFill>
                <a:srgbClr val="002060"/>
              </a:solidFill>
              <a:cs typeface="Arial" charset="0"/>
            </a:endParaRPr>
          </a:p>
        </p:txBody>
      </p:sp>
      <p:sp>
        <p:nvSpPr>
          <p:cNvPr id="18" name="13 CuadroTexto">
            <a:hlinkClick r:id="rId14"/>
          </p:cNvPr>
          <p:cNvSpPr txBox="1"/>
          <p:nvPr/>
        </p:nvSpPr>
        <p:spPr>
          <a:xfrm>
            <a:off x="251520" y="4371954"/>
            <a:ext cx="4161174" cy="623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¿Se puede señalar Fechas Exactas para Eventos Apocalípticos?</a:t>
            </a:r>
            <a:endParaRPr lang="en-US" b="1" dirty="0">
              <a:solidFill>
                <a:srgbClr val="002060"/>
              </a:solidFill>
              <a:cs typeface="Arial" charset="0"/>
            </a:endParaRPr>
          </a:p>
        </p:txBody>
      </p:sp>
      <p:sp>
        <p:nvSpPr>
          <p:cNvPr id="23" name="16 CuadroTexto">
            <a:hlinkClick r:id="rId15"/>
          </p:cNvPr>
          <p:cNvSpPr txBox="1"/>
          <p:nvPr/>
        </p:nvSpPr>
        <p:spPr>
          <a:xfrm>
            <a:off x="474423" y="1348239"/>
            <a:ext cx="3386950" cy="623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a:t>
            </a:r>
          </a:p>
          <a:p>
            <a:pPr algn="ctr">
              <a:defRPr/>
            </a:pPr>
            <a:r>
              <a:rPr lang="es-ES" b="1" dirty="0">
                <a:solidFill>
                  <a:srgbClr val="002060"/>
                </a:solidFill>
                <a:cs typeface="Arial" charset="0"/>
              </a:rPr>
              <a:t> por ti en la cruz? - I</a:t>
            </a:r>
            <a:endParaRPr lang="en-US" b="1" dirty="0">
              <a:solidFill>
                <a:srgbClr val="002060"/>
              </a:solidFill>
              <a:cs typeface="Arial" charset="0"/>
            </a:endParaRPr>
          </a:p>
        </p:txBody>
      </p:sp>
      <p:sp>
        <p:nvSpPr>
          <p:cNvPr id="22" name="2 CuadroTexto"/>
          <p:cNvSpPr txBox="1"/>
          <p:nvPr/>
        </p:nvSpPr>
        <p:spPr>
          <a:xfrm>
            <a:off x="365516" y="160635"/>
            <a:ext cx="8412983" cy="34622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24 Pentágono"/>
          <p:cNvSpPr/>
          <p:nvPr/>
        </p:nvSpPr>
        <p:spPr>
          <a:xfrm>
            <a:off x="6133747"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4" name="23 CuadroTexto">
            <a:hlinkClick r:id="rId16"/>
          </p:cNvPr>
          <p:cNvSpPr txBox="1"/>
          <p:nvPr/>
        </p:nvSpPr>
        <p:spPr>
          <a:xfrm>
            <a:off x="5364094" y="4011913"/>
            <a:ext cx="2974805"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6" tIns="34280" rIns="68556" bIns="34280" rtlCol="0">
            <a:spAutoFit/>
            <a:sp3d extrusionH="114300">
              <a:bevelT w="82550" h="38100" prst="coolSlant"/>
              <a:extrusionClr>
                <a:schemeClr val="bg2">
                  <a:lumMod val="20000"/>
                  <a:lumOff val="80000"/>
                </a:schemeClr>
              </a:extrusionClr>
            </a:sp3d>
          </a:bodyPr>
          <a:lstStyle/>
          <a:p>
            <a:pPr algn="ctr"/>
            <a:r>
              <a:rPr lang="es-ES" b="1" dirty="0">
                <a:solidFill>
                  <a:srgbClr val="002060"/>
                </a:solidFill>
              </a:rPr>
              <a:t>Impactante Testimonio De Un</a:t>
            </a:r>
          </a:p>
          <a:p>
            <a:pPr algn="ctr"/>
            <a:r>
              <a:rPr lang="es-ES" b="1" dirty="0">
                <a:solidFill>
                  <a:srgbClr val="002060"/>
                </a:solidFill>
              </a:rPr>
              <a:t> Ex Terrorista Islámico</a:t>
            </a:r>
          </a:p>
        </p:txBody>
      </p:sp>
      <p:sp>
        <p:nvSpPr>
          <p:cNvPr id="26" name="3 CuadroTexto"/>
          <p:cNvSpPr txBox="1"/>
          <p:nvPr/>
        </p:nvSpPr>
        <p:spPr>
          <a:xfrm>
            <a:off x="371119" y="674546"/>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52400">
              <a:extrusionClr>
                <a:srgbClr val="002836"/>
              </a:extrusionClr>
            </a:sp3d>
          </a:bodyPr>
          <a:lstStyle/>
          <a:p>
            <a:pPr algn="ctr">
              <a:tabLst>
                <a:tab pos="3697802" algn="l"/>
              </a:tabLst>
              <a:defRPr/>
            </a:pPr>
            <a:r>
              <a:rPr lang="es-E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1152849657"/>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825" y="-1"/>
            <a:ext cx="9141179" cy="5143501"/>
          </a:xfrm>
          <a:prstGeom prst="rect">
            <a:avLst/>
          </a:prstGeom>
          <a:noFill/>
          <a:ln>
            <a:noFill/>
          </a:ln>
        </p:spPr>
      </p:pic>
      <p:sp>
        <p:nvSpPr>
          <p:cNvPr id="9" name="9 CuadroTexto">
            <a:hlinkClick r:id="rId3"/>
          </p:cNvPr>
          <p:cNvSpPr txBox="1"/>
          <p:nvPr/>
        </p:nvSpPr>
        <p:spPr>
          <a:xfrm>
            <a:off x="1043608" y="2268003"/>
            <a:ext cx="2213880"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Carta de Un Bebé</a:t>
            </a:r>
            <a:endParaRPr lang="en-US" b="1" dirty="0">
              <a:solidFill>
                <a:srgbClr val="002060"/>
              </a:solidFill>
              <a:cs typeface="Arial" charset="0"/>
            </a:endParaRPr>
          </a:p>
        </p:txBody>
      </p:sp>
      <p:sp>
        <p:nvSpPr>
          <p:cNvPr id="10" name="11 CuadroTexto">
            <a:hlinkClick r:id="rId4"/>
          </p:cNvPr>
          <p:cNvSpPr txBox="1"/>
          <p:nvPr/>
        </p:nvSpPr>
        <p:spPr>
          <a:xfrm>
            <a:off x="539554" y="2715768"/>
            <a:ext cx="3188732"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Peor De Los Sentimientos</a:t>
            </a:r>
            <a:endParaRPr lang="en-US" b="1" dirty="0">
              <a:solidFill>
                <a:srgbClr val="002060"/>
              </a:solidFill>
              <a:cs typeface="Arial" charset="0"/>
            </a:endParaRPr>
          </a:p>
        </p:txBody>
      </p:sp>
      <p:sp>
        <p:nvSpPr>
          <p:cNvPr id="11" name="13 CuadroTexto">
            <a:hlinkClick r:id="rId5"/>
          </p:cNvPr>
          <p:cNvSpPr txBox="1"/>
          <p:nvPr/>
        </p:nvSpPr>
        <p:spPr>
          <a:xfrm>
            <a:off x="4860033" y="1275609"/>
            <a:ext cx="3979660"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Guerra Contra El Dinero En Efectivo</a:t>
            </a:r>
            <a:endParaRPr lang="en-US" b="1" dirty="0">
              <a:solidFill>
                <a:srgbClr val="002060"/>
              </a:solidFill>
              <a:cs typeface="Arial" charset="0"/>
            </a:endParaRPr>
          </a:p>
        </p:txBody>
      </p:sp>
      <p:sp>
        <p:nvSpPr>
          <p:cNvPr id="12" name="13 CuadroTexto">
            <a:hlinkClick r:id="rId6"/>
          </p:cNvPr>
          <p:cNvSpPr txBox="1"/>
          <p:nvPr/>
        </p:nvSpPr>
        <p:spPr>
          <a:xfrm>
            <a:off x="539553" y="1275609"/>
            <a:ext cx="338560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Testimonio Acerca De Halloween</a:t>
            </a:r>
            <a:endParaRPr lang="en-US" b="1" dirty="0">
              <a:solidFill>
                <a:srgbClr val="002060"/>
              </a:solidFill>
              <a:latin typeface="Arial Narrow" panose="020B0606020202030204" pitchFamily="34" charset="0"/>
              <a:cs typeface="Arial" charset="0"/>
            </a:endParaRPr>
          </a:p>
        </p:txBody>
      </p:sp>
      <p:sp>
        <p:nvSpPr>
          <p:cNvPr id="13" name="13 CuadroTexto">
            <a:hlinkClick r:id="rId7"/>
          </p:cNvPr>
          <p:cNvSpPr txBox="1"/>
          <p:nvPr/>
        </p:nvSpPr>
        <p:spPr>
          <a:xfrm>
            <a:off x="4932041" y="2283718"/>
            <a:ext cx="3807541"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prstMaterial="metal">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Testimonio De Un Ex Monje Budista                      Que Regresó De La Muerte</a:t>
            </a:r>
            <a:endParaRPr lang="en-US" b="1" dirty="0">
              <a:solidFill>
                <a:srgbClr val="002060"/>
              </a:solidFill>
              <a:cs typeface="Arial" charset="0"/>
            </a:endParaRPr>
          </a:p>
        </p:txBody>
      </p:sp>
      <p:sp>
        <p:nvSpPr>
          <p:cNvPr id="14" name="13 CuadroTexto">
            <a:hlinkClick r:id="rId8"/>
          </p:cNvPr>
          <p:cNvSpPr txBox="1"/>
          <p:nvPr/>
        </p:nvSpPr>
        <p:spPr>
          <a:xfrm>
            <a:off x="539557" y="3219826"/>
            <a:ext cx="3211249"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ln>
            <a:noFill/>
          </a:ln>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Envejecer Es Una Obligación, </a:t>
            </a:r>
          </a:p>
          <a:p>
            <a:pPr algn="ctr">
              <a:defRPr/>
            </a:pPr>
            <a:r>
              <a:rPr lang="es-ES" b="1" dirty="0">
                <a:solidFill>
                  <a:srgbClr val="002060"/>
                </a:solidFill>
                <a:cs typeface="Arial" charset="0"/>
              </a:rPr>
              <a:t>Madurar Es Una Opción</a:t>
            </a:r>
            <a:endParaRPr lang="en-US" b="1" dirty="0">
              <a:solidFill>
                <a:srgbClr val="002060"/>
              </a:solidFill>
              <a:cs typeface="Arial" charset="0"/>
            </a:endParaRPr>
          </a:p>
        </p:txBody>
      </p:sp>
      <p:sp>
        <p:nvSpPr>
          <p:cNvPr id="16" name="13 CuadroTexto">
            <a:hlinkClick r:id="rId9"/>
          </p:cNvPr>
          <p:cNvSpPr txBox="1"/>
          <p:nvPr/>
        </p:nvSpPr>
        <p:spPr>
          <a:xfrm>
            <a:off x="4860033" y="1779663"/>
            <a:ext cx="4032722"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De Prostituta A Una Vida Con Propósito</a:t>
            </a:r>
            <a:endParaRPr lang="en-US" b="1" dirty="0">
              <a:solidFill>
                <a:srgbClr val="002060"/>
              </a:solidFill>
              <a:cs typeface="Arial" charset="0"/>
            </a:endParaRPr>
          </a:p>
        </p:txBody>
      </p:sp>
      <p:sp>
        <p:nvSpPr>
          <p:cNvPr id="17" name="13 CuadroTexto">
            <a:hlinkClick r:id="rId10"/>
          </p:cNvPr>
          <p:cNvSpPr txBox="1"/>
          <p:nvPr/>
        </p:nvSpPr>
        <p:spPr>
          <a:xfrm>
            <a:off x="683569" y="1779663"/>
            <a:ext cx="2887940"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Jerusalén, La Ciudad Amada</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6" y="160635"/>
            <a:ext cx="8412983" cy="34622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0" name="19 CuadroTexto">
            <a:hlinkClick r:id="rId11"/>
          </p:cNvPr>
          <p:cNvSpPr txBox="1"/>
          <p:nvPr/>
        </p:nvSpPr>
        <p:spPr>
          <a:xfrm>
            <a:off x="5148064" y="3003799"/>
            <a:ext cx="3427285"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6" tIns="34280" rIns="68556" bIns="34280" rtlCol="0">
            <a:spAutoFit/>
            <a:sp3d extrusionH="114300">
              <a:bevelT w="82550" h="38100" prst="coolSlant"/>
              <a:extrusionClr>
                <a:schemeClr val="bg2">
                  <a:lumMod val="20000"/>
                  <a:lumOff val="80000"/>
                </a:schemeClr>
              </a:extrusionClr>
            </a:sp3d>
          </a:bodyPr>
          <a:lstStyle/>
          <a:p>
            <a:r>
              <a:rPr lang="es-ES" b="1" dirty="0">
                <a:solidFill>
                  <a:srgbClr val="002060"/>
                </a:solidFill>
              </a:rPr>
              <a:t>Reconoce Tus Errores Y Serás Libre</a:t>
            </a:r>
          </a:p>
        </p:txBody>
      </p:sp>
      <p:sp>
        <p:nvSpPr>
          <p:cNvPr id="25" name="16 CuadroTexto">
            <a:hlinkClick r:id="rId12"/>
          </p:cNvPr>
          <p:cNvSpPr txBox="1"/>
          <p:nvPr/>
        </p:nvSpPr>
        <p:spPr>
          <a:xfrm>
            <a:off x="5220072" y="3507855"/>
            <a:ext cx="3386950" cy="623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Voluntad Perfecta de Dios y Su Voluntad Permisiva</a:t>
            </a:r>
            <a:endParaRPr lang="en-US" b="1" dirty="0">
              <a:solidFill>
                <a:srgbClr val="002060"/>
              </a:solidFill>
              <a:cs typeface="Arial" charset="0"/>
            </a:endParaRPr>
          </a:p>
        </p:txBody>
      </p:sp>
      <p:sp>
        <p:nvSpPr>
          <p:cNvPr id="23" name="11 CuadroTexto">
            <a:hlinkClick r:id="rId13"/>
          </p:cNvPr>
          <p:cNvSpPr txBox="1"/>
          <p:nvPr/>
        </p:nvSpPr>
        <p:spPr>
          <a:xfrm>
            <a:off x="323530" y="4011912"/>
            <a:ext cx="374441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Planeta </a:t>
            </a:r>
            <a:r>
              <a:rPr lang="es-ES" b="1" dirty="0" err="1">
                <a:solidFill>
                  <a:srgbClr val="002060"/>
                </a:solidFill>
                <a:cs typeface="Arial" charset="0"/>
              </a:rPr>
              <a:t>Nibiru</a:t>
            </a:r>
            <a:r>
              <a:rPr lang="es-ES" b="1" dirty="0">
                <a:solidFill>
                  <a:srgbClr val="002060"/>
                </a:solidFill>
                <a:cs typeface="Arial" charset="0"/>
              </a:rPr>
              <a:t> ¿Amenaza o Ficción?</a:t>
            </a:r>
            <a:endParaRPr lang="en-US" b="1" dirty="0">
              <a:solidFill>
                <a:srgbClr val="002060"/>
              </a:solidFill>
              <a:cs typeface="Arial" charset="0"/>
            </a:endParaRPr>
          </a:p>
        </p:txBody>
      </p:sp>
      <p:sp>
        <p:nvSpPr>
          <p:cNvPr id="19" name="11 CuadroTexto">
            <a:hlinkClick r:id="rId14"/>
          </p:cNvPr>
          <p:cNvSpPr txBox="1"/>
          <p:nvPr/>
        </p:nvSpPr>
        <p:spPr>
          <a:xfrm>
            <a:off x="323530" y="4515967"/>
            <a:ext cx="374441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Cómo Obtener Paz Interior</a:t>
            </a:r>
            <a:endParaRPr lang="en-US" b="1" dirty="0">
              <a:solidFill>
                <a:srgbClr val="002060"/>
              </a:solidFill>
              <a:cs typeface="Arial" charset="0"/>
            </a:endParaRPr>
          </a:p>
        </p:txBody>
      </p:sp>
      <p:sp>
        <p:nvSpPr>
          <p:cNvPr id="26" name="25 Pentágono"/>
          <p:cNvSpPr/>
          <p:nvPr/>
        </p:nvSpPr>
        <p:spPr>
          <a:xfrm>
            <a:off x="6133747"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1" name="13 CuadroTexto">
            <a:hlinkClick r:id="rId15"/>
          </p:cNvPr>
          <p:cNvSpPr txBox="1"/>
          <p:nvPr/>
        </p:nvSpPr>
        <p:spPr>
          <a:xfrm>
            <a:off x="5220072" y="4299943"/>
            <a:ext cx="338560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De Científico a Siervo de Dios</a:t>
            </a:r>
            <a:endParaRPr lang="en-US" b="1" dirty="0">
              <a:solidFill>
                <a:srgbClr val="002060"/>
              </a:solidFill>
              <a:latin typeface="Arial Narrow" panose="020B0606020202030204" pitchFamily="34" charset="0"/>
              <a:cs typeface="Arial" charset="0"/>
            </a:endParaRPr>
          </a:p>
        </p:txBody>
      </p:sp>
      <p:sp>
        <p:nvSpPr>
          <p:cNvPr id="27" name="3 CuadroTexto"/>
          <p:cNvSpPr txBox="1"/>
          <p:nvPr/>
        </p:nvSpPr>
        <p:spPr>
          <a:xfrm>
            <a:off x="371119" y="674546"/>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52400">
              <a:extrusionClr>
                <a:srgbClr val="002836"/>
              </a:extrusionClr>
            </a:sp3d>
          </a:bodyPr>
          <a:lstStyle/>
          <a:p>
            <a:pPr algn="ctr">
              <a:tabLst>
                <a:tab pos="3697802" algn="l"/>
              </a:tabLst>
              <a:defRPr/>
            </a:pPr>
            <a:r>
              <a:rPr lang="es-E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672422156"/>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6" y="-1"/>
            <a:ext cx="9141179" cy="5143501"/>
          </a:xfrm>
          <a:prstGeom prst="rect">
            <a:avLst/>
          </a:prstGeom>
          <a:noFill/>
          <a:ln>
            <a:noFill/>
          </a:ln>
        </p:spPr>
      </p:pic>
      <p:sp>
        <p:nvSpPr>
          <p:cNvPr id="12" name="13 CuadroTexto">
            <a:hlinkClick r:id="rId4"/>
          </p:cNvPr>
          <p:cNvSpPr txBox="1"/>
          <p:nvPr/>
        </p:nvSpPr>
        <p:spPr>
          <a:xfrm>
            <a:off x="504000" y="3672001"/>
            <a:ext cx="3385606"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Niño Regresa del Cielo con un Mensaje para el Mundo</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7" y="160635"/>
            <a:ext cx="8412983" cy="34622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5" tIns="34280" rIns="68555"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6" name="13 CuadroTexto">
            <a:hlinkClick r:id="rId5"/>
          </p:cNvPr>
          <p:cNvSpPr txBox="1"/>
          <p:nvPr/>
        </p:nvSpPr>
        <p:spPr>
          <a:xfrm>
            <a:off x="539553" y="1275607"/>
            <a:ext cx="3385606"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¿Es Halloween Un Inocente Juego de Niños?</a:t>
            </a:r>
            <a:endParaRPr lang="en-US" b="1" dirty="0">
              <a:solidFill>
                <a:srgbClr val="002060"/>
              </a:solidFill>
              <a:latin typeface="Arial Narrow" panose="020B0606020202030204" pitchFamily="34" charset="0"/>
              <a:cs typeface="Arial" charset="0"/>
            </a:endParaRPr>
          </a:p>
        </p:txBody>
      </p:sp>
      <p:sp>
        <p:nvSpPr>
          <p:cNvPr id="27" name="13 CuadroTexto">
            <a:hlinkClick r:id="rId6"/>
          </p:cNvPr>
          <p:cNvSpPr txBox="1"/>
          <p:nvPr/>
        </p:nvSpPr>
        <p:spPr>
          <a:xfrm>
            <a:off x="539553" y="2736001"/>
            <a:ext cx="338560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La Cara Oculta de Halloween</a:t>
            </a:r>
            <a:endParaRPr lang="en-US" b="1" dirty="0">
              <a:solidFill>
                <a:srgbClr val="002060"/>
              </a:solidFill>
              <a:latin typeface="Arial Narrow" panose="020B0606020202030204" pitchFamily="34" charset="0"/>
              <a:cs typeface="Arial" charset="0"/>
            </a:endParaRPr>
          </a:p>
        </p:txBody>
      </p:sp>
      <p:sp>
        <p:nvSpPr>
          <p:cNvPr id="28" name="13 CuadroTexto">
            <a:hlinkClick r:id="rId7"/>
          </p:cNvPr>
          <p:cNvSpPr txBox="1"/>
          <p:nvPr/>
        </p:nvSpPr>
        <p:spPr>
          <a:xfrm>
            <a:off x="539553" y="1995688"/>
            <a:ext cx="3385606"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Ex Satanista  Habla  Acerca de Halloween</a:t>
            </a:r>
            <a:endParaRPr lang="en-US" b="1" dirty="0">
              <a:solidFill>
                <a:srgbClr val="002060"/>
              </a:solidFill>
              <a:latin typeface="Arial Narrow" panose="020B0606020202030204" pitchFamily="34" charset="0"/>
              <a:cs typeface="Arial" charset="0"/>
            </a:endParaRPr>
          </a:p>
        </p:txBody>
      </p:sp>
      <p:sp>
        <p:nvSpPr>
          <p:cNvPr id="11" name="13 CuadroTexto">
            <a:hlinkClick r:id="rId8"/>
          </p:cNvPr>
          <p:cNvSpPr txBox="1"/>
          <p:nvPr/>
        </p:nvSpPr>
        <p:spPr>
          <a:xfrm>
            <a:off x="504000" y="4428001"/>
            <a:ext cx="3385606"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¡Reconoce Ud. los Tiempos que Estamos Viviendo?</a:t>
            </a:r>
            <a:endParaRPr lang="en-US" b="1" dirty="0">
              <a:solidFill>
                <a:srgbClr val="002060"/>
              </a:solidFill>
              <a:latin typeface="Arial Narrow" panose="020B0606020202030204" pitchFamily="34" charset="0"/>
              <a:cs typeface="Arial" charset="0"/>
            </a:endParaRPr>
          </a:p>
        </p:txBody>
      </p:sp>
      <p:sp>
        <p:nvSpPr>
          <p:cNvPr id="13" name="13 CuadroTexto">
            <a:hlinkClick r:id="rId9"/>
          </p:cNvPr>
          <p:cNvSpPr txBox="1"/>
          <p:nvPr/>
        </p:nvSpPr>
        <p:spPr>
          <a:xfrm>
            <a:off x="504000" y="3219823"/>
            <a:ext cx="338437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Un Vistazo a la Eternidad</a:t>
            </a:r>
            <a:endParaRPr lang="en-US" b="1" dirty="0">
              <a:solidFill>
                <a:srgbClr val="002060"/>
              </a:solidFill>
              <a:latin typeface="Arial Narrow" panose="020B0606020202030204" pitchFamily="34" charset="0"/>
              <a:cs typeface="Arial" charset="0"/>
            </a:endParaRPr>
          </a:p>
        </p:txBody>
      </p:sp>
      <p:sp>
        <p:nvSpPr>
          <p:cNvPr id="14" name="13 CuadroTexto">
            <a:hlinkClick r:id="rId10"/>
          </p:cNvPr>
          <p:cNvSpPr txBox="1"/>
          <p:nvPr/>
        </p:nvSpPr>
        <p:spPr>
          <a:xfrm>
            <a:off x="4932041" y="1332001"/>
            <a:ext cx="3385606"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El Sacrificio de Jesucristo Según el </a:t>
            </a:r>
          </a:p>
          <a:p>
            <a:pPr algn="ctr">
              <a:defRPr/>
            </a:pPr>
            <a:r>
              <a:rPr lang="es-ES" b="1" dirty="0">
                <a:solidFill>
                  <a:srgbClr val="002060"/>
                </a:solidFill>
                <a:latin typeface="Arial Narrow" panose="020B0606020202030204" pitchFamily="34" charset="0"/>
                <a:cs typeface="Arial" charset="0"/>
              </a:rPr>
              <a:t>Antiguo Testamento</a:t>
            </a:r>
            <a:endParaRPr lang="en-US" b="1" dirty="0">
              <a:solidFill>
                <a:srgbClr val="002060"/>
              </a:solidFill>
              <a:latin typeface="Arial Narrow" panose="020B0606020202030204" pitchFamily="34" charset="0"/>
              <a:cs typeface="Arial" charset="0"/>
            </a:endParaRPr>
          </a:p>
        </p:txBody>
      </p:sp>
      <p:sp>
        <p:nvSpPr>
          <p:cNvPr id="15" name="14 CuadroTexto">
            <a:hlinkClick r:id="rId11"/>
          </p:cNvPr>
          <p:cNvSpPr txBox="1"/>
          <p:nvPr/>
        </p:nvSpPr>
        <p:spPr>
          <a:xfrm>
            <a:off x="4932041" y="2139703"/>
            <a:ext cx="338560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Cómo Reconocer a una Secta</a:t>
            </a:r>
          </a:p>
        </p:txBody>
      </p:sp>
      <p:sp>
        <p:nvSpPr>
          <p:cNvPr id="16" name="15 CuadroTexto">
            <a:hlinkClick r:id="rId12"/>
          </p:cNvPr>
          <p:cNvSpPr txBox="1"/>
          <p:nvPr/>
        </p:nvSpPr>
        <p:spPr>
          <a:xfrm>
            <a:off x="4932041" y="2700001"/>
            <a:ext cx="338560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Conoce lo que Dios Aborrece</a:t>
            </a:r>
          </a:p>
        </p:txBody>
      </p:sp>
      <p:sp>
        <p:nvSpPr>
          <p:cNvPr id="17" name="16 CuadroTexto">
            <a:hlinkClick r:id="rId13"/>
          </p:cNvPr>
          <p:cNvSpPr txBox="1"/>
          <p:nvPr/>
        </p:nvSpPr>
        <p:spPr>
          <a:xfrm>
            <a:off x="4932041" y="3240001"/>
            <a:ext cx="338560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El Evangelio de la Prosperidad</a:t>
            </a:r>
          </a:p>
        </p:txBody>
      </p:sp>
      <p:sp>
        <p:nvSpPr>
          <p:cNvPr id="19" name="18 CuadroTexto">
            <a:hlinkClick r:id="rId14"/>
          </p:cNvPr>
          <p:cNvSpPr txBox="1"/>
          <p:nvPr/>
        </p:nvSpPr>
        <p:spPr>
          <a:xfrm>
            <a:off x="4932041" y="3795886"/>
            <a:ext cx="3385606"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El Ecumenismo (Unión de Religiones)</a:t>
            </a:r>
          </a:p>
        </p:txBody>
      </p:sp>
      <p:sp>
        <p:nvSpPr>
          <p:cNvPr id="23" name="22 Pentágono"/>
          <p:cNvSpPr/>
          <p:nvPr/>
        </p:nvSpPr>
        <p:spPr>
          <a:xfrm>
            <a:off x="6133747"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0" name="3 CuadroTexto"/>
          <p:cNvSpPr txBox="1"/>
          <p:nvPr/>
        </p:nvSpPr>
        <p:spPr>
          <a:xfrm>
            <a:off x="371119" y="674546"/>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52400">
              <a:extrusionClr>
                <a:srgbClr val="002836"/>
              </a:extrusionClr>
            </a:sp3d>
          </a:bodyPr>
          <a:lstStyle/>
          <a:p>
            <a:pPr algn="ctr">
              <a:tabLst>
                <a:tab pos="3697802" algn="l"/>
              </a:tabLst>
              <a:defRPr/>
            </a:pPr>
            <a:r>
              <a:rPr lang="es-E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150422162"/>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6" y="-1"/>
            <a:ext cx="9141179" cy="5143501"/>
          </a:xfrm>
          <a:prstGeom prst="rect">
            <a:avLst/>
          </a:prstGeom>
          <a:noFill/>
          <a:ln>
            <a:noFill/>
          </a:ln>
        </p:spPr>
      </p:pic>
      <p:sp>
        <p:nvSpPr>
          <p:cNvPr id="22" name="2 CuadroTexto"/>
          <p:cNvSpPr txBox="1"/>
          <p:nvPr/>
        </p:nvSpPr>
        <p:spPr>
          <a:xfrm>
            <a:off x="365517" y="160635"/>
            <a:ext cx="8412983" cy="34622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5" tIns="34280" rIns="68555"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1" name="20 Pentágono"/>
          <p:cNvSpPr/>
          <p:nvPr/>
        </p:nvSpPr>
        <p:spPr>
          <a:xfrm>
            <a:off x="6732241" y="4824001"/>
            <a:ext cx="2281073" cy="229442"/>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51432" tIns="25718" rIns="51432" bIns="25718" rtlCol="0" anchor="ctr">
            <a:sp3d extrusionH="57150">
              <a:bevelT w="82550" h="38100" prst="coolSlant"/>
              <a:extrusionClr>
                <a:srgbClr val="002060"/>
              </a:extrusionClr>
            </a:sp3d>
          </a:bodyPr>
          <a:lstStyle/>
          <a:p>
            <a:pPr algn="ctr"/>
            <a:r>
              <a:rPr lang="es-ES" sz="1200" b="1" dirty="0">
                <a:solidFill>
                  <a:srgbClr val="002060"/>
                </a:solidFill>
              </a:rPr>
              <a:t>Clic para la siguiente diapositiva</a:t>
            </a:r>
          </a:p>
        </p:txBody>
      </p:sp>
      <p:sp>
        <p:nvSpPr>
          <p:cNvPr id="20" name="19 CuadroTexto">
            <a:hlinkClick r:id="rId4"/>
          </p:cNvPr>
          <p:cNvSpPr txBox="1"/>
          <p:nvPr/>
        </p:nvSpPr>
        <p:spPr>
          <a:xfrm>
            <a:off x="395537" y="1491631"/>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ASOMBROSO JUICIO QUE VIENE A LAS NACIONES</a:t>
            </a:r>
            <a:endParaRPr lang="es-ES" b="1" dirty="0">
              <a:solidFill>
                <a:srgbClr val="002060"/>
              </a:solidFill>
              <a:latin typeface="Arial Narrow" panose="020B0606020202030204" pitchFamily="34" charset="0"/>
              <a:cs typeface="Arial" charset="0"/>
            </a:endParaRPr>
          </a:p>
        </p:txBody>
      </p:sp>
      <p:sp>
        <p:nvSpPr>
          <p:cNvPr id="23" name="22 CuadroTexto">
            <a:hlinkClick r:id="rId5"/>
          </p:cNvPr>
          <p:cNvSpPr txBox="1"/>
          <p:nvPr/>
        </p:nvSpPr>
        <p:spPr>
          <a:xfrm>
            <a:off x="395537" y="2355727"/>
            <a:ext cx="3385606" cy="623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¿QUÉ ES LA APOSTASÍA Y CÓMO </a:t>
            </a:r>
          </a:p>
          <a:p>
            <a:pPr algn="ctr">
              <a:defRPr/>
            </a:pPr>
            <a:r>
              <a:rPr lang="es-ES" b="1" dirty="0" smtClean="0">
                <a:solidFill>
                  <a:srgbClr val="002060"/>
                </a:solidFill>
                <a:latin typeface="Arial Narrow" panose="020B0606020202030204" pitchFamily="34" charset="0"/>
                <a:cs typeface="Arial" charset="0"/>
              </a:rPr>
              <a:t>RECONOCERLA?</a:t>
            </a:r>
            <a:endParaRPr lang="es-ES" b="1" dirty="0">
              <a:solidFill>
                <a:srgbClr val="002060"/>
              </a:solidFill>
              <a:latin typeface="Arial Narrow" panose="020B0606020202030204" pitchFamily="34" charset="0"/>
              <a:cs typeface="Arial" charset="0"/>
            </a:endParaRPr>
          </a:p>
        </p:txBody>
      </p:sp>
      <p:sp>
        <p:nvSpPr>
          <p:cNvPr id="8" name="7 CuadroTexto">
            <a:hlinkClick r:id="rId6"/>
          </p:cNvPr>
          <p:cNvSpPr txBox="1"/>
          <p:nvPr/>
        </p:nvSpPr>
        <p:spPr>
          <a:xfrm>
            <a:off x="395537" y="3219823"/>
            <a:ext cx="3385606" cy="34622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LA ÚLTIMA GENERACIÓN</a:t>
            </a:r>
            <a:endParaRPr lang="es-ES" b="1" dirty="0">
              <a:solidFill>
                <a:srgbClr val="002060"/>
              </a:solidFill>
              <a:latin typeface="Arial Narrow" panose="020B0606020202030204" pitchFamily="34" charset="0"/>
              <a:cs typeface="Arial" charset="0"/>
            </a:endParaRPr>
          </a:p>
        </p:txBody>
      </p:sp>
      <p:sp>
        <p:nvSpPr>
          <p:cNvPr id="9" name="7 CuadroTexto">
            <a:hlinkClick r:id="rId7"/>
          </p:cNvPr>
          <p:cNvSpPr txBox="1"/>
          <p:nvPr/>
        </p:nvSpPr>
        <p:spPr>
          <a:xfrm>
            <a:off x="395537" y="3835434"/>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JESUCRISTO LA ROCA INAMOVIBLE</a:t>
            </a:r>
            <a:endParaRPr lang="es-ES" b="1" dirty="0">
              <a:solidFill>
                <a:srgbClr val="002060"/>
              </a:solidFill>
              <a:latin typeface="Arial Narrow" panose="020B0606020202030204" pitchFamily="34" charset="0"/>
              <a:cs typeface="Arial" charset="0"/>
            </a:endParaRPr>
          </a:p>
        </p:txBody>
      </p:sp>
      <p:sp>
        <p:nvSpPr>
          <p:cNvPr id="10" name="3 CuadroTexto"/>
          <p:cNvSpPr txBox="1"/>
          <p:nvPr/>
        </p:nvSpPr>
        <p:spPr>
          <a:xfrm>
            <a:off x="371119" y="674546"/>
            <a:ext cx="8358188" cy="530913"/>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52400">
              <a:extrusionClr>
                <a:srgbClr val="002836"/>
              </a:extrusionClr>
            </a:sp3d>
          </a:bodyPr>
          <a:lstStyle/>
          <a:p>
            <a:pPr algn="ctr">
              <a:tabLst>
                <a:tab pos="3697802" algn="l"/>
              </a:tabLst>
              <a:defRPr/>
            </a:pPr>
            <a:r>
              <a:rPr lang="es-E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solidFill>
                <a:schemeClr val="bg2">
                  <a:lumMod val="20000"/>
                  <a:lumOff val="80000"/>
                </a:scheme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11" name="10 CuadroTexto">
            <a:hlinkClick r:id="rId8"/>
          </p:cNvPr>
          <p:cNvSpPr txBox="1"/>
          <p:nvPr/>
        </p:nvSpPr>
        <p:spPr>
          <a:xfrm>
            <a:off x="4608000" y="1419622"/>
            <a:ext cx="4032448"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LÍDERES </a:t>
            </a:r>
            <a:r>
              <a:rPr lang="es-ES" b="1" dirty="0">
                <a:solidFill>
                  <a:srgbClr val="002060"/>
                </a:solidFill>
                <a:latin typeface="Arial Narrow" panose="020B0606020202030204" pitchFamily="34" charset="0"/>
                <a:cs typeface="Arial" charset="0"/>
              </a:rPr>
              <a:t>QUE APOYAN LA APARICIÓN DEL ANTICRISTO REVELACIÓN M. </a:t>
            </a:r>
            <a:r>
              <a:rPr lang="es-ES" b="1" dirty="0" smtClean="0">
                <a:solidFill>
                  <a:srgbClr val="002060"/>
                </a:solidFill>
                <a:latin typeface="Arial Narrow" panose="020B0606020202030204" pitchFamily="34" charset="0"/>
                <a:cs typeface="Arial" charset="0"/>
              </a:rPr>
              <a:t>GÓMEZ</a:t>
            </a:r>
            <a:endParaRPr lang="es-ES" b="1" dirty="0">
              <a:solidFill>
                <a:srgbClr val="002060"/>
              </a:solidFill>
              <a:latin typeface="Arial Narrow" panose="020B0606020202030204" pitchFamily="34" charset="0"/>
              <a:cs typeface="Arial" charset="0"/>
            </a:endParaRPr>
          </a:p>
        </p:txBody>
      </p:sp>
      <p:sp>
        <p:nvSpPr>
          <p:cNvPr id="12" name="11 CuadroTexto">
            <a:hlinkClick r:id="rId9"/>
          </p:cNvPr>
          <p:cNvSpPr txBox="1"/>
          <p:nvPr/>
        </p:nvSpPr>
        <p:spPr>
          <a:xfrm>
            <a:off x="4644008" y="2355726"/>
            <a:ext cx="4032448" cy="900226"/>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PRIMER </a:t>
            </a:r>
            <a:r>
              <a:rPr lang="es-ES" b="1" dirty="0">
                <a:solidFill>
                  <a:srgbClr val="002060"/>
                </a:solidFill>
                <a:latin typeface="Arial Narrow" panose="020B0606020202030204" pitchFamily="34" charset="0"/>
                <a:cs typeface="Arial" charset="0"/>
              </a:rPr>
              <a:t>ECLIPSE DE SUPERLUNA AZUL DE SANGRE EN 150 AÑOS ESTE 31 DE ENERO DEL 2018 </a:t>
            </a:r>
          </a:p>
        </p:txBody>
      </p:sp>
    </p:spTree>
    <p:extLst>
      <p:ext uri="{BB962C8B-B14F-4D97-AF65-F5344CB8AC3E}">
        <p14:creationId xmlns:p14="http://schemas.microsoft.com/office/powerpoint/2010/main" val="353598202"/>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itchFamily="66" charset="0"/>
              </a:rPr>
              <a:t>¿Te ha gustado?</a:t>
            </a:r>
            <a:r>
              <a:rPr lang="es-ES" altLang="es-ES" sz="4800">
                <a:solidFill>
                  <a:srgbClr val="000000"/>
                </a:solidFill>
                <a:latin typeface="Kristen ITC" pitchFamily="66" charset="0"/>
              </a:rPr>
              <a:t> </a:t>
            </a:r>
            <a:br>
              <a:rPr lang="es-ES" altLang="es-ES" sz="4800">
                <a:solidFill>
                  <a:srgbClr val="000000"/>
                </a:solidFill>
                <a:latin typeface="Kristen ITC" pitchFamily="66" charset="0"/>
              </a:rPr>
            </a:br>
            <a:r>
              <a:rPr lang="es-ES" altLang="es-ES" sz="4400">
                <a:solidFill>
                  <a:srgbClr val="000000"/>
                </a:solidFill>
                <a:latin typeface="Kristen ITC" pitchFamily="66" charset="0"/>
              </a:rPr>
              <a:t>Puedes ver más entrando </a:t>
            </a:r>
            <a:br>
              <a:rPr lang="es-ES" altLang="es-ES" sz="4400">
                <a:solidFill>
                  <a:srgbClr val="000000"/>
                </a:solidFill>
                <a:latin typeface="Kristen ITC" pitchFamily="66" charset="0"/>
              </a:rPr>
            </a:br>
            <a:r>
              <a:rPr lang="es-ES" altLang="es-ES" sz="4400" b="1">
                <a:solidFill>
                  <a:srgbClr val="40F903"/>
                </a:solidFill>
                <a:latin typeface="Kristen ITC" pitchFamily="66" charset="0"/>
                <a:hlinkClick r:id="rId5"/>
              </a:rPr>
              <a:t>Aquí</a:t>
            </a:r>
            <a:endParaRPr lang="es-ES" alt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itchFamily="66" charset="0"/>
              </a:rPr>
              <a:t>Además puedes recibir powerpoints en tu correo electrónico suscribiéndote aquí:</a:t>
            </a:r>
            <a:r>
              <a:rPr lang="es-ES_tradnl" altLang="es-ES" b="1">
                <a:solidFill>
                  <a:srgbClr val="0066FF"/>
                </a:solidFill>
              </a:rPr>
              <a:t> </a:t>
            </a:r>
          </a:p>
          <a:p>
            <a:pPr fontAlgn="base">
              <a:spcBef>
                <a:spcPct val="50000"/>
              </a:spcBef>
              <a:spcAft>
                <a:spcPct val="0"/>
              </a:spcAft>
            </a:pPr>
            <a:endParaRPr lang="es-ES" altLang="es-ES"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729</TotalTime>
  <Words>4359</Words>
  <Application>Microsoft Office PowerPoint</Application>
  <PresentationFormat>Presentación en pantalla (16:9)</PresentationFormat>
  <Paragraphs>202</Paragraphs>
  <Slides>61</Slides>
  <Notes>6</Notes>
  <HiddenSlides>0</HiddenSlides>
  <MMClips>1</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 y Roby</dc:creator>
  <cp:lastModifiedBy>Paloma</cp:lastModifiedBy>
  <cp:revision>10</cp:revision>
  <dcterms:created xsi:type="dcterms:W3CDTF">2018-01-25T21:20:01Z</dcterms:created>
  <dcterms:modified xsi:type="dcterms:W3CDTF">2018-01-28T01:39:41Z</dcterms:modified>
</cp:coreProperties>
</file>