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13"/>
    </p:embeddedFont>
    <p:embeddedFont>
      <p:font typeface="Georgia" panose="02040502050405020303" pitchFamily="18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8zUGAej0vS9NOVjz0bgkg==" hashData="bcIX/xCfz9Lp86n97OaqWkBjD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CC00"/>
    <a:srgbClr val="FF00FF"/>
    <a:srgbClr val="660066"/>
    <a:srgbClr val="FFAFD7"/>
    <a:srgbClr val="FF66CC"/>
    <a:srgbClr val="FFCC66"/>
    <a:srgbClr val="860059"/>
    <a:srgbClr val="66FF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92" d="100"/>
          <a:sy n="92" d="100"/>
        </p:scale>
        <p:origin x="-768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352647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87489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839129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756575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5951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889588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208831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564992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076368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826968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260007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A24FE-EEEF-4C48-8115-B00CC9DAEECA}" type="datetimeFigureOut">
              <a:rPr lang="es-US" smtClean="0"/>
              <a:t>3/17/2023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1A91B-CFE0-4E77-BE93-141398FEFA37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6097937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5.jp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31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000">
              <a:schemeClr val="accent1">
                <a:lumMod val="60000"/>
                <a:lumOff val="40000"/>
              </a:schemeClr>
            </a:gs>
            <a:gs pos="2000">
              <a:srgbClr val="CC0000"/>
            </a:gs>
            <a:gs pos="69000">
              <a:schemeClr val="accent3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71" y="594620"/>
            <a:ext cx="6073229" cy="3958330"/>
          </a:xfrm>
          <a:prstGeom prst="rect">
            <a:avLst/>
          </a:prstGeom>
          <a:ln w="88900" cap="sq" cmpd="thickThin">
            <a:solidFill>
              <a:srgbClr val="CC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733611"/>
            <a:ext cx="4800600" cy="225217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4" y="4834065"/>
            <a:ext cx="828987" cy="185913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627" y="785728"/>
            <a:ext cx="3124200" cy="4400117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4" y="1733550"/>
            <a:ext cx="2615046" cy="34099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4" t="11898" r="19545" b="16063"/>
          <a:stretch/>
        </p:blipFill>
        <p:spPr>
          <a:xfrm>
            <a:off x="6941123" y="3345869"/>
            <a:ext cx="914401" cy="1059873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4" t="11898" r="19545" b="16063"/>
          <a:stretch/>
        </p:blipFill>
        <p:spPr>
          <a:xfrm>
            <a:off x="7398326" y="3193469"/>
            <a:ext cx="588683" cy="68233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877" y="3104691"/>
            <a:ext cx="1283123" cy="123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932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d"/>
        <p:sndAc>
          <p:stSnd>
            <p:snd r:embed="rId2" name="Tiempo de primavera - Raul Di Blasio.wav"/>
          </p:stSnd>
        </p:sndAc>
      </p:transition>
    </mc:Choice>
    <mc:Fallback>
      <p:transition spd="slow" advClick="0" advTm="8000">
        <p:fade/>
        <p:sndAc>
          <p:stSnd>
            <p:snd r:embed="rId2" name="Tiempo de primavera - Raul Di Blas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9144000" cy="523875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03"/>
          <a:stretch/>
        </p:blipFill>
        <p:spPr>
          <a:xfrm>
            <a:off x="0" y="-18520"/>
            <a:ext cx="9144000" cy="525727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725"/>
            <a:ext cx="9154391" cy="531495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1777965"/>
            <a:ext cx="5395852" cy="343676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33400" y="448721"/>
            <a:ext cx="571500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b="1" dirty="0" smtClean="0">
                <a:ln w="3175">
                  <a:noFill/>
                </a:ln>
                <a:effectLst>
                  <a:glow rad="139700">
                    <a:srgbClr val="FF00F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Sentir.... esa palabra encierra tanto.</a:t>
            </a:r>
          </a:p>
          <a:p>
            <a:r>
              <a:rPr lang="es-ES" b="1" dirty="0" smtClean="0">
                <a:ln w="3175">
                  <a:noFill/>
                </a:ln>
                <a:effectLst>
                  <a:glow rad="139700">
                    <a:srgbClr val="FF00F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Sentir....amor hacia nuestros semejantes.</a:t>
            </a:r>
          </a:p>
          <a:p>
            <a:r>
              <a:rPr lang="es-ES" b="1" dirty="0" smtClean="0">
                <a:ln w="3175">
                  <a:noFill/>
                </a:ln>
                <a:effectLst>
                  <a:glow rad="139700">
                    <a:srgbClr val="FF00F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Sentir....compasión por el dolor ajeno.</a:t>
            </a:r>
          </a:p>
          <a:p>
            <a:r>
              <a:rPr lang="es-ES" b="1" dirty="0" smtClean="0">
                <a:ln w="3175">
                  <a:noFill/>
                </a:ln>
                <a:effectLst>
                  <a:glow rad="139700">
                    <a:srgbClr val="FF00F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Sentir....que no habitamos este planeta solos.</a:t>
            </a:r>
            <a:endParaRPr lang="es-US" b="1" dirty="0">
              <a:ln w="3175">
                <a:noFill/>
              </a:ln>
              <a:effectLst>
                <a:glow rad="139700">
                  <a:srgbClr val="FF00FF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885950"/>
            <a:ext cx="1657975" cy="3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0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6000">
        <p14:ferris dir="r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4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400"/>
                            </p:stCondLst>
                            <p:childTnLst>
                              <p:par>
                                <p:cTn id="39" presetID="43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20064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20064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9891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81000" y="1123950"/>
            <a:ext cx="3127664" cy="313932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es-ES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FFF200"/>
                    </a:gs>
                    <a:gs pos="77000">
                      <a:srgbClr val="FF7A00"/>
                    </a:gs>
                    <a:gs pos="85000">
                      <a:schemeClr val="accent6">
                        <a:lumMod val="75000"/>
                      </a:schemeClr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glow rad="228600">
                    <a:srgbClr val="00B050">
                      <a:alpha val="40000"/>
                    </a:srgbClr>
                  </a:glow>
                </a:effectLst>
                <a:latin typeface="Georgia" panose="02040502050405020303" pitchFamily="18" charset="0"/>
              </a:rPr>
              <a:t>Sentir que la vida es hermosa,</a:t>
            </a:r>
          </a:p>
          <a:p>
            <a:pPr algn="ctr"/>
            <a:r>
              <a:rPr lang="es-ES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FFF200"/>
                    </a:gs>
                    <a:gs pos="77000">
                      <a:srgbClr val="FF7A00"/>
                    </a:gs>
                    <a:gs pos="85000">
                      <a:schemeClr val="accent6">
                        <a:lumMod val="75000"/>
                      </a:schemeClr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glow rad="228600">
                    <a:srgbClr val="00B050">
                      <a:alpha val="40000"/>
                    </a:srgbClr>
                  </a:glow>
                </a:effectLst>
                <a:latin typeface="Georgia" panose="02040502050405020303" pitchFamily="18" charset="0"/>
              </a:rPr>
              <a:t>que no importa los desaciertos, desilusiones,</a:t>
            </a:r>
          </a:p>
          <a:p>
            <a:pPr algn="ctr"/>
            <a:r>
              <a:rPr lang="es-ES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FFF200"/>
                    </a:gs>
                    <a:gs pos="77000">
                      <a:srgbClr val="FF7A00"/>
                    </a:gs>
                    <a:gs pos="85000">
                      <a:schemeClr val="accent6">
                        <a:lumMod val="75000"/>
                      </a:schemeClr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glow rad="228600">
                    <a:srgbClr val="00B050">
                      <a:alpha val="40000"/>
                    </a:srgbClr>
                  </a:glow>
                </a:effectLst>
                <a:latin typeface="Georgia" panose="02040502050405020303" pitchFamily="18" charset="0"/>
              </a:rPr>
              <a:t>tristezas enfermedades, traiciones calumnias,</a:t>
            </a:r>
          </a:p>
          <a:p>
            <a:pPr algn="ctr"/>
            <a:r>
              <a:rPr lang="es-ES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FFF200"/>
                    </a:gs>
                    <a:gs pos="77000">
                      <a:srgbClr val="FF7A00"/>
                    </a:gs>
                    <a:gs pos="85000">
                      <a:schemeClr val="accent6">
                        <a:lumMod val="75000"/>
                      </a:schemeClr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glow rad="228600">
                    <a:srgbClr val="00B050">
                      <a:alpha val="40000"/>
                    </a:srgbClr>
                  </a:glow>
                </a:effectLst>
                <a:latin typeface="Georgia" panose="02040502050405020303" pitchFamily="18" charset="0"/>
              </a:rPr>
              <a:t>desprecios, desacuerdos...</a:t>
            </a:r>
          </a:p>
          <a:p>
            <a:pPr algn="ctr"/>
            <a:r>
              <a:rPr lang="es-ES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9000">
                      <a:srgbClr val="FFF200"/>
                    </a:gs>
                    <a:gs pos="77000">
                      <a:srgbClr val="FF7A00"/>
                    </a:gs>
                    <a:gs pos="85000">
                      <a:schemeClr val="accent6">
                        <a:lumMod val="75000"/>
                      </a:schemeClr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glow rad="228600">
                    <a:srgbClr val="00B050">
                      <a:alpha val="40000"/>
                    </a:srgbClr>
                  </a:glow>
                </a:effectLst>
                <a:latin typeface="Georgia" panose="02040502050405020303" pitchFamily="18" charset="0"/>
              </a:rPr>
              <a:t>Hay que sentir y perdonar.</a:t>
            </a:r>
            <a:endParaRPr lang="es-US" b="1" dirty="0">
              <a:ln w="3175">
                <a:solidFill>
                  <a:schemeClr val="tx1"/>
                </a:solidFill>
              </a:ln>
              <a:gradFill flip="none" rotWithShape="1">
                <a:gsLst>
                  <a:gs pos="29000">
                    <a:srgbClr val="FFF200"/>
                  </a:gs>
                  <a:gs pos="77000">
                    <a:srgbClr val="FF7A00"/>
                  </a:gs>
                  <a:gs pos="85000">
                    <a:schemeClr val="accent6">
                      <a:lumMod val="75000"/>
                    </a:schemeClr>
                  </a:gs>
                </a:gsLst>
                <a:path path="rect">
                  <a:fillToRect l="100000" t="100000"/>
                </a:path>
                <a:tileRect r="-100000" b="-100000"/>
              </a:gradFill>
              <a:effectLst>
                <a:glow rad="228600">
                  <a:srgbClr val="00B050">
                    <a:alpha val="40000"/>
                  </a:srgb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" y="4771675"/>
            <a:ext cx="1657975" cy="3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4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ferris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4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8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562600" y="438150"/>
            <a:ext cx="3352800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r"/>
            <a:r>
              <a:rPr lang="es-ES" sz="1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en un sentido positivo</a:t>
            </a:r>
          </a:p>
          <a:p>
            <a:pPr algn="r"/>
            <a:r>
              <a:rPr lang="es-ES" sz="1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pues todo error encierra una enseñanza,</a:t>
            </a:r>
          </a:p>
          <a:p>
            <a:pPr algn="r"/>
            <a:r>
              <a:rPr lang="es-ES" sz="1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 temor nos llevará a una certera derrota,</a:t>
            </a:r>
          </a:p>
          <a:p>
            <a:pPr algn="r"/>
            <a:r>
              <a:rPr lang="es-ES" sz="1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que estamos vivos,</a:t>
            </a:r>
          </a:p>
          <a:p>
            <a:pPr algn="r"/>
            <a:r>
              <a:rPr lang="es-ES" sz="1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que lo que no pudiste lograr hoy</a:t>
            </a:r>
          </a:p>
          <a:p>
            <a:pPr algn="r"/>
            <a:r>
              <a:rPr lang="es-ES" sz="1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lo lograrás mañana.</a:t>
            </a:r>
            <a:endParaRPr lang="es-US" sz="1600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819150"/>
            <a:ext cx="1657975" cy="3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99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0">
        <p14:reveal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4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6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047750"/>
            <a:ext cx="3236188" cy="409575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7371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762000" y="327308"/>
            <a:ext cx="4301837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b="1" dirty="0">
                <a:effectLst>
                  <a:glow rad="228600">
                    <a:srgbClr val="FFCC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</a:t>
            </a:r>
            <a:r>
              <a:rPr lang="es-ES" b="1" dirty="0" smtClean="0">
                <a:effectLst>
                  <a:glow rad="228600">
                    <a:srgbClr val="FFCC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entir toda meta que nos proponemos,</a:t>
            </a:r>
          </a:p>
          <a:p>
            <a:pPr algn="ctr"/>
            <a:r>
              <a:rPr lang="es-ES" b="1" dirty="0" smtClean="0">
                <a:effectLst>
                  <a:glow rad="228600">
                    <a:srgbClr val="FFCC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pasión y ahínco por completarlas,</a:t>
            </a:r>
          </a:p>
          <a:p>
            <a:pPr algn="ctr"/>
            <a:r>
              <a:rPr lang="es-ES" b="1" dirty="0" smtClean="0">
                <a:effectLst>
                  <a:glow rad="228600">
                    <a:srgbClr val="FFCC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la caricia del sol y la luna,</a:t>
            </a:r>
          </a:p>
          <a:p>
            <a:pPr algn="ctr"/>
            <a:r>
              <a:rPr lang="es-ES" b="1" dirty="0" smtClean="0">
                <a:effectLst>
                  <a:glow rad="228600">
                    <a:srgbClr val="FFCC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el perfume de una flor.</a:t>
            </a:r>
            <a:endParaRPr lang="es-US" b="1" dirty="0">
              <a:effectLst>
                <a:glow rad="228600">
                  <a:srgbClr val="FFCC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388" y="2081634"/>
            <a:ext cx="1657975" cy="3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5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0">
        <p14:ferris dir="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800"/>
                            </p:stCondLst>
                            <p:childTnLst>
                              <p:par>
                                <p:cTn id="17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8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4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91" y="698046"/>
            <a:ext cx="3352800" cy="454339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953000" y="384372"/>
            <a:ext cx="3962400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b="1" dirty="0" smtClean="0">
                <a:effectLst>
                  <a:glow rad="101600">
                    <a:srgbClr val="FF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mientras podemos sentir estamos vivos</a:t>
            </a:r>
          </a:p>
          <a:p>
            <a:pPr algn="ctr"/>
            <a:r>
              <a:rPr lang="es-ES" b="1" dirty="0" smtClean="0">
                <a:effectLst>
                  <a:glow rad="101600">
                    <a:srgbClr val="FF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y cada día emprenderemos un nuevo desafío,</a:t>
            </a:r>
          </a:p>
          <a:p>
            <a:pPr algn="ctr"/>
            <a:r>
              <a:rPr lang="es-ES" b="1" dirty="0" smtClean="0">
                <a:effectLst>
                  <a:glow rad="101600">
                    <a:srgbClr val="FF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del cual saldremos airosos, </a:t>
            </a:r>
          </a:p>
          <a:p>
            <a:pPr algn="ctr"/>
            <a:r>
              <a:rPr lang="es-ES" b="1" dirty="0" smtClean="0">
                <a:effectLst>
                  <a:glow rad="101600">
                    <a:srgbClr val="FF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solo sintiendo podemos lograr </a:t>
            </a:r>
          </a:p>
          <a:p>
            <a:pPr algn="ctr"/>
            <a:r>
              <a:rPr lang="es-ES" b="1" dirty="0" smtClean="0">
                <a:effectLst>
                  <a:glow rad="101600">
                    <a:srgbClr val="FF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todo lo que hagamos sea con amor.</a:t>
            </a:r>
            <a:endParaRPr lang="es-US" b="1" dirty="0">
              <a:effectLst>
                <a:glow rad="101600">
                  <a:srgbClr val="FF00F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170" y="3357480"/>
            <a:ext cx="1429375" cy="32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06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8000">
        <p14:ferris dir="l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8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3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6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600"/>
                            </p:stCondLst>
                            <p:childTnLst>
                              <p:par>
                                <p:cTn id="4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100"/>
                            </p:stCondLst>
                            <p:childTnLst>
                              <p:par>
                                <p:cTn id="5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32"/>
          <a:stretch/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17864"/>
            <a:ext cx="3810000" cy="422563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191000" y="630382"/>
            <a:ext cx="4343400" cy="147732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que Dios esta a nuestro lado,</a:t>
            </a:r>
          </a:p>
          <a:p>
            <a:pPr algn="ctr"/>
            <a:r>
              <a:rPr lang="es-ES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su presencia en cada cosa que hagamos,</a:t>
            </a:r>
          </a:p>
          <a:p>
            <a:pPr algn="ctr"/>
            <a:r>
              <a:rPr lang="es-ES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nos permitirá ser buenos seres humanos.</a:t>
            </a:r>
            <a:endParaRPr lang="es-ES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06" y="2249126"/>
            <a:ext cx="1438588" cy="32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06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14:ferris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4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011"/>
            <a:ext cx="9144000" cy="518151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02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36"/>
            <a:ext cx="92202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505200" y="3409950"/>
            <a:ext cx="525780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 lloras, siéntelo, pero  perdona.</a:t>
            </a:r>
          </a:p>
          <a:p>
            <a:r>
              <a:rPr lang="es-ES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 ríes, siéntelo pero no te burles.</a:t>
            </a:r>
          </a:p>
          <a:p>
            <a:r>
              <a:rPr lang="es-ES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 amas, siéntelo aunque después te duela.</a:t>
            </a:r>
          </a:p>
          <a:p>
            <a:r>
              <a:rPr lang="es-ES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 te equivocas siéntelo y acéptalo.</a:t>
            </a:r>
            <a:endParaRPr lang="es-US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1139789"/>
            <a:ext cx="1066800" cy="23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64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8000">
        <p14:conveyor dir="r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300"/>
                            </p:stCondLst>
                            <p:childTnLst>
                              <p:par>
                                <p:cTn id="32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-628650"/>
            <a:ext cx="5127142" cy="674816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295400" y="590550"/>
            <a:ext cx="3352800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Sentir....Son tantas las maneras de sentir</a:t>
            </a: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pero la genuina, la verdadera, es la que sentimos </a:t>
            </a: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desde lo mas profundo de nuestro corazón.</a:t>
            </a:r>
            <a:endParaRPr lang="es-ES" sz="20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281355"/>
            <a:ext cx="914399" cy="213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9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0000">
        <p14:prism dir="d"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00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0036">
            <a:off x="-17657" y="523869"/>
            <a:ext cx="3657600" cy="446547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948" y="514350"/>
            <a:ext cx="4596004" cy="2237047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1352551"/>
            <a:ext cx="5753100" cy="2529774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876550"/>
            <a:ext cx="2767355" cy="155435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2779" flipH="1">
            <a:off x="1811144" y="591519"/>
            <a:ext cx="2185893" cy="457006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770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</Words>
  <Application>Microsoft Office PowerPoint</Application>
  <PresentationFormat>Presentación en pantalla (16:9)</PresentationFormat>
  <Paragraphs>37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Kristen ITC</vt:lpstr>
      <vt:lpstr>Georgia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137</cp:revision>
  <dcterms:created xsi:type="dcterms:W3CDTF">2023-02-25T22:43:22Z</dcterms:created>
  <dcterms:modified xsi:type="dcterms:W3CDTF">2023-03-17T22:14:04Z</dcterms:modified>
</cp:coreProperties>
</file>