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7" r:id="rId3"/>
    <p:sldId id="262" r:id="rId4"/>
    <p:sldId id="259" r:id="rId5"/>
    <p:sldId id="263" r:id="rId6"/>
    <p:sldId id="260" r:id="rId7"/>
    <p:sldId id="292" r:id="rId8"/>
    <p:sldId id="290" r:id="rId9"/>
    <p:sldId id="264" r:id="rId10"/>
    <p:sldId id="261" r:id="rId11"/>
    <p:sldId id="282" r:id="rId12"/>
    <p:sldId id="280" r:id="rId13"/>
    <p:sldId id="283" r:id="rId14"/>
    <p:sldId id="275" r:id="rId15"/>
    <p:sldId id="276" r:id="rId16"/>
    <p:sldId id="277" r:id="rId17"/>
    <p:sldId id="278" r:id="rId18"/>
    <p:sldId id="293" r:id="rId19"/>
    <p:sldId id="294" r:id="rId20"/>
    <p:sldId id="295" r:id="rId21"/>
    <p:sldId id="296" r:id="rId22"/>
    <p:sldId id="297" r:id="rId23"/>
    <p:sldId id="285" r:id="rId24"/>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bQOA8ZLPc8mBvE+h6gAZw==" hashData="cFclPPIAJgrEUokWkFB0NpclUQ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7" d="100"/>
          <a:sy n="67" d="100"/>
        </p:scale>
        <p:origin x="-1164" y="-1158"/>
      </p:cViewPr>
      <p:guideLst>
        <p:guide orient="horz" pos="1620"/>
        <p:guide pos="2880"/>
      </p:guideLst>
    </p:cSldViewPr>
  </p:slideViewPr>
  <p:notesTextViewPr>
    <p:cViewPr>
      <p:scale>
        <a:sx n="1" d="1"/>
        <a:sy n="1" d="1"/>
      </p:scale>
      <p:origin x="0" y="0"/>
    </p:cViewPr>
  </p:notesTextViewPr>
  <p:sorterViewPr>
    <p:cViewPr>
      <p:scale>
        <a:sx n="79" d="100"/>
        <a:sy n="7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D732FB-AF64-415A-9132-74439E118DD6}" type="datetimeFigureOut">
              <a:rPr lang="es-ES" smtClean="0"/>
              <a:t>20/09/2017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D515F9-24EF-4D43-AF86-4ABA97A37C52}" type="slidenum">
              <a:rPr lang="es-ES" smtClean="0"/>
              <a:t>‹Nº›</a:t>
            </a:fld>
            <a:endParaRPr lang="es-ES"/>
          </a:p>
        </p:txBody>
      </p:sp>
    </p:spTree>
    <p:extLst>
      <p:ext uri="{BB962C8B-B14F-4D97-AF65-F5344CB8AC3E}">
        <p14:creationId xmlns:p14="http://schemas.microsoft.com/office/powerpoint/2010/main" val="2966612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14</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15</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16</a:t>
            </a:fld>
            <a:endParaRPr lang="es-ES"/>
          </a:p>
        </p:txBody>
      </p:sp>
    </p:spTree>
    <p:extLst>
      <p:ext uri="{BB962C8B-B14F-4D97-AF65-F5344CB8AC3E}">
        <p14:creationId xmlns:p14="http://schemas.microsoft.com/office/powerpoint/2010/main" val="137585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20</a:t>
            </a:fld>
            <a:endParaRPr lang="es-ES"/>
          </a:p>
        </p:txBody>
      </p:sp>
    </p:spTree>
    <p:extLst>
      <p:ext uri="{BB962C8B-B14F-4D97-AF65-F5344CB8AC3E}">
        <p14:creationId xmlns:p14="http://schemas.microsoft.com/office/powerpoint/2010/main" val="40650404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21</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81996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364983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4187498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1503753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1748374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2810879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3940535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722102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2940300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3455158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t>20/09/2017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2A8B07-CF70-443B-9593-CA1254E35C05}" type="slidenum">
              <a:rPr lang="es-ES" smtClean="0"/>
              <a:t>‹Nº›</a:t>
            </a:fld>
            <a:endParaRPr lang="es-ES"/>
          </a:p>
        </p:txBody>
      </p:sp>
    </p:spTree>
    <p:extLst>
      <p:ext uri="{BB962C8B-B14F-4D97-AF65-F5344CB8AC3E}">
        <p14:creationId xmlns:p14="http://schemas.microsoft.com/office/powerpoint/2010/main" val="3048433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260938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6D198AC-7315-48A0-8456-5AF4982BAFCB}" type="datetimeFigureOut">
              <a:rPr lang="es-ES" smtClean="0"/>
              <a:t>20/09/2017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42A8B07-CF70-443B-9593-CA1254E35C05}" type="slidenum">
              <a:rPr lang="es-ES" smtClean="0"/>
              <a:t>‹Nº›</a:t>
            </a:fld>
            <a:endParaRPr lang="es-ES"/>
          </a:p>
        </p:txBody>
      </p:sp>
    </p:spTree>
    <p:extLst>
      <p:ext uri="{BB962C8B-B14F-4D97-AF65-F5344CB8AC3E}">
        <p14:creationId xmlns:p14="http://schemas.microsoft.com/office/powerpoint/2010/main" val="403092468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hyperlink" Target="https://www.youtube.com/watch?v=E4MZyUdujs4"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hyperlink" Target="https://www.youtube.com/watch?v=F8M01NTkdbQ"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18.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18.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hyperlink" Target="https://www.mispps.com/reflexion-73/jesucristo-la-roca-inamovible-(paloma-roby)/"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4.png"/><Relationship Id="rId18" Type="http://schemas.openxmlformats.org/officeDocument/2006/relationships/image" Target="../media/image2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0.png"/><Relationship Id="rId11" Type="http://schemas.openxmlformats.org/officeDocument/2006/relationships/image" Target="../media/image23.png"/><Relationship Id="rId5" Type="http://schemas.openxmlformats.org/officeDocument/2006/relationships/hyperlink" Target="http://www.mispps.com/" TargetMode="External"/><Relationship Id="rId15" Type="http://schemas.openxmlformats.org/officeDocument/2006/relationships/image" Target="../media/image25.png"/><Relationship Id="rId10" Type="http://schemas.openxmlformats.org/officeDocument/2006/relationships/hyperlink" Target="https://www.facebook.com/mispps" TargetMode="External"/><Relationship Id="rId4" Type="http://schemas.openxmlformats.org/officeDocument/2006/relationships/image" Target="../media/image19.png"/><Relationship Id="rId9" Type="http://schemas.openxmlformats.org/officeDocument/2006/relationships/image" Target="../media/image2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870"/>
            <a:ext cx="9144000" cy="5136630"/>
          </a:xfrm>
          <a:prstGeom prst="rect">
            <a:avLst/>
          </a:prstGeom>
          <a:noFill/>
          <a:ln>
            <a:noFill/>
          </a:ln>
        </p:spPr>
      </p:pic>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2654" r="22938" b="23086"/>
          <a:stretch/>
        </p:blipFill>
        <p:spPr bwMode="auto">
          <a:xfrm>
            <a:off x="0" y="636984"/>
            <a:ext cx="5076056" cy="2789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66" y="4752000"/>
            <a:ext cx="1683624" cy="357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7480006" y="4788000"/>
            <a:ext cx="1663994" cy="315471"/>
          </a:xfrm>
          <a:prstGeom prst="rect">
            <a:avLst/>
          </a:prstGeom>
          <a:noFill/>
        </p:spPr>
        <p:txBody>
          <a:bodyPr wrap="square" lIns="68580" tIns="34290" rIns="68580" bIns="34290">
            <a:spAutoFit/>
            <a:scene3d>
              <a:camera prst="obliqueBottomLeft"/>
              <a:lightRig rig="threePt" dir="t"/>
            </a:scene3d>
            <a:sp3d extrusionH="25400">
              <a:extrusionClr>
                <a:schemeClr val="accent2">
                  <a:lumMod val="40000"/>
                  <a:lumOff val="60000"/>
                </a:schemeClr>
              </a:extrusionClr>
            </a:sp3d>
          </a:bodyPr>
          <a:lstStyle/>
          <a:p>
            <a:pPr algn="ctr" fontAlgn="auto">
              <a:spcBef>
                <a:spcPts val="0"/>
              </a:spcBef>
              <a:spcAft>
                <a:spcPts val="0"/>
              </a:spcAft>
              <a:defRPr/>
            </a:pPr>
            <a:r>
              <a:rPr lang="es-ES" sz="800" b="1" i="1" dirty="0">
                <a:ln w="0">
                  <a:noFill/>
                </a:ln>
                <a:gradFill flip="none" rotWithShape="1">
                  <a:gsLst>
                    <a:gs pos="0">
                      <a:srgbClr val="21D6E0">
                        <a:lumMod val="61000"/>
                        <a:lumOff val="39000"/>
                      </a:srgbClr>
                    </a:gs>
                    <a:gs pos="45000">
                      <a:schemeClr val="accent5">
                        <a:lumMod val="75000"/>
                      </a:schemeClr>
                    </a:gs>
                    <a:gs pos="100000">
                      <a:srgbClr val="005CBF"/>
                    </a:gs>
                  </a:gsLst>
                  <a:lin ang="5400000" scaled="1"/>
                  <a:tileRect/>
                </a:gradFill>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gradFill flip="none" rotWithShape="1">
                  <a:gsLst>
                    <a:gs pos="0">
                      <a:srgbClr val="21D6E0">
                        <a:lumMod val="61000"/>
                        <a:lumOff val="39000"/>
                      </a:srgbClr>
                    </a:gs>
                    <a:gs pos="45000">
                      <a:schemeClr val="accent5">
                        <a:lumMod val="75000"/>
                      </a:schemeClr>
                    </a:gs>
                    <a:gs pos="100000">
                      <a:srgbClr val="005CBF"/>
                    </a:gs>
                  </a:gsLst>
                  <a:lin ang="5400000" scaled="1"/>
                  <a:tileRect/>
                </a:gradFill>
                <a:effectLst>
                  <a:outerShdw blurRad="50800" dist="50800" dir="5400000" algn="ctr" rotWithShape="0">
                    <a:schemeClr val="tx2">
                      <a:lumMod val="10000"/>
                    </a:schemeClr>
                  </a:outerShdw>
                </a:effectLst>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110692899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RABACIÓN AJQVALN.wav"/>
          </p:stSnd>
        </p:sndAc>
      </p:transition>
    </mc:Choice>
    <mc:Fallback xmlns="">
      <p:transition spd="slow">
        <p:sndAc>
          <p:stSnd loop="1">
            <p:snd r:embed="rId6" name="GRABACIÓN AJQVAL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800" fill="hold"/>
                                        <p:tgtEl>
                                          <p:spTgt spid="1026"/>
                                        </p:tgtEl>
                                        <p:attrNameLst>
                                          <p:attrName>ppt_w</p:attrName>
                                        </p:attrNameLst>
                                      </p:cBhvr>
                                      <p:tavLst>
                                        <p:tav tm="0">
                                          <p:val>
                                            <p:fltVal val="0"/>
                                          </p:val>
                                        </p:tav>
                                        <p:tav tm="100000">
                                          <p:val>
                                            <p:strVal val="#ppt_w"/>
                                          </p:val>
                                        </p:tav>
                                      </p:tavLst>
                                    </p:anim>
                                    <p:anim calcmode="lin" valueType="num">
                                      <p:cBhvr>
                                        <p:cTn id="16" dur="1800" fill="hold"/>
                                        <p:tgtEl>
                                          <p:spTgt spid="1026"/>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650" fill="hold"/>
                                        <p:tgtEl>
                                          <p:spTgt spid="2"/>
                                        </p:tgtEl>
                                        <p:attrNameLst>
                                          <p:attrName>ppt_w</p:attrName>
                                        </p:attrNameLst>
                                      </p:cBhvr>
                                      <p:tavLst>
                                        <p:tav tm="0">
                                          <p:val>
                                            <p:strVal val="4/3*#ppt_w"/>
                                          </p:val>
                                        </p:tav>
                                        <p:tav tm="100000">
                                          <p:val>
                                            <p:strVal val="#ppt_w"/>
                                          </p:val>
                                        </p:tav>
                                      </p:tavLst>
                                    </p:anim>
                                    <p:anim calcmode="lin" valueType="num">
                                      <p:cBhvr>
                                        <p:cTn id="20"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971600" y="613668"/>
            <a:ext cx="7272808" cy="4501232"/>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b="1" dirty="0" smtClean="0">
                <a:solidFill>
                  <a:srgbClr val="1A4652"/>
                </a:solidFill>
                <a:latin typeface="Arial Black" panose="020B0A04020102020204" pitchFamily="34" charset="0"/>
              </a:rPr>
              <a:t>Mónica Gómez es una cristiana de nacionalidad mexicana que tiene 9 años ejerciendo los ministerios de pastora, profeta, evangelista y maestra, y el Señor la está utilizando como mensajera de sus juicios. </a:t>
            </a:r>
          </a:p>
          <a:p>
            <a:pPr algn="ctr"/>
            <a:endParaRPr lang="es-ES" b="1" dirty="0">
              <a:solidFill>
                <a:srgbClr val="1A4652"/>
              </a:solidFill>
              <a:latin typeface="Arial Black" panose="020B0A04020102020204" pitchFamily="34" charset="0"/>
            </a:endParaRPr>
          </a:p>
          <a:p>
            <a:pPr algn="ctr"/>
            <a:r>
              <a:rPr lang="es-ES" b="1" dirty="0">
                <a:solidFill>
                  <a:srgbClr val="1A4652"/>
                </a:solidFill>
                <a:latin typeface="Arial Black" panose="020B0A04020102020204" pitchFamily="34" charset="0"/>
              </a:rPr>
              <a:t>La Biblia dice en Amos 3:7 "Porque no hará nada Yahveh el Señor, sin que revele su secreto a sus siervos los profetas". Y en </a:t>
            </a:r>
            <a:r>
              <a:rPr lang="es-ES" b="1" dirty="0" smtClean="0">
                <a:solidFill>
                  <a:srgbClr val="1A4652"/>
                </a:solidFill>
                <a:latin typeface="Arial Black" panose="020B0A04020102020204" pitchFamily="34" charset="0"/>
              </a:rPr>
              <a:t>2ª </a:t>
            </a:r>
            <a:r>
              <a:rPr lang="es-ES" b="1" dirty="0">
                <a:solidFill>
                  <a:srgbClr val="1A4652"/>
                </a:solidFill>
                <a:latin typeface="Arial Black" panose="020B0A04020102020204" pitchFamily="34" charset="0"/>
              </a:rPr>
              <a:t>Crónicas 20:20 ".......Creed en </a:t>
            </a:r>
            <a:r>
              <a:rPr lang="es-ES" b="1" dirty="0" smtClean="0">
                <a:solidFill>
                  <a:srgbClr val="1A4652"/>
                </a:solidFill>
                <a:latin typeface="Arial Black" panose="020B0A04020102020204" pitchFamily="34" charset="0"/>
              </a:rPr>
              <a:t>Yahveh </a:t>
            </a:r>
            <a:r>
              <a:rPr lang="es-ES" b="1" dirty="0">
                <a:solidFill>
                  <a:srgbClr val="1A4652"/>
                </a:solidFill>
                <a:latin typeface="Arial Black" panose="020B0A04020102020204" pitchFamily="34" charset="0"/>
              </a:rPr>
              <a:t>vuestro Dios, y estaréis seguros; creed a sus profetas, y seréis prosperados". Y por último en Isaías 26:9 "Con mi alma te he deseado en la noche, y en tanto que me dure el espíritu dentro de mí, madrugaré a buscarte; PORQUE LUEGO QUE HAY JUICIOS TUYOS EN LA TIERRA, LOS MORADORES DEL MUNDO APRENDEN JUSTICIA".</a:t>
            </a:r>
            <a:endParaRPr lang="es-ES" b="1" dirty="0" smtClean="0">
              <a:solidFill>
                <a:srgbClr val="1A4652"/>
              </a:solidFill>
              <a:latin typeface="Arial Black" panose="020B0A04020102020204" pitchFamily="34" charset="0"/>
            </a:endParaRPr>
          </a:p>
          <a:p>
            <a:pPr algn="ctr"/>
            <a:endParaRPr lang="es-ES" b="1" dirty="0">
              <a:solidFill>
                <a:srgbClr val="1A4652"/>
              </a:solidFill>
              <a:latin typeface="Arial Black" panose="020B0A04020102020204" pitchFamily="34" charset="0"/>
            </a:endParaRPr>
          </a:p>
          <a:p>
            <a:pPr algn="ctr"/>
            <a:endParaRPr lang="es-ES" b="1" dirty="0" smtClean="0">
              <a:solidFill>
                <a:srgbClr val="1A4652"/>
              </a:solidFill>
              <a:latin typeface="Arial Black" panose="020B0A04020102020204" pitchFamily="34" charset="0"/>
            </a:endParaRPr>
          </a:p>
        </p:txBody>
      </p:sp>
    </p:spTree>
    <p:extLst>
      <p:ext uri="{BB962C8B-B14F-4D97-AF65-F5344CB8AC3E}">
        <p14:creationId xmlns:p14="http://schemas.microsoft.com/office/powerpoint/2010/main" val="416486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283968" y="915566"/>
            <a:ext cx="3456384" cy="3208571"/>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endParaRPr lang="es-ES" b="1" dirty="0">
              <a:solidFill>
                <a:srgbClr val="1A4652"/>
              </a:solidFill>
              <a:latin typeface="Arial Black" panose="020B0A04020102020204" pitchFamily="34" charset="0"/>
            </a:endParaRPr>
          </a:p>
          <a:p>
            <a:pPr algn="ctr"/>
            <a:endParaRPr lang="es-ES" b="1" dirty="0" smtClean="0">
              <a:solidFill>
                <a:srgbClr val="1A4652"/>
              </a:solidFill>
              <a:latin typeface="Arial Black" panose="020B0A04020102020204" pitchFamily="34" charset="0"/>
            </a:endParaRPr>
          </a:p>
          <a:p>
            <a:pPr algn="ctr"/>
            <a:r>
              <a:rPr lang="es-ES" b="1" dirty="0" smtClean="0">
                <a:solidFill>
                  <a:srgbClr val="1A4652"/>
                </a:solidFill>
                <a:latin typeface="Arial Black" panose="020B0A04020102020204" pitchFamily="34" charset="0"/>
              </a:rPr>
              <a:t>La palabra de Dios nos muestra en el libro de Efesios 4:11-13, los ministerios que Yahveh ha dado a quienes se dedican a su servicio, y dice así:</a:t>
            </a:r>
          </a:p>
          <a:p>
            <a:pPr algn="ctr"/>
            <a:endParaRPr lang="es-ES" b="1" dirty="0" smtClean="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367946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899592" y="1347614"/>
            <a:ext cx="7416824" cy="2839239"/>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b="1" dirty="0" smtClean="0">
                <a:solidFill>
                  <a:srgbClr val="1A4652"/>
                </a:solidFill>
                <a:latin typeface="Arial Black" panose="020B0A04020102020204" pitchFamily="34" charset="0"/>
              </a:rPr>
              <a:t>“11 Y él mismo constituyó a unos, apóstoles; a otros, profetas; a otros, evangelistas; a otros, pastores y maestros,</a:t>
            </a:r>
          </a:p>
          <a:p>
            <a:pPr algn="ctr"/>
            <a:r>
              <a:rPr lang="es-ES" b="1" dirty="0" smtClean="0">
                <a:solidFill>
                  <a:srgbClr val="1A4652"/>
                </a:solidFill>
                <a:latin typeface="Arial Black" panose="020B0A04020102020204" pitchFamily="34" charset="0"/>
              </a:rPr>
              <a:t>12 a fin de perfeccionar a los santos para la obra del ministerio, para la edificación del cuerpo de Cristo,</a:t>
            </a:r>
          </a:p>
          <a:p>
            <a:pPr algn="ctr"/>
            <a:r>
              <a:rPr lang="es-ES" b="1" dirty="0" smtClean="0">
                <a:solidFill>
                  <a:srgbClr val="1A4652"/>
                </a:solidFill>
                <a:latin typeface="Arial Black" panose="020B0A04020102020204" pitchFamily="34" charset="0"/>
              </a:rPr>
              <a:t>13 hasta que todos lleguemos a la unidad de la fe y del conocimiento del Hijo de Dios, a un varón perfecto, a la medida de la estatura de la plenitud de Cristo;”</a:t>
            </a:r>
          </a:p>
          <a:p>
            <a:pPr algn="ctr"/>
            <a:endParaRPr lang="es-ES" b="1" dirty="0">
              <a:solidFill>
                <a:srgbClr val="1A4652"/>
              </a:solidFill>
              <a:latin typeface="Arial Black" panose="020B0A04020102020204" pitchFamily="34" charset="0"/>
            </a:endParaRPr>
          </a:p>
          <a:p>
            <a:pPr algn="ctr"/>
            <a:endParaRPr lang="es-ES" b="1" dirty="0" smtClean="0">
              <a:solidFill>
                <a:srgbClr val="1A4652"/>
              </a:solidFill>
              <a:latin typeface="Arial Black" panose="020B0A04020102020204" pitchFamily="34" charset="0"/>
            </a:endParaRPr>
          </a:p>
        </p:txBody>
      </p:sp>
    </p:spTree>
    <p:extLst>
      <p:ext uri="{BB962C8B-B14F-4D97-AF65-F5344CB8AC3E}">
        <p14:creationId xmlns:p14="http://schemas.microsoft.com/office/powerpoint/2010/main" val="416486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86"/>
            <a:ext cx="9144000" cy="5141214"/>
          </a:xfrm>
          <a:prstGeom prst="rect">
            <a:avLst/>
          </a:prstGeom>
          <a:noFill/>
          <a:ln>
            <a:noFill/>
          </a:ln>
        </p:spPr>
      </p:pic>
      <p:sp>
        <p:nvSpPr>
          <p:cNvPr id="3" name="2 Rectángulo"/>
          <p:cNvSpPr/>
          <p:nvPr/>
        </p:nvSpPr>
        <p:spPr>
          <a:xfrm>
            <a:off x="1619672" y="2787774"/>
            <a:ext cx="5814392" cy="369332"/>
          </a:xfrm>
          <a:prstGeom prst="rect">
            <a:avLst/>
          </a:prstGeom>
        </p:spPr>
        <p:txBody>
          <a:bodyPr wrap="square">
            <a:spAutoFit/>
          </a:bodyPr>
          <a:lstStyle/>
          <a:p>
            <a:pPr algn="ctr"/>
            <a:r>
              <a:rPr lang="es-ES" b="1" dirty="0" smtClean="0">
                <a:solidFill>
                  <a:srgbClr val="002060"/>
                </a:solidFill>
                <a:latin typeface="Aharoni" panose="02010803020104030203" pitchFamily="2" charset="-79"/>
                <a:cs typeface="Aharoni" panose="02010803020104030203" pitchFamily="2" charset="-79"/>
              </a:rPr>
              <a:t>HURACANES QUE HAN ROTO TODOS LOS RECORDS</a:t>
            </a:r>
            <a:endParaRPr lang="es-ES" b="1" dirty="0">
              <a:solidFill>
                <a:srgbClr val="002060"/>
              </a:solidFill>
              <a:latin typeface="Aharoni" panose="02010803020104030203" pitchFamily="2" charset="-79"/>
              <a:cs typeface="Aharoni" panose="02010803020104030203" pitchFamily="2" charset="-79"/>
            </a:endParaRPr>
          </a:p>
        </p:txBody>
      </p:sp>
      <p:sp>
        <p:nvSpPr>
          <p:cNvPr id="6" name="CuadroTexto 1"/>
          <p:cNvSpPr txBox="1"/>
          <p:nvPr/>
        </p:nvSpPr>
        <p:spPr>
          <a:xfrm>
            <a:off x="539552" y="3073186"/>
            <a:ext cx="8208912" cy="2100575"/>
          </a:xfrm>
          <a:prstGeom prst="rect">
            <a:avLst/>
          </a:prstGeom>
          <a:noFill/>
        </p:spPr>
        <p:txBody>
          <a:bodyPr wrap="square" lIns="68580" tIns="34290" rIns="68580" bIns="34290" rtlCol="0">
            <a:spAutoFit/>
            <a:scene3d>
              <a:camera prst="obliqueBottomLeft"/>
              <a:lightRig rig="threePt" dir="t"/>
            </a:scene3d>
            <a:sp3d extrusionH="25400">
              <a:extrusionClr>
                <a:schemeClr val="bg2">
                  <a:lumMod val="20000"/>
                  <a:lumOff val="80000"/>
                </a:schemeClr>
              </a:extrusionClr>
            </a:sp3d>
          </a:bodyPr>
          <a:lstStyle/>
          <a:p>
            <a:pPr algn="ctr"/>
            <a:r>
              <a:rPr lang="es-ES" sz="1600" b="1" dirty="0" smtClean="0">
                <a:solidFill>
                  <a:srgbClr val="002060"/>
                </a:solidFill>
                <a:latin typeface="Arial Black" panose="020B0A04020102020204" pitchFamily="34" charset="0"/>
              </a:rPr>
              <a:t>A raíz de los hechos proféticos que estamos viviendo y contemplando, con el consecuente peligro de experimentar un cataclismo de proporciones apocalípticas hacemos un llamamiento al arrepentimiento de las almas para que se aperciban y se pongan a cuenta con su Creador, porque nuestra vida puede ser arrebatada en cualquier momento y el destino de nuestra alma sería muy doloroso si no morimos en arrepentimiento ante el Señor. </a:t>
            </a:r>
          </a:p>
          <a:p>
            <a:pPr algn="ctr"/>
            <a:endParaRPr lang="es-ES" sz="20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03747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fltVal val="0"/>
                                          </p:val>
                                        </p:tav>
                                        <p:tav tm="100000">
                                          <p:val>
                                            <p:strVal val="#ppt_w"/>
                                          </p:val>
                                        </p:tav>
                                      </p:tavLst>
                                    </p:anim>
                                    <p:anim calcmode="lin" valueType="num">
                                      <p:cBhvr>
                                        <p:cTn id="16" dur="16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ÑALES "/>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39502"/>
            <a:ext cx="4445000" cy="453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5004048" y="1059582"/>
            <a:ext cx="3870101" cy="3331681"/>
          </a:xfrm>
          <a:prstGeom prst="rect">
            <a:avLst/>
          </a:prstGeom>
          <a:noFill/>
        </p:spPr>
        <p:txBody>
          <a:bodyPr wrap="square" lIns="68580" tIns="34290" rIns="68580" bIns="34290" rtlCol="0">
            <a:spAutoFit/>
            <a:scene3d>
              <a:camera prst="obliqueBottomLeft"/>
              <a:lightRig rig="threePt" dir="t"/>
            </a:scene3d>
            <a:sp3d extrusionH="25400">
              <a:extrusionClr>
                <a:schemeClr val="bg2">
                  <a:lumMod val="20000"/>
                  <a:lumOff val="80000"/>
                </a:schemeClr>
              </a:extrusionClr>
            </a:sp3d>
          </a:bodyPr>
          <a:lstStyle/>
          <a:p>
            <a:pPr algn="ctr"/>
            <a:r>
              <a:rPr lang="es-ES" sz="1600" b="1" dirty="0" smtClean="0">
                <a:solidFill>
                  <a:srgbClr val="002060"/>
                </a:solidFill>
                <a:latin typeface="Arial Black" panose="020B0A04020102020204" pitchFamily="34" charset="0"/>
              </a:rPr>
              <a:t>Precisamente</a:t>
            </a:r>
            <a:r>
              <a:rPr lang="es-ES" sz="1600" b="1" dirty="0">
                <a:solidFill>
                  <a:srgbClr val="002060"/>
                </a:solidFill>
                <a:latin typeface="Arial Black" panose="020B0A04020102020204" pitchFamily="34" charset="0"/>
              </a:rPr>
              <a:t>, hoy 19 de Setiembre de los corrientes ha ocurrido un terremoto de </a:t>
            </a:r>
            <a:r>
              <a:rPr lang="es-ES" sz="1600" b="1" dirty="0" smtClean="0">
                <a:solidFill>
                  <a:srgbClr val="002060"/>
                </a:solidFill>
                <a:latin typeface="Arial Black" panose="020B0A04020102020204" pitchFamily="34" charset="0"/>
              </a:rPr>
              <a:t>7.1º</a:t>
            </a:r>
            <a:r>
              <a:rPr lang="es-ES" sz="1600" b="1" dirty="0">
                <a:solidFill>
                  <a:srgbClr val="002060"/>
                </a:solidFill>
                <a:latin typeface="Arial Black" panose="020B0A04020102020204" pitchFamily="34" charset="0"/>
              </a:rPr>
              <a:t>, con muchos edificios destruidos, explosiones e infraestructura dañada seriamente, razón por la cual consideramos necesario publicar la foto impresión del post que hizo Mónica Gómez en su red social anunciando más juicios de Dios para México.</a:t>
            </a:r>
            <a:endParaRPr lang="es-ES" sz="1600" b="1" dirty="0" smtClean="0">
              <a:solidFill>
                <a:srgbClr val="002060"/>
              </a:solidFill>
              <a:latin typeface="Arial Black" panose="020B0A04020102020204" pitchFamily="34" charset="0"/>
            </a:endParaRPr>
          </a:p>
          <a:p>
            <a:pPr algn="ctr"/>
            <a:endParaRPr lang="es-ES" sz="1600" b="1" dirty="0" smtClean="0">
              <a:solidFill>
                <a:srgbClr val="002060"/>
              </a:solidFill>
              <a:latin typeface="Arial Black" panose="020B0A04020102020204" pitchFamily="34" charset="0"/>
            </a:endParaRPr>
          </a:p>
          <a:p>
            <a:pPr algn="ctr"/>
            <a:endParaRPr lang="es-ES" sz="20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538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899592" y="1131590"/>
            <a:ext cx="7344816" cy="3147015"/>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Esta presentación es cumplimiento de lo que está escrito en la Biblia en el libro de Joel 2:28-31, que dice:</a:t>
            </a:r>
          </a:p>
          <a:p>
            <a:pPr algn="ctr"/>
            <a:r>
              <a:rPr lang="es-ES" sz="1600" b="1" dirty="0" smtClean="0">
                <a:solidFill>
                  <a:srgbClr val="1A4652"/>
                </a:solidFill>
                <a:latin typeface="Arial Black" panose="020B0A04020102020204" pitchFamily="34" charset="0"/>
              </a:rPr>
              <a:t>“Y después de esto derramaré mi Espíritu sobre toda carne, y profetizarán vuestros hijos y vuestras hijas; vuestros ancianos soñarán sueños, y vuestros jóvenes verán visiones.</a:t>
            </a:r>
          </a:p>
          <a:p>
            <a:pPr algn="ctr"/>
            <a:r>
              <a:rPr lang="es-ES" sz="1600" b="1" dirty="0" smtClean="0">
                <a:solidFill>
                  <a:srgbClr val="1A4652"/>
                </a:solidFill>
                <a:latin typeface="Arial Black" panose="020B0A04020102020204" pitchFamily="34" charset="0"/>
              </a:rPr>
              <a:t>29 Y también sobre los siervos y sobre las siervas derramaré mi Espíritu en aquellos días.</a:t>
            </a:r>
          </a:p>
          <a:p>
            <a:pPr algn="ctr"/>
            <a:r>
              <a:rPr lang="es-ES" sz="1600" b="1" dirty="0" smtClean="0">
                <a:solidFill>
                  <a:srgbClr val="1A4652"/>
                </a:solidFill>
                <a:latin typeface="Arial Black" panose="020B0A04020102020204" pitchFamily="34" charset="0"/>
              </a:rPr>
              <a:t>30 Y daré prodigios en el cielo y en la tierra, sangre, y fuego, y columnas de humo.</a:t>
            </a:r>
          </a:p>
          <a:p>
            <a:pPr algn="ctr"/>
            <a:r>
              <a:rPr lang="es-ES" sz="1600" b="1" dirty="0" smtClean="0">
                <a:solidFill>
                  <a:srgbClr val="1A4652"/>
                </a:solidFill>
                <a:latin typeface="Arial Black" panose="020B0A04020102020204" pitchFamily="34" charset="0"/>
              </a:rPr>
              <a:t>31 El sol se convertirá en tinieblas, y la luna en sangre, antes que venga el día grande y espantoso de </a:t>
            </a:r>
            <a:r>
              <a:rPr lang="es-ES" sz="1600" b="1" dirty="0" err="1" smtClean="0">
                <a:solidFill>
                  <a:srgbClr val="1A4652"/>
                </a:solidFill>
                <a:latin typeface="Arial Black" panose="020B0A04020102020204" pitchFamily="34" charset="0"/>
              </a:rPr>
              <a:t>Jahveh</a:t>
            </a:r>
            <a:r>
              <a:rPr lang="es-ES" sz="1600" b="1" dirty="0" smtClean="0">
                <a:solidFill>
                  <a:srgbClr val="1A4652"/>
                </a:solidFill>
                <a:latin typeface="Arial Black" panose="020B0A04020102020204" pitchFamily="34" charset="0"/>
              </a:rPr>
              <a:t>”.</a:t>
            </a:r>
          </a:p>
          <a:p>
            <a:pPr algn="ctr"/>
            <a:endParaRPr lang="es-ES" sz="20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131906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83568" y="1275606"/>
            <a:ext cx="7776864" cy="3577903"/>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Antes de mostrar las señales cumplidas de las revelaciones de Dios a Mónica Gómez, queremos hacer hincapié que ella ha publicado 13 revelaciones en vídeo, las cuales el Eterno le ha dado para apercibir a los cristianos y a las personas que no lo son, acerca de la importancia de reconocer los tiempos que actualmente estamos viviendo, como es la de “principios de dolores”, del cual habló Jesucristo en Mateo 24. En sus revelaciones también confirma lo que está escrito en el libro de Apocalipsis y de los profetas relacionado a la Tribulación de 7 años, el cual es posterior al “principio de dolores”.</a:t>
            </a:r>
          </a:p>
          <a:p>
            <a:pPr algn="ctr"/>
            <a:r>
              <a:rPr lang="es-ES" sz="1600" b="1" dirty="0" smtClean="0">
                <a:solidFill>
                  <a:srgbClr val="1A4652"/>
                </a:solidFill>
                <a:latin typeface="Arial Black" panose="020B0A04020102020204" pitchFamily="34" charset="0"/>
              </a:rPr>
              <a:t>Las revelaciones que ella ha publicado en vídeo son:</a:t>
            </a:r>
          </a:p>
          <a:p>
            <a:pPr algn="ctr"/>
            <a:endParaRPr lang="es-ES" sz="1600" b="1" dirty="0" smtClean="0">
              <a:solidFill>
                <a:srgbClr val="1A4652"/>
              </a:solidFill>
              <a:latin typeface="Arial Black" panose="020B0A04020102020204" pitchFamily="34" charset="0"/>
            </a:endParaRPr>
          </a:p>
          <a:p>
            <a:pPr algn="ctr"/>
            <a:endParaRPr lang="es-ES" sz="1600" b="1" dirty="0" smtClean="0">
              <a:solidFill>
                <a:srgbClr val="1A4652"/>
              </a:solidFill>
              <a:latin typeface="Arial Black" panose="020B0A04020102020204" pitchFamily="34" charset="0"/>
            </a:endParaRPr>
          </a:p>
          <a:p>
            <a:pPr algn="ctr"/>
            <a:endParaRPr lang="es-ES" sz="20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416486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83568" y="826934"/>
            <a:ext cx="7776864" cy="4316566"/>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1.- Revelación del Cielo, Falso Profeta, Infierno, Tsunami</a:t>
            </a:r>
          </a:p>
          <a:p>
            <a:pPr algn="ctr"/>
            <a:r>
              <a:rPr lang="es-ES" sz="1600" b="1" dirty="0" smtClean="0">
                <a:solidFill>
                  <a:srgbClr val="1A4652"/>
                </a:solidFill>
                <a:latin typeface="Arial Black" panose="020B0A04020102020204" pitchFamily="34" charset="0"/>
              </a:rPr>
              <a:t>Publicado el 27 de Marzo del 2015</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2.- Revelación La Manifestación Del Anticristo Y El Falso Profeta. Publicado el 24 de Julio del 2015</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3.- Revelación del Asteroide, Tribulación, Anticristo. Publicado el 1º Setiembre del 2015</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4.- Revelación la Trinidad satánica, la Marca de la Bestia, El arrebatamiento, Guerra. Publicada el 8 de Noviembre del 2015</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5.- La marca del anticristo, el falso profeta y el infierno. Publicada el 29 Enero 2016</a:t>
            </a:r>
          </a:p>
          <a:p>
            <a:pPr algn="ctr"/>
            <a:endParaRPr lang="es-ES" sz="1600" b="1" dirty="0" smtClean="0">
              <a:solidFill>
                <a:srgbClr val="1A4652"/>
              </a:solidFill>
              <a:latin typeface="Arial Black" panose="020B0A04020102020204" pitchFamily="34" charset="0"/>
            </a:endParaRPr>
          </a:p>
          <a:p>
            <a:pPr algn="ctr"/>
            <a:endParaRPr lang="es-ES" sz="1600" b="1" dirty="0" smtClean="0">
              <a:solidFill>
                <a:srgbClr val="1A4652"/>
              </a:solidFill>
              <a:latin typeface="Arial Black" panose="020B0A04020102020204" pitchFamily="34" charset="0"/>
            </a:endParaRPr>
          </a:p>
          <a:p>
            <a:pPr algn="ctr"/>
            <a:endParaRPr lang="es-ES" sz="20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2236983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11560" y="1257821"/>
            <a:ext cx="7776864" cy="3885679"/>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6.- Revelación Planeta NIBIRU Terremoto, Tsunami [Cataclismo Universal]. Publicado el 19 Abril 2016</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7.- Revelación  Ajenjo, Tercera Guerra Mundial </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 Y Avivamiento. Publicado el 17 Junio 2016</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8.- Revelación </a:t>
            </a:r>
            <a:r>
              <a:rPr lang="es-ES" sz="1600" b="1" dirty="0" err="1" smtClean="0">
                <a:solidFill>
                  <a:srgbClr val="1A4652"/>
                </a:solidFill>
                <a:latin typeface="Arial Black" panose="020B0A04020102020204" pitchFamily="34" charset="0"/>
              </a:rPr>
              <a:t>Cern</a:t>
            </a:r>
            <a:r>
              <a:rPr lang="es-ES" sz="1600" b="1" dirty="0" smtClean="0">
                <a:solidFill>
                  <a:srgbClr val="1A4652"/>
                </a:solidFill>
                <a:latin typeface="Arial Black" panose="020B0A04020102020204" pitchFamily="34" charset="0"/>
              </a:rPr>
              <a:t>, Anticristo, </a:t>
            </a:r>
            <a:r>
              <a:rPr lang="es-ES" sz="1600" b="1" dirty="0" err="1" smtClean="0">
                <a:solidFill>
                  <a:srgbClr val="1A4652"/>
                </a:solidFill>
                <a:latin typeface="Arial Black" panose="020B0A04020102020204" pitchFamily="34" charset="0"/>
              </a:rPr>
              <a:t>Nucleo</a:t>
            </a:r>
            <a:r>
              <a:rPr lang="es-ES" sz="1600" b="1" dirty="0" smtClean="0">
                <a:solidFill>
                  <a:srgbClr val="1A4652"/>
                </a:solidFill>
                <a:latin typeface="Arial Black" panose="020B0A04020102020204" pitchFamily="34" charset="0"/>
              </a:rPr>
              <a:t> Terrestre, </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 Publicado el 27 agosto 2016</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9.- Revelación El Sol, </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 Ajenjo, Anticristo, Ecumenismo. Publicado el 17 Diciembre 2016</a:t>
            </a:r>
          </a:p>
          <a:p>
            <a:pPr algn="ctr"/>
            <a:endParaRPr lang="es-ES" sz="1600" b="1" dirty="0" smtClean="0">
              <a:solidFill>
                <a:srgbClr val="1A4652"/>
              </a:solidFill>
              <a:latin typeface="Arial Black" panose="020B0A04020102020204" pitchFamily="34" charset="0"/>
            </a:endParaRPr>
          </a:p>
          <a:p>
            <a:pPr algn="ctr"/>
            <a:endParaRPr lang="es-ES" sz="1600" b="1" dirty="0" smtClean="0">
              <a:solidFill>
                <a:srgbClr val="1A4652"/>
              </a:solidFill>
              <a:latin typeface="Arial Black" panose="020B0A04020102020204" pitchFamily="34" charset="0"/>
            </a:endParaRPr>
          </a:p>
          <a:p>
            <a:pPr algn="ctr"/>
            <a:endParaRPr lang="es-ES" sz="1600" b="1" dirty="0" smtClean="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187482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83568" y="1059582"/>
            <a:ext cx="7776864" cy="3424014"/>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10.- Las Dos Bestias - Anticristo - Falso Profeta - La Guerra – </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 Publicado el 13 Enero 2017</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11.- Revelación: Anticristo, Guerra, Núcleo de la tierra, </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 Clonaciones y </a:t>
            </a:r>
            <a:r>
              <a:rPr lang="es-ES" sz="1600" b="1" dirty="0" err="1" smtClean="0">
                <a:solidFill>
                  <a:srgbClr val="1A4652"/>
                </a:solidFill>
                <a:latin typeface="Arial Black" panose="020B0A04020102020204" pitchFamily="34" charset="0"/>
              </a:rPr>
              <a:t>Reptilianos</a:t>
            </a:r>
            <a:r>
              <a:rPr lang="es-ES" sz="1600" b="1" dirty="0" smtClean="0">
                <a:solidFill>
                  <a:srgbClr val="1A4652"/>
                </a:solidFill>
                <a:latin typeface="Arial Black" panose="020B0A04020102020204" pitchFamily="34" charset="0"/>
              </a:rPr>
              <a:t> (Demonios). Publicada el 24 Abril 2017</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12.- Revelación </a:t>
            </a:r>
            <a:r>
              <a:rPr lang="es-ES" sz="1600" b="1" dirty="0" err="1" smtClean="0">
                <a:solidFill>
                  <a:srgbClr val="1A4652"/>
                </a:solidFill>
                <a:latin typeface="Arial Black" panose="020B0A04020102020204" pitchFamily="34" charset="0"/>
              </a:rPr>
              <a:t>Nibiru_El</a:t>
            </a:r>
            <a:r>
              <a:rPr lang="es-ES" sz="1600" b="1" dirty="0" smtClean="0">
                <a:solidFill>
                  <a:srgbClr val="1A4652"/>
                </a:solidFill>
                <a:latin typeface="Arial Black" panose="020B0A04020102020204" pitchFamily="34" charset="0"/>
              </a:rPr>
              <a:t> Anticristo - Los 2 Testigos- Ataque De Guerra. Publicada el 12 Agosto 2017.</a:t>
            </a:r>
          </a:p>
          <a:p>
            <a:pPr algn="ctr"/>
            <a:endParaRPr lang="es-ES" sz="1600" b="1" dirty="0" smtClean="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13.- Revelación ataque de guerra-</a:t>
            </a:r>
            <a:r>
              <a:rPr lang="es-ES" sz="1600" b="1" dirty="0" err="1" smtClean="0">
                <a:solidFill>
                  <a:srgbClr val="1A4652"/>
                </a:solidFill>
                <a:latin typeface="Arial Black" panose="020B0A04020102020204" pitchFamily="34" charset="0"/>
              </a:rPr>
              <a:t>Nibiru</a:t>
            </a:r>
            <a:r>
              <a:rPr lang="es-ES" sz="1600" b="1" dirty="0" smtClean="0">
                <a:solidFill>
                  <a:srgbClr val="1A4652"/>
                </a:solidFill>
                <a:latin typeface="Arial Black" panose="020B0A04020102020204" pitchFamily="34" charset="0"/>
              </a:rPr>
              <a:t>-Ajenjo. Publicada el 14 Setiembre 2017.</a:t>
            </a:r>
          </a:p>
          <a:p>
            <a:pPr algn="ctr"/>
            <a:endParaRPr lang="es-ES" b="1" dirty="0" smtClean="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200329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971600" y="1779662"/>
            <a:ext cx="6984776" cy="1823576"/>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b="1" dirty="0" smtClean="0">
                <a:solidFill>
                  <a:srgbClr val="1A4652"/>
                </a:solidFill>
                <a:latin typeface="Arial Black" panose="020B0A04020102020204" pitchFamily="34" charset="0"/>
              </a:rPr>
              <a:t>A continuación  se muestran en vídeo las señales cumplidas de revelaciones que Dios le dio a Mónica Gómez en el transcurso de estos últimos años.</a:t>
            </a:r>
          </a:p>
          <a:p>
            <a:pPr algn="ctr"/>
            <a:r>
              <a:rPr lang="es-ES" b="1" dirty="0" smtClean="0">
                <a:solidFill>
                  <a:srgbClr val="1A4652"/>
                </a:solidFill>
                <a:latin typeface="Arial Black" panose="020B0A04020102020204" pitchFamily="34" charset="0"/>
              </a:rPr>
              <a:t>También adjuntamos otro vídeo de un investigador</a:t>
            </a:r>
          </a:p>
          <a:p>
            <a:pPr algn="ctr"/>
            <a:r>
              <a:rPr lang="es-ES" b="1" dirty="0">
                <a:solidFill>
                  <a:srgbClr val="1A4652"/>
                </a:solidFill>
                <a:latin typeface="Arial Black" panose="020B0A04020102020204" pitchFamily="34" charset="0"/>
              </a:rPr>
              <a:t>q</a:t>
            </a:r>
            <a:r>
              <a:rPr lang="es-ES" b="1" dirty="0" smtClean="0">
                <a:solidFill>
                  <a:srgbClr val="1A4652"/>
                </a:solidFill>
                <a:latin typeface="Arial Black" panose="020B0A04020102020204" pitchFamily="34" charset="0"/>
              </a:rPr>
              <a:t>ue confirma las revelaciones dadas a la misma.  </a:t>
            </a: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267763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LA ÚLTIMA GENERACIÓN"/>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5183560" y="1203598"/>
            <a:ext cx="3960440" cy="1054135"/>
          </a:xfrm>
          <a:prstGeom prst="rect">
            <a:avLst/>
          </a:prstGeom>
        </p:spPr>
        <p:txBody>
          <a:bodyPr wrap="square" lIns="68580" tIns="34290" rIns="68580" bIns="34290">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solidFill>
                  <a:srgbClr val="002060"/>
                </a:solidFill>
                <a:latin typeface="Arial Black" panose="020B0A04020102020204" pitchFamily="34" charset="0"/>
              </a:rPr>
              <a:t>Pulsar clic sobre el aspa</a:t>
            </a:r>
          </a:p>
          <a:p>
            <a:pPr algn="ctr" fontAlgn="auto">
              <a:spcBef>
                <a:spcPts val="0"/>
              </a:spcBef>
              <a:spcAft>
                <a:spcPts val="0"/>
              </a:spcAft>
              <a:defRPr/>
            </a:pPr>
            <a:r>
              <a:rPr lang="es-ES" sz="1600" dirty="0">
                <a:solidFill>
                  <a:srgbClr val="002060"/>
                </a:solidFill>
                <a:latin typeface="Arial Black" panose="020B0A04020102020204" pitchFamily="34" charset="0"/>
              </a:rPr>
              <a:t>r</a:t>
            </a:r>
            <a:r>
              <a:rPr lang="es-ES" sz="1600" dirty="0" smtClean="0">
                <a:solidFill>
                  <a:srgbClr val="002060"/>
                </a:solidFill>
                <a:latin typeface="Arial Black" panose="020B0A04020102020204" pitchFamily="34" charset="0"/>
              </a:rPr>
              <a:t>oja cuando desee volver </a:t>
            </a:r>
          </a:p>
          <a:p>
            <a:pPr algn="ctr" fontAlgn="auto">
              <a:spcBef>
                <a:spcPts val="0"/>
              </a:spcBef>
              <a:spcAft>
                <a:spcPts val="0"/>
              </a:spcAft>
              <a:defRPr/>
            </a:pPr>
            <a:r>
              <a:rPr lang="es-ES" sz="1600" dirty="0" smtClean="0">
                <a:solidFill>
                  <a:srgbClr val="002060"/>
                </a:solidFill>
                <a:latin typeface="Arial Black" panose="020B0A04020102020204" pitchFamily="34" charset="0"/>
              </a:rPr>
              <a:t>a la presentación. </a:t>
            </a:r>
            <a:endParaRPr lang="es-ES" sz="2000" dirty="0">
              <a:solidFill>
                <a:srgbClr val="002060"/>
              </a:solidFill>
              <a:latin typeface="Arial Black" panose="020B0A04020102020204" pitchFamily="34" charset="0"/>
            </a:endParaRPr>
          </a:p>
        </p:txBody>
      </p:sp>
      <p:cxnSp>
        <p:nvCxnSpPr>
          <p:cNvPr id="4" name="3 Conector recto de flecha"/>
          <p:cNvCxnSpPr/>
          <p:nvPr/>
        </p:nvCxnSpPr>
        <p:spPr>
          <a:xfrm flipH="1" flipV="1">
            <a:off x="5436096" y="339502"/>
            <a:ext cx="1728192" cy="1152128"/>
          </a:xfrm>
          <a:prstGeom prst="straightConnector1">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5" name="4 Rectángulo"/>
          <p:cNvSpPr/>
          <p:nvPr/>
        </p:nvSpPr>
        <p:spPr>
          <a:xfrm>
            <a:off x="467544" y="3075806"/>
            <a:ext cx="8208912" cy="2162130"/>
          </a:xfrm>
          <a:prstGeom prst="rect">
            <a:avLst/>
          </a:prstGeom>
        </p:spPr>
        <p:txBody>
          <a:bodyPr wrap="square" lIns="68580" tIns="34290" rIns="68580" bIns="34290">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400" dirty="0" smtClean="0">
                <a:solidFill>
                  <a:srgbClr val="002060"/>
                </a:solidFill>
                <a:latin typeface="Arial Black" panose="020B0A04020102020204" pitchFamily="34" charset="0"/>
              </a:rPr>
              <a:t>Advertencia: </a:t>
            </a:r>
            <a:r>
              <a:rPr lang="es-ES" sz="1600" dirty="0">
                <a:solidFill>
                  <a:srgbClr val="002060"/>
                </a:solidFill>
                <a:latin typeface="Arial Black" panose="020B0A04020102020204" pitchFamily="34" charset="0"/>
              </a:rPr>
              <a:t>P</a:t>
            </a:r>
            <a:r>
              <a:rPr lang="es-ES" sz="1600" dirty="0" smtClean="0">
                <a:solidFill>
                  <a:srgbClr val="002060"/>
                </a:solidFill>
                <a:latin typeface="Arial Black" panose="020B0A04020102020204" pitchFamily="34" charset="0"/>
              </a:rPr>
              <a:t>ara visualizar los vídeos que a continuación les adjuntamos, tendrán que pulsar clic sobre </a:t>
            </a:r>
            <a:r>
              <a:rPr lang="es-ES" sz="1600" dirty="0">
                <a:solidFill>
                  <a:srgbClr val="002060"/>
                </a:solidFill>
                <a:latin typeface="Arial Black" panose="020B0A04020102020204" pitchFamily="34" charset="0"/>
              </a:rPr>
              <a:t>el </a:t>
            </a:r>
            <a:r>
              <a:rPr lang="es-ES" sz="1600" dirty="0" smtClean="0">
                <a:solidFill>
                  <a:srgbClr val="002060"/>
                </a:solidFill>
                <a:latin typeface="Arial Black" panose="020B0A04020102020204" pitchFamily="34" charset="0"/>
              </a:rPr>
              <a:t>icono          que hemos insertado en cada página, para así enlazar con el correspondiente vídeo de YOUTUBE. Una vez lo hayan visualizado, podrán volver a la presentación para continuar viendo los vídeos restantes pulsando clic sobre el aspa roja como arriba les indicamos.</a:t>
            </a:r>
          </a:p>
          <a:p>
            <a:pPr algn="ctr" fontAlgn="auto">
              <a:spcBef>
                <a:spcPts val="0"/>
              </a:spcBef>
              <a:spcAft>
                <a:spcPts val="0"/>
              </a:spcAft>
              <a:defRPr/>
            </a:pPr>
            <a:r>
              <a:rPr lang="es-ES" sz="1600" dirty="0" smtClean="0">
                <a:solidFill>
                  <a:srgbClr val="002060"/>
                </a:solidFill>
                <a:latin typeface="Arial Black" panose="020B0A04020102020204" pitchFamily="34" charset="0"/>
              </a:rPr>
              <a:t> </a:t>
            </a:r>
            <a:endParaRPr lang="es-ES" sz="2000" dirty="0">
              <a:solidFill>
                <a:srgbClr val="002060"/>
              </a:solidFill>
              <a:latin typeface="Arial Black" panose="020B0A04020102020204" pitchFamily="34" charset="0"/>
            </a:endParaRPr>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3708000"/>
            <a:ext cx="288824"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315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8" name="7 Rectángulo"/>
          <p:cNvSpPr/>
          <p:nvPr/>
        </p:nvSpPr>
        <p:spPr>
          <a:xfrm>
            <a:off x="5508104" y="843558"/>
            <a:ext cx="2952328" cy="1608133"/>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con las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señales cumplidas de revelaciones que Dios le dio a Mónica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Gómez.</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pic>
        <p:nvPicPr>
          <p:cNvPr id="9" name="Picture 2" descr="https://attachment.outlook.office.net/owa/gorax94@hotmail.com/service.svc/s/GetAttachmentThumbnail?id=AQMkADAwATY0MDABLWQ1YzEtOWJkOC0wMAItMDAKAEYAAAOhtOTcAW6fTJM5zPxuUGMtBwAX7xEBUCHPQooCsqNTWQhVAAACAQwAAAAX7xEBUCHPQooCsqNTWQhVAAHKXYwQAAAAARIAEADT27ANhbFYTYGKR8mkokx%2B&amp;thumbnailType=2&amp;X-OWA-CANARY=xY8ua0N8S0Wh2swdNY5OypAKTYPF_9QYVJ7amnvIaX988t4DEfUEmUcEJ-1zGGozeXlR1Edw4Ok.&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NDA5NjAwLTM1ODYyMzUzNTJcIixcInB1aWRcIjpcIjE3NTkyMjIxOTA2NzY5NTJcIixcIm9pZFwiOlwiMDAwNjQwMDAtZDVjMS05YmQ4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wNTg3MDc4MiwibmJmIjoxNTA1ODcwMTgyfQ.DyH3ef6sWqf02Kb2WZtmlxUT75lWims77nL00WP6KU0_0cSDuaf2DKph6Hnd1sMyeUGF2h2GS4buG_OWRP-bCf9HVNP1iuOu0NVfYq3v50kp9usFhi9qAC6Llv1-jNvxvsQFBHbvk4l4adhZ1LqEMaB4v8vsYvniGJ5v38-BemqgS7iZONMf3WWS5cePvmy2wKu_DFh8VEfpTZbNlIo5_ycP5hfdhIzVcB_lYppBSWcWS4uqaq3nm6Wm0aZ_ieMOq9qRgf930aWh2G5BxMs0P3Odc_Zv7u8Jwfd-HOfdaFsCCm5vnHaiK8E2XBNseIYIY86uV0o8FG5gHsqliHuzSg&amp;owa=outlook.live.com&amp;isc=1"/>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30" b="12160"/>
          <a:stretch/>
        </p:blipFill>
        <p:spPr bwMode="auto">
          <a:xfrm>
            <a:off x="683568" y="555526"/>
            <a:ext cx="4100305" cy="2159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55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899592" y="699542"/>
            <a:ext cx="7344816" cy="1915909"/>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Como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refuerzo al vídeo anterior queremos compartir un corto vídeo de 19 minutos, donde un investigador habla de las consecuencias que el Planeta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Nibiru</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está ejerciendo en la tierra y que confirma lo que Dios ha revelado a Mónica Gómez expuesto en el vídeo anterior.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40728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2724913"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6342" y="4659983"/>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440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 y="3"/>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2"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2"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2"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4" y="1394347"/>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902140041"/>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9" y="-1"/>
            <a:ext cx="9141179" cy="5143501"/>
          </a:xfrm>
          <a:prstGeom prst="rect">
            <a:avLst/>
          </a:prstGeom>
          <a:noFill/>
          <a:ln>
            <a:noFill/>
          </a:ln>
        </p:spPr>
      </p:pic>
      <p:sp>
        <p:nvSpPr>
          <p:cNvPr id="6" name="5 CuadroTexto">
            <a:hlinkClick r:id="rId3"/>
          </p:cNvPr>
          <p:cNvSpPr txBox="1"/>
          <p:nvPr/>
        </p:nvSpPr>
        <p:spPr>
          <a:xfrm>
            <a:off x="424041" y="2132642"/>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2"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7"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7"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5"/>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3"/>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8"/>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6" y="4011913"/>
            <a:ext cx="2968520"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323326273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4"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0" y="2283718"/>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6" y="3219826"/>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2" y="177966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5"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8"/>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072" y="3507854"/>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376246613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 y="-1"/>
            <a:ext cx="9141179" cy="5143501"/>
          </a:xfrm>
          <a:prstGeom prst="rect">
            <a:avLst/>
          </a:prstGeom>
          <a:noFill/>
          <a:ln>
            <a:noFill/>
          </a:ln>
        </p:spPr>
      </p:pic>
      <p:sp>
        <p:nvSpPr>
          <p:cNvPr id="12" name="13 CuadroTexto">
            <a:hlinkClick r:id="rId4"/>
          </p:cNvPr>
          <p:cNvSpPr txBox="1"/>
          <p:nvPr/>
        </p:nvSpPr>
        <p:spPr>
          <a:xfrm>
            <a:off x="504000" y="3672001"/>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7"/>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6" name="13 CuadroTexto">
            <a:hlinkClick r:id="rId5"/>
          </p:cNvPr>
          <p:cNvSpPr txBox="1"/>
          <p:nvPr/>
        </p:nvSpPr>
        <p:spPr>
          <a:xfrm>
            <a:off x="539552" y="1275607"/>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2736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199568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28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2"/>
            <a:ext cx="338437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0" y="133200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0" y="213970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0" y="2700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0" y="3240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0" y="3795886"/>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6133746"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325083266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 y="-1"/>
            <a:ext cx="9141179" cy="5143501"/>
          </a:xfrm>
          <a:prstGeom prst="rect">
            <a:avLst/>
          </a:prstGeom>
          <a:noFill/>
          <a:ln>
            <a:noFill/>
          </a:ln>
        </p:spPr>
      </p:pic>
      <p:sp>
        <p:nvSpPr>
          <p:cNvPr id="22" name="2 CuadroTexto"/>
          <p:cNvSpPr txBox="1"/>
          <p:nvPr/>
        </p:nvSpPr>
        <p:spPr>
          <a:xfrm>
            <a:off x="365516"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7"/>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732240" y="4824000"/>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0" name="19 CuadroTexto">
            <a:hlinkClick r:id="rId4"/>
          </p:cNvPr>
          <p:cNvSpPr txBox="1"/>
          <p:nvPr/>
        </p:nvSpPr>
        <p:spPr>
          <a:xfrm>
            <a:off x="395536"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a:t>
            </a:r>
          </a:p>
          <a:p>
            <a:pPr algn="ctr">
              <a:defRPr/>
            </a:pPr>
            <a:r>
              <a:rPr lang="es-ES" b="1" dirty="0" smtClean="0">
                <a:solidFill>
                  <a:srgbClr val="002060"/>
                </a:solidFill>
                <a:latin typeface="Arial Narrow" panose="020B0606020202030204" pitchFamily="34" charset="0"/>
                <a:cs typeface="Arial" charset="0"/>
              </a:rPr>
              <a:t>Naciones</a:t>
            </a:r>
          </a:p>
        </p:txBody>
      </p:sp>
      <p:sp>
        <p:nvSpPr>
          <p:cNvPr id="23" name="22 CuadroTexto">
            <a:hlinkClick r:id="rId5"/>
          </p:cNvPr>
          <p:cNvSpPr txBox="1"/>
          <p:nvPr/>
        </p:nvSpPr>
        <p:spPr>
          <a:xfrm>
            <a:off x="395536" y="2355726"/>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¿Qué es la Apostasía y Cómo </a:t>
            </a:r>
          </a:p>
          <a:p>
            <a:pPr algn="ctr">
              <a:defRPr/>
            </a:pPr>
            <a:r>
              <a:rPr lang="es-ES" b="1" dirty="0" smtClean="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395536" y="321982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a:t>
            </a:r>
            <a:r>
              <a:rPr lang="es-ES" b="1" dirty="0">
                <a:solidFill>
                  <a:srgbClr val="002060"/>
                </a:solidFill>
                <a:latin typeface="Arial Narrow" panose="020B0606020202030204" pitchFamily="34" charset="0"/>
                <a:cs typeface="Arial" charset="0"/>
              </a:rPr>
              <a:t>Ú</a:t>
            </a:r>
            <a:r>
              <a:rPr lang="es-ES" b="1" dirty="0" smtClean="0">
                <a:solidFill>
                  <a:srgbClr val="002060"/>
                </a:solidFill>
                <a:latin typeface="Arial Narrow" panose="020B0606020202030204" pitchFamily="34" charset="0"/>
                <a:cs typeface="Arial" charset="0"/>
              </a:rPr>
              <a:t>ltima Generación</a:t>
            </a:r>
          </a:p>
        </p:txBody>
      </p:sp>
      <p:sp>
        <p:nvSpPr>
          <p:cNvPr id="11" name="10 CuadroTexto">
            <a:hlinkClick r:id="rId7"/>
          </p:cNvPr>
          <p:cNvSpPr txBox="1"/>
          <p:nvPr/>
        </p:nvSpPr>
        <p:spPr>
          <a:xfrm>
            <a:off x="4788024" y="149163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Jesucristo La Roca Inamovible</a:t>
            </a:r>
          </a:p>
        </p:txBody>
      </p:sp>
    </p:spTree>
    <p:extLst>
      <p:ext uri="{BB962C8B-B14F-4D97-AF65-F5344CB8AC3E}">
        <p14:creationId xmlns:p14="http://schemas.microsoft.com/office/powerpoint/2010/main" val="149051648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1758</Words>
  <Application>Microsoft Office PowerPoint</Application>
  <PresentationFormat>Presentación en pantalla (16:9)</PresentationFormat>
  <Paragraphs>162</Paragraphs>
  <Slides>22</Slides>
  <Notes>5</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15</cp:revision>
  <dcterms:created xsi:type="dcterms:W3CDTF">2017-09-19T23:26:08Z</dcterms:created>
  <dcterms:modified xsi:type="dcterms:W3CDTF">2017-09-20T01:46:18Z</dcterms:modified>
</cp:coreProperties>
</file>