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6" r:id="rId3"/>
    <p:sldId id="259" r:id="rId4"/>
    <p:sldId id="258" r:id="rId5"/>
    <p:sldId id="257"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S0hrer2Ru9C+mAKH43EiA==" hashData="03NBLhaITZ0YRLcWIXztdCnyTlE9tz+25qRLtnjuuuKDeNUFtsLV+6QBHCE74l98aLYgGnoJhTJtaQz66V2/2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1E16"/>
    <a:srgbClr val="CBBCA9"/>
    <a:srgbClr val="937A59"/>
    <a:srgbClr val="D9CFC1"/>
    <a:srgbClr val="897047"/>
    <a:srgbClr val="B0BCD6"/>
    <a:srgbClr val="BEC1D0"/>
    <a:srgbClr val="1C2E34"/>
    <a:srgbClr val="83ADBB"/>
    <a:srgbClr val="ABC7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1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6ED393-ED95-4696-97BA-1C9EA0B8ACB7}" type="datetimeFigureOut">
              <a:rPr lang="es-PE" smtClean="0"/>
              <a:t>01/09/2018</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15FF7D-F232-4164-B8CD-46F97F34F71B}" type="slidenum">
              <a:rPr lang="es-PE" smtClean="0"/>
              <a:t>‹Nº›</a:t>
            </a:fld>
            <a:endParaRPr lang="es-PE"/>
          </a:p>
        </p:txBody>
      </p:sp>
    </p:spTree>
    <p:extLst>
      <p:ext uri="{BB962C8B-B14F-4D97-AF65-F5344CB8AC3E}">
        <p14:creationId xmlns:p14="http://schemas.microsoft.com/office/powerpoint/2010/main" val="333541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34</a:t>
            </a:fld>
            <a:endParaRPr lang="es-ES"/>
          </a:p>
        </p:txBody>
      </p:sp>
    </p:spTree>
    <p:extLst>
      <p:ext uri="{BB962C8B-B14F-4D97-AF65-F5344CB8AC3E}">
        <p14:creationId xmlns:p14="http://schemas.microsoft.com/office/powerpoint/2010/main" val="54737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38</a:t>
            </a:fld>
            <a:endParaRPr lang="es-ES">
              <a:solidFill>
                <a:prstClr val="black"/>
              </a:solidFill>
            </a:endParaRPr>
          </a:p>
        </p:txBody>
      </p:sp>
    </p:spTree>
    <p:extLst>
      <p:ext uri="{BB962C8B-B14F-4D97-AF65-F5344CB8AC3E}">
        <p14:creationId xmlns:p14="http://schemas.microsoft.com/office/powerpoint/2010/main" val="182148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39</a:t>
            </a:fld>
            <a:endParaRPr lang="es-ES">
              <a:solidFill>
                <a:prstClr val="black"/>
              </a:solidFill>
            </a:endParaRPr>
          </a:p>
        </p:txBody>
      </p:sp>
    </p:spTree>
    <p:extLst>
      <p:ext uri="{BB962C8B-B14F-4D97-AF65-F5344CB8AC3E}">
        <p14:creationId xmlns:p14="http://schemas.microsoft.com/office/powerpoint/2010/main" val="160439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40</a:t>
            </a:fld>
            <a:endParaRPr lang="es-ES">
              <a:solidFill>
                <a:prstClr val="black"/>
              </a:solidFill>
            </a:endParaRPr>
          </a:p>
        </p:txBody>
      </p:sp>
    </p:spTree>
    <p:extLst>
      <p:ext uri="{BB962C8B-B14F-4D97-AF65-F5344CB8AC3E}">
        <p14:creationId xmlns:p14="http://schemas.microsoft.com/office/powerpoint/2010/main" val="1232454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298451B0-495D-4A3B-8626-D2C654362442}" type="datetimeFigureOut">
              <a:rPr lang="es-PE" smtClean="0"/>
              <a:t>01/09/2018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647255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98451B0-495D-4A3B-8626-D2C654362442}" type="datetimeFigureOut">
              <a:rPr lang="es-PE" smtClean="0"/>
              <a:t>01/09/2018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2340124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98451B0-495D-4A3B-8626-D2C654362442}" type="datetimeFigureOut">
              <a:rPr lang="es-PE" smtClean="0"/>
              <a:t>01/09/2018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2227386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298451B0-495D-4A3B-8626-D2C654362442}" type="datetimeFigureOut">
              <a:rPr lang="es-PE" smtClean="0"/>
              <a:t>01/09/2018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4016115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298451B0-495D-4A3B-8626-D2C654362442}" type="datetimeFigureOut">
              <a:rPr lang="es-PE" smtClean="0"/>
              <a:t>01/09/2018</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3915867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298451B0-495D-4A3B-8626-D2C654362442}" type="datetimeFigureOut">
              <a:rPr lang="es-PE" smtClean="0"/>
              <a:t>01/09/2018</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3978566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98451B0-495D-4A3B-8626-D2C654362442}" type="datetimeFigureOut">
              <a:rPr lang="es-PE" smtClean="0"/>
              <a:t>01/09/2018</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3321343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8451B0-495D-4A3B-8626-D2C654362442}" type="datetimeFigureOut">
              <a:rPr lang="es-PE" smtClean="0"/>
              <a:t>01/09/2018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1543172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98451B0-495D-4A3B-8626-D2C654362442}" type="datetimeFigureOut">
              <a:rPr lang="es-PE" smtClean="0"/>
              <a:t>01/09/2018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802045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98451B0-495D-4A3B-8626-D2C654362442}" type="datetimeFigureOut">
              <a:rPr lang="es-PE" smtClean="0"/>
              <a:t>01/09/2018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1466263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98451B0-495D-4A3B-8626-D2C654362442}" type="datetimeFigureOut">
              <a:rPr lang="es-PE" smtClean="0"/>
              <a:t>01/09/2018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DD0DD18-BD05-47C4-A894-C6C4456F7D79}" type="slidenum">
              <a:rPr lang="es-PE" smtClean="0"/>
              <a:t>‹Nº›</a:t>
            </a:fld>
            <a:endParaRPr lang="es-PE"/>
          </a:p>
        </p:txBody>
      </p:sp>
    </p:spTree>
    <p:extLst>
      <p:ext uri="{BB962C8B-B14F-4D97-AF65-F5344CB8AC3E}">
        <p14:creationId xmlns:p14="http://schemas.microsoft.com/office/powerpoint/2010/main" val="3417620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226403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B9F413-25EA-4B3F-975C-29F0146B0813}" type="datetimeFigureOut">
              <a:rPr lang="es-PE" smtClean="0">
                <a:solidFill>
                  <a:srgbClr val="000000"/>
                </a:solidFill>
              </a:rPr>
              <a:pPr/>
              <a:t>01/09/2018</a:t>
            </a:fld>
            <a:endParaRPr lang="es-PE" dirty="0">
              <a:solidFill>
                <a:srgbClr val="000000"/>
              </a:solidFill>
            </a:endParaRPr>
          </a:p>
        </p:txBody>
      </p:sp>
      <p:sp>
        <p:nvSpPr>
          <p:cNvPr id="3" name="Marcador de pie de página 2"/>
          <p:cNvSpPr>
            <a:spLocks noGrp="1"/>
          </p:cNvSpPr>
          <p:nvPr>
            <p:ph type="ftr" sz="quarter" idx="11"/>
          </p:nvPr>
        </p:nvSpPr>
        <p:spPr>
          <a:xfrm>
            <a:off x="4038600" y="6356350"/>
            <a:ext cx="4114800" cy="365125"/>
          </a:xfrm>
          <a:prstGeom prst="rect">
            <a:avLst/>
          </a:prstGeom>
        </p:spPr>
        <p:txBody>
          <a:bodyPr/>
          <a:lstStyle/>
          <a:p>
            <a:endParaRPr lang="es-PE" dirty="0">
              <a:solidFill>
                <a:srgbClr val="000000"/>
              </a:solidFill>
            </a:endParaRPr>
          </a:p>
        </p:txBody>
      </p:sp>
      <p:sp>
        <p:nvSpPr>
          <p:cNvPr id="4" name="Marcador de número de diapositiva 3"/>
          <p:cNvSpPr>
            <a:spLocks noGrp="1"/>
          </p:cNvSpPr>
          <p:nvPr>
            <p:ph type="sldNum" sz="quarter" idx="12"/>
          </p:nvPr>
        </p:nvSpPr>
        <p:spPr>
          <a:xfrm>
            <a:off x="8610600" y="6356350"/>
            <a:ext cx="2743200" cy="365125"/>
          </a:xfrm>
          <a:prstGeom prst="rect">
            <a:avLst/>
          </a:prstGeom>
        </p:spPr>
        <p:txBody>
          <a:bodyPr/>
          <a:lstStyle/>
          <a:p>
            <a:fld id="{784EF438-18BE-490C-BD3F-B9823FA8B57F}" type="slidenum">
              <a:rPr lang="es-PE" smtClean="0">
                <a:solidFill>
                  <a:srgbClr val="000000"/>
                </a:solidFill>
              </a:rPr>
              <a:pPr/>
              <a:t>‹Nº›</a:t>
            </a:fld>
            <a:endParaRPr lang="es-PE" dirty="0">
              <a:solidFill>
                <a:srgbClr val="000000"/>
              </a:solidFill>
            </a:endParaRPr>
          </a:p>
        </p:txBody>
      </p:sp>
    </p:spTree>
    <p:extLst>
      <p:ext uri="{BB962C8B-B14F-4D97-AF65-F5344CB8AC3E}">
        <p14:creationId xmlns:p14="http://schemas.microsoft.com/office/powerpoint/2010/main" val="2347348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8451B0-495D-4A3B-8626-D2C654362442}" type="datetimeFigureOut">
              <a:rPr lang="es-PE" smtClean="0"/>
              <a:t>01/09/2018</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D0DD18-BD05-47C4-A894-C6C4456F7D79}" type="slidenum">
              <a:rPr lang="es-PE" smtClean="0"/>
              <a:t>‹Nº›</a:t>
            </a:fld>
            <a:endParaRPr lang="es-PE"/>
          </a:p>
        </p:txBody>
      </p:sp>
    </p:spTree>
    <p:extLst>
      <p:ext uri="{BB962C8B-B14F-4D97-AF65-F5344CB8AC3E}">
        <p14:creationId xmlns:p14="http://schemas.microsoft.com/office/powerpoint/2010/main" val="2236307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15511606"/>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50.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50.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50.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ni-moises-ni-elias-seran-los-dos-testigos-de-apocalipsis-11-(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impactante-palabra-profetica-para-argentin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on-moises-y-elias-los-dos-testigos-de-apocalipsis-11-(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mispps.com/naturaleza-y-ciencias/alerta-maxima!-imagenes-de-nibiru-captadas-en-los-cielos-(roby)/" TargetMode="External"/><Relationship Id="rId4" Type="http://schemas.openxmlformats.org/officeDocument/2006/relationships/hyperlink" Target="https://www.mispps.com/naturaleza-y-ciencias/eclipse-lunar-total-(luna-de-sangre)-mas-largo-del-siglo-xxi-(roby)/"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6.png"/><Relationship Id="rId18" Type="http://schemas.openxmlformats.org/officeDocument/2006/relationships/image" Target="../media/image5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2.png"/><Relationship Id="rId11" Type="http://schemas.openxmlformats.org/officeDocument/2006/relationships/image" Target="../media/image55.png"/><Relationship Id="rId5" Type="http://schemas.openxmlformats.org/officeDocument/2006/relationships/hyperlink" Target="http://www.mispps.com/" TargetMode="External"/><Relationship Id="rId15" Type="http://schemas.openxmlformats.org/officeDocument/2006/relationships/image" Target="../media/image57.png"/><Relationship Id="rId10" Type="http://schemas.openxmlformats.org/officeDocument/2006/relationships/hyperlink" Target="https://www.facebook.com/mispps" TargetMode="External"/><Relationship Id="rId4" Type="http://schemas.openxmlformats.org/officeDocument/2006/relationships/image" Target="../media/image51.png"/><Relationship Id="rId9" Type="http://schemas.openxmlformats.org/officeDocument/2006/relationships/image" Target="../media/image5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03" y="0"/>
            <a:ext cx="12192000" cy="6858000"/>
          </a:xfrm>
          <a:prstGeom prst="rect">
            <a:avLst/>
          </a:prstGeom>
        </p:spPr>
      </p:pic>
      <p:sp>
        <p:nvSpPr>
          <p:cNvPr id="5" name="CuadroTexto 4"/>
          <p:cNvSpPr txBox="1"/>
          <p:nvPr/>
        </p:nvSpPr>
        <p:spPr>
          <a:xfrm>
            <a:off x="239152" y="140676"/>
            <a:ext cx="11460480" cy="1323439"/>
          </a:xfrm>
          <a:prstGeom prst="rect">
            <a:avLst/>
          </a:prstGeom>
          <a:noFill/>
        </p:spPr>
        <p:txBody>
          <a:bodyPr wrap="square" rtlCol="0">
            <a:spAutoFit/>
            <a:scene3d>
              <a:camera prst="obliqueBottomLeft"/>
              <a:lightRig rig="threePt" dir="t"/>
            </a:scene3d>
            <a:sp3d extrusionH="177800">
              <a:extrusionClr>
                <a:srgbClr val="241E16"/>
              </a:extrusionClr>
            </a:sp3d>
          </a:bodyPr>
          <a:lstStyle/>
          <a:p>
            <a:pPr algn="ctr"/>
            <a:r>
              <a:rPr lang="es-ES" sz="4000" dirty="0" smtClean="0">
                <a:solidFill>
                  <a:srgbClr val="CBBCA9"/>
                </a:solidFill>
                <a:latin typeface="Arial Black" panose="020B0A04020102020204" pitchFamily="34" charset="0"/>
              </a:rPr>
              <a:t>REVELACIÓN EN SUEÑO SOBRE LA SEGUNDA VENIDA DE JESUCRISTO</a:t>
            </a:r>
            <a:endParaRPr lang="es-PE" sz="4000" dirty="0">
              <a:solidFill>
                <a:srgbClr val="CBBCA9"/>
              </a:solidFill>
              <a:latin typeface="Arial Black" panose="020B0A04020102020204" pitchFamily="34" charset="0"/>
            </a:endParaRPr>
          </a:p>
        </p:txBody>
      </p:sp>
      <p:sp>
        <p:nvSpPr>
          <p:cNvPr id="6" name="CuadroTexto 5"/>
          <p:cNvSpPr txBox="1"/>
          <p:nvPr/>
        </p:nvSpPr>
        <p:spPr>
          <a:xfrm>
            <a:off x="177019" y="1478690"/>
            <a:ext cx="11584745" cy="523220"/>
          </a:xfrm>
          <a:prstGeom prst="rect">
            <a:avLst/>
          </a:prstGeom>
          <a:noFill/>
        </p:spPr>
        <p:txBody>
          <a:bodyPr wrap="square" rtlCol="0">
            <a:spAutoFit/>
            <a:scene3d>
              <a:camera prst="obliqueBottomLeft"/>
              <a:lightRig rig="threePt" dir="t"/>
            </a:scene3d>
            <a:sp3d extrusionH="177800">
              <a:extrusionClr>
                <a:srgbClr val="241E16"/>
              </a:extrusionClr>
            </a:sp3d>
          </a:bodyPr>
          <a:lstStyle/>
          <a:p>
            <a:pPr algn="ctr"/>
            <a:r>
              <a:rPr lang="pt-BR" sz="2800" dirty="0" smtClean="0">
                <a:solidFill>
                  <a:srgbClr val="CBBCA9"/>
                </a:solidFill>
                <a:latin typeface="Arial Black" panose="020B0A04020102020204" pitchFamily="34" charset="0"/>
              </a:rPr>
              <a:t>POR SOLDADO DE CRISTO - 23 AGOSTO 2018</a:t>
            </a:r>
          </a:p>
        </p:txBody>
      </p:sp>
      <p:sp>
        <p:nvSpPr>
          <p:cNvPr id="12" name="CuadroTexto 11"/>
          <p:cNvSpPr txBox="1"/>
          <p:nvPr/>
        </p:nvSpPr>
        <p:spPr>
          <a:xfrm>
            <a:off x="8669270" y="6062494"/>
            <a:ext cx="3322320" cy="584775"/>
          </a:xfrm>
          <a:prstGeom prst="rect">
            <a:avLst/>
          </a:prstGeom>
          <a:noFill/>
        </p:spPr>
        <p:txBody>
          <a:bodyPr wrap="square" rtlCol="0">
            <a:spAutoFit/>
            <a:scene3d>
              <a:camera prst="obliqueBottomLeft"/>
              <a:lightRig rig="threePt" dir="t"/>
            </a:scene3d>
            <a:sp3d extrusionH="196850">
              <a:extrusionClr>
                <a:srgbClr val="241E16"/>
              </a:extrusionClr>
            </a:sp3d>
          </a:bodyPr>
          <a:lstStyle/>
          <a:p>
            <a:pPr algn="r"/>
            <a:r>
              <a:rPr lang="es-ES" sz="3200" dirty="0" err="1" smtClean="0">
                <a:solidFill>
                  <a:srgbClr val="CBBCA9"/>
                </a:solidFill>
                <a:latin typeface="Brush Script MT" panose="03060802040406070304" pitchFamily="66" charset="0"/>
              </a:rPr>
              <a:t>Roby</a:t>
            </a:r>
            <a:endParaRPr lang="es-PE" sz="3200" dirty="0">
              <a:solidFill>
                <a:srgbClr val="CBBCA9"/>
              </a:solidFill>
              <a:latin typeface="Brush Script MT" panose="03060802040406070304" pitchFamily="66" charset="0"/>
            </a:endParaRPr>
          </a:p>
        </p:txBody>
      </p:sp>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064" y="2028110"/>
            <a:ext cx="11483066" cy="4996766"/>
          </a:xfrm>
          <a:prstGeom prst="rect">
            <a:avLst/>
          </a:prstGeom>
        </p:spPr>
      </p:pic>
    </p:spTree>
    <p:extLst>
      <p:ext uri="{BB962C8B-B14F-4D97-AF65-F5344CB8AC3E}">
        <p14:creationId xmlns:p14="http://schemas.microsoft.com/office/powerpoint/2010/main" val="769326807"/>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GRABACIÓN AJQVALN.wav"/>
          </p:stSnd>
        </p:sndAc>
      </p:transition>
    </mc:Choice>
    <mc:Fallback>
      <p:transition spd="slow">
        <p:sndAc>
          <p:stSnd loop="1">
            <p:snd r:embed="rId2" name="GRABACIÓN AJQVAL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00" fill="hold"/>
                                        <p:tgtEl>
                                          <p:spTgt spid="6"/>
                                        </p:tgtEl>
                                        <p:attrNameLst>
                                          <p:attrName>ppt_w</p:attrName>
                                        </p:attrNameLst>
                                      </p:cBhvr>
                                      <p:tavLst>
                                        <p:tav tm="0">
                                          <p:val>
                                            <p:strVal val="4/3*#ppt_w"/>
                                          </p:val>
                                        </p:tav>
                                        <p:tav tm="100000">
                                          <p:val>
                                            <p:strVal val="#ppt_w"/>
                                          </p:val>
                                        </p:tav>
                                      </p:tavLst>
                                    </p:anim>
                                    <p:anim calcmode="lin" valueType="num">
                                      <p:cBhvr>
                                        <p:cTn id="12" dur="16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600" fill="hold"/>
                                        <p:tgtEl>
                                          <p:spTgt spid="12"/>
                                        </p:tgtEl>
                                        <p:attrNameLst>
                                          <p:attrName>ppt_w</p:attrName>
                                        </p:attrNameLst>
                                      </p:cBhvr>
                                      <p:tavLst>
                                        <p:tav tm="0">
                                          <p:val>
                                            <p:strVal val="4/3*#ppt_w"/>
                                          </p:val>
                                        </p:tav>
                                        <p:tav tm="100000">
                                          <p:val>
                                            <p:strVal val="#ppt_w"/>
                                          </p:val>
                                        </p:tav>
                                      </p:tavLst>
                                    </p:anim>
                                    <p:anim calcmode="lin" valueType="num">
                                      <p:cBhvr>
                                        <p:cTn id="16" dur="1600" fill="hold"/>
                                        <p:tgtEl>
                                          <p:spTgt spid="12"/>
                                        </p:tgtEl>
                                        <p:attrNameLst>
                                          <p:attrName>ppt_h</p:attrName>
                                        </p:attrNameLst>
                                      </p:cBhvr>
                                      <p:tavLst>
                                        <p:tav tm="0">
                                          <p:val>
                                            <p:strVal val="4/3*#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800" fill="hold"/>
                                        <p:tgtEl>
                                          <p:spTgt spid="11"/>
                                        </p:tgtEl>
                                        <p:attrNameLst>
                                          <p:attrName>ppt_w</p:attrName>
                                        </p:attrNameLst>
                                      </p:cBhvr>
                                      <p:tavLst>
                                        <p:tav tm="0">
                                          <p:val>
                                            <p:fltVal val="0"/>
                                          </p:val>
                                        </p:tav>
                                        <p:tav tm="100000">
                                          <p:val>
                                            <p:strVal val="#ppt_w"/>
                                          </p:val>
                                        </p:tav>
                                      </p:tavLst>
                                    </p:anim>
                                    <p:anim calcmode="lin" valueType="num">
                                      <p:cBhvr>
                                        <p:cTn id="20"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http://iccdistritoandino.com/wp-content/uploads/2017/02/cristiano-orando-a-dios-con-biblia-en-mano-y-brazo-en-alto.jpg"/>
          <p:cNvPicPr>
            <a:picLocks noChangeAspect="1" noChangeArrowheads="1"/>
          </p:cNvPicPr>
          <p:nvPr/>
        </p:nvPicPr>
        <p:blipFill rotWithShape="1">
          <a:blip r:embed="rId3">
            <a:extLst>
              <a:ext uri="{28A0092B-C50C-407E-A947-70E740481C1C}">
                <a14:useLocalDpi xmlns:a14="http://schemas.microsoft.com/office/drawing/2010/main" val="0"/>
              </a:ext>
            </a:extLst>
          </a:blip>
          <a:srcRect r="30768"/>
          <a:stretch/>
        </p:blipFill>
        <p:spPr bwMode="auto">
          <a:xfrm flipH="1">
            <a:off x="6736824" y="270035"/>
            <a:ext cx="5272564" cy="428386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66934" y="4698499"/>
            <a:ext cx="11460480" cy="1938992"/>
          </a:xfrm>
          <a:prstGeom prst="rect">
            <a:avLst/>
          </a:prstGeom>
          <a:noFill/>
        </p:spPr>
        <p:txBody>
          <a:bodyPr wrap="square" rtlCol="0">
            <a:spAutoFit/>
            <a:scene3d>
              <a:camera prst="obliqueBottomLeft"/>
              <a:lightRig rig="threePt" dir="t"/>
            </a:scene3d>
            <a:sp3d extrusionH="152400">
              <a:extrusionClr>
                <a:srgbClr val="25282B"/>
              </a:extrusionClr>
            </a:sp3d>
          </a:bodyPr>
          <a:lstStyle/>
          <a:p>
            <a:pPr algn="ctr"/>
            <a:r>
              <a:rPr lang="es-PE" sz="2400" dirty="0" smtClean="0">
                <a:solidFill>
                  <a:srgbClr val="BABEC2"/>
                </a:solidFill>
                <a:latin typeface="Arial Black" panose="020B0A04020102020204" pitchFamily="34" charset="0"/>
              </a:rPr>
              <a:t>En los años 90’s, tuve dos sueños que me estremecieron… Durante mucho tiempo los olvidé, pero hoy frente a mi Dios en oración los evoqué y mi interior se estremeció nuevamente al recordarlos, tanto, que este mensaje me costó mucho trabajo escribirlo porque las lágrimas no me dejaban ver la pantalla de mi PC…</a:t>
            </a:r>
            <a:endParaRPr lang="es-PE" sz="2400" dirty="0">
              <a:solidFill>
                <a:srgbClr val="BABEC2"/>
              </a:solidFill>
              <a:latin typeface="Arial Black" panose="020B0A04020102020204" pitchFamily="34" charset="0"/>
            </a:endParaRPr>
          </a:p>
        </p:txBody>
      </p:sp>
      <p:pic>
        <p:nvPicPr>
          <p:cNvPr id="4" name="Picture 4" descr="http://i.a4vn.com/2016/8/12/mo-lam-chuyen-ay-voi-sep-co-nghia-gi-aa0cf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634" y="270035"/>
            <a:ext cx="6523190" cy="434416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62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00" fill="hold"/>
                                        <p:tgtEl>
                                          <p:spTgt spid="4"/>
                                        </p:tgtEl>
                                        <p:attrNameLst>
                                          <p:attrName>ppt_w</p:attrName>
                                        </p:attrNameLst>
                                      </p:cBhvr>
                                      <p:tavLst>
                                        <p:tav tm="0">
                                          <p:val>
                                            <p:strVal val="4/3*#ppt_w"/>
                                          </p:val>
                                        </p:tav>
                                        <p:tav tm="100000">
                                          <p:val>
                                            <p:strVal val="#ppt_w"/>
                                          </p:val>
                                        </p:tav>
                                      </p:tavLst>
                                    </p:anim>
                                    <p:anim calcmode="lin" valueType="num">
                                      <p:cBhvr>
                                        <p:cTn id="8" dur="16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00" fill="hold"/>
                                        <p:tgtEl>
                                          <p:spTgt spid="1026"/>
                                        </p:tgtEl>
                                        <p:attrNameLst>
                                          <p:attrName>ppt_w</p:attrName>
                                        </p:attrNameLst>
                                      </p:cBhvr>
                                      <p:tavLst>
                                        <p:tav tm="0">
                                          <p:val>
                                            <p:strVal val="4/3*#ppt_w"/>
                                          </p:val>
                                        </p:tav>
                                        <p:tav tm="100000">
                                          <p:val>
                                            <p:strVal val="#ppt_w"/>
                                          </p:val>
                                        </p:tav>
                                      </p:tavLst>
                                    </p:anim>
                                    <p:anim calcmode="lin" valueType="num">
                                      <p:cBhvr>
                                        <p:cTn id="12" dur="1600" fill="hold"/>
                                        <p:tgtEl>
                                          <p:spTgt spid="1026"/>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66"/>
            <a:ext cx="12213884" cy="6870310"/>
          </a:xfrm>
          <a:prstGeom prst="rect">
            <a:avLst/>
          </a:prstGeom>
        </p:spPr>
      </p:pic>
      <p:sp>
        <p:nvSpPr>
          <p:cNvPr id="2" name="CuadroTexto 1"/>
          <p:cNvSpPr txBox="1"/>
          <p:nvPr/>
        </p:nvSpPr>
        <p:spPr>
          <a:xfrm>
            <a:off x="372728" y="4781848"/>
            <a:ext cx="11460480" cy="1938992"/>
          </a:xfrm>
          <a:prstGeom prst="rect">
            <a:avLst/>
          </a:prstGeom>
          <a:noFill/>
        </p:spPr>
        <p:txBody>
          <a:bodyPr wrap="square" rtlCol="0">
            <a:spAutoFit/>
            <a:scene3d>
              <a:camera prst="obliqueBottomLeft"/>
              <a:lightRig rig="threePt" dir="t"/>
            </a:scene3d>
            <a:sp3d extrusionH="177800">
              <a:extrusionClr>
                <a:srgbClr val="172D3D"/>
              </a:extrusionClr>
            </a:sp3d>
          </a:bodyPr>
          <a:lstStyle/>
          <a:p>
            <a:pPr algn="ctr"/>
            <a:r>
              <a:rPr lang="es-PE" sz="2400" dirty="0" smtClean="0">
                <a:solidFill>
                  <a:srgbClr val="AECBE0"/>
                </a:solidFill>
                <a:latin typeface="Arial Black" panose="020B0A04020102020204" pitchFamily="34" charset="0"/>
              </a:rPr>
              <a:t>Lo cierto es que desde anoche mi ser se vio confrontado ante Dios, mi interior está muy inquieto y hoy al amanecer desde mi corazón clamé a Dios que tuviera misericordia de mí y que me ayudara con su Espíritu Santo a estar listo para irme en el Rapto… Y entonces ocurrió… </a:t>
            </a:r>
            <a:endParaRPr lang="es-PE" sz="2400" dirty="0">
              <a:solidFill>
                <a:srgbClr val="AECBE0"/>
              </a:solidFill>
              <a:latin typeface="Arial Black" panose="020B0A04020102020204" pitchFamily="34" charset="0"/>
            </a:endParaRPr>
          </a:p>
        </p:txBody>
      </p:sp>
      <p:pic>
        <p:nvPicPr>
          <p:cNvPr id="2050" name="Picture 2" descr="Joven Oran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504" y="139620"/>
            <a:ext cx="6950927" cy="464222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242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800" fill="hold"/>
                                        <p:tgtEl>
                                          <p:spTgt spid="2050"/>
                                        </p:tgtEl>
                                        <p:attrNameLst>
                                          <p:attrName>ppt_w</p:attrName>
                                        </p:attrNameLst>
                                      </p:cBhvr>
                                      <p:tavLst>
                                        <p:tav tm="0">
                                          <p:val>
                                            <p:fltVal val="0"/>
                                          </p:val>
                                        </p:tav>
                                        <p:tav tm="100000">
                                          <p:val>
                                            <p:strVal val="#ppt_w"/>
                                          </p:val>
                                        </p:tav>
                                      </p:tavLst>
                                    </p:anim>
                                    <p:anim calcmode="lin" valueType="num">
                                      <p:cBhvr>
                                        <p:cTn id="8" dur="1800" fill="hold"/>
                                        <p:tgtEl>
                                          <p:spTgt spid="2050"/>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7223761" y="797510"/>
            <a:ext cx="4691576" cy="5262979"/>
          </a:xfrm>
          <a:prstGeom prst="rect">
            <a:avLst/>
          </a:prstGeom>
          <a:noFill/>
        </p:spPr>
        <p:txBody>
          <a:bodyPr wrap="square" rtlCol="0">
            <a:spAutoFit/>
            <a:scene3d>
              <a:camera prst="obliqueBottomLeft"/>
              <a:lightRig rig="threePt" dir="t"/>
            </a:scene3d>
            <a:sp3d extrusionH="152400">
              <a:extrusionClr>
                <a:srgbClr val="3D2F01"/>
              </a:extrusionClr>
            </a:sp3d>
          </a:bodyPr>
          <a:lstStyle/>
          <a:p>
            <a:pPr algn="ctr"/>
            <a:r>
              <a:rPr lang="es-PE" sz="2400" dirty="0" smtClean="0">
                <a:solidFill>
                  <a:schemeClr val="bg1"/>
                </a:solidFill>
                <a:latin typeface="Arial Black" panose="020B0A04020102020204" pitchFamily="34" charset="0"/>
              </a:rPr>
              <a:t>Vinieron a mi mente los recuerdos de esos dos sueños que trataré de describir lo más conciso posible… Estos sueños fueron en aquel entonces la primera experiencia de este tipo, no sabía que Dios podría hablar de esta forma, pero lo hace aún, pues Él es el mismo de ayer, de hoy y por los siglos, ¡Aleluya! Estos son los sueños:</a:t>
            </a:r>
            <a:endParaRPr lang="es-PE" sz="2400" dirty="0">
              <a:solidFill>
                <a:schemeClr val="bg1"/>
              </a:solidFill>
              <a:latin typeface="Arial Black" panose="020B0A04020102020204" pitchFamily="34" charset="0"/>
            </a:endParaRPr>
          </a:p>
        </p:txBody>
      </p:sp>
      <p:pic>
        <p:nvPicPr>
          <p:cNvPr id="4098" name="Picture 2" descr="http://lascartasdemagie.com/wp-content/uploads/2015/07/Dios-habla-de-muchas-maneraspero-no-no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739" y="406449"/>
            <a:ext cx="6908283" cy="579120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37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800" fill="hold"/>
                                        <p:tgtEl>
                                          <p:spTgt spid="4098"/>
                                        </p:tgtEl>
                                        <p:attrNameLst>
                                          <p:attrName>ppt_w</p:attrName>
                                        </p:attrNameLst>
                                      </p:cBhvr>
                                      <p:tavLst>
                                        <p:tav tm="0">
                                          <p:val>
                                            <p:fltVal val="0"/>
                                          </p:val>
                                        </p:tav>
                                        <p:tav tm="100000">
                                          <p:val>
                                            <p:strVal val="#ppt_w"/>
                                          </p:val>
                                        </p:tav>
                                      </p:tavLst>
                                    </p:anim>
                                    <p:anim calcmode="lin" valueType="num">
                                      <p:cBhvr>
                                        <p:cTn id="8" dur="1800" fill="hold"/>
                                        <p:tgtEl>
                                          <p:spTgt spid="4098"/>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323E5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2" name="CuadroTexto 1"/>
          <p:cNvSpPr txBox="1"/>
          <p:nvPr/>
        </p:nvSpPr>
        <p:spPr>
          <a:xfrm>
            <a:off x="393897" y="5047956"/>
            <a:ext cx="11460480" cy="1569660"/>
          </a:xfrm>
          <a:prstGeom prst="rect">
            <a:avLst/>
          </a:prstGeom>
          <a:noFill/>
        </p:spPr>
        <p:txBody>
          <a:bodyPr wrap="square" rtlCol="0">
            <a:spAutoFit/>
            <a:scene3d>
              <a:camera prst="obliqueBottomLeft"/>
              <a:lightRig rig="threePt" dir="t"/>
            </a:scene3d>
            <a:sp3d extrusionH="177800">
              <a:extrusionClr>
                <a:srgbClr val="2A2E2C"/>
              </a:extrusionClr>
            </a:sp3d>
          </a:bodyPr>
          <a:lstStyle/>
          <a:p>
            <a:pPr algn="ctr"/>
            <a:r>
              <a:rPr lang="es-PE" sz="2400" dirty="0" smtClean="0">
                <a:solidFill>
                  <a:srgbClr val="C2C8C5"/>
                </a:solidFill>
                <a:latin typeface="Arial Black" panose="020B0A04020102020204" pitchFamily="34" charset="0"/>
              </a:rPr>
              <a:t>En el primer sueño yo me encontraba en la calle, a punto de entrar a la escuela preparatoria en la que estudiaba (para ese entonces cursaba el 4º semestre del bachillerato), en la ciudad de Coatzacoalcos, Veracruz, en México… </a:t>
            </a:r>
            <a:endParaRPr lang="es-PE" sz="2400" dirty="0">
              <a:solidFill>
                <a:srgbClr val="C2C8C5"/>
              </a:solidFill>
              <a:latin typeface="Arial Black" panose="020B0A04020102020204" pitchFamily="34" charset="0"/>
            </a:endParaRPr>
          </a:p>
        </p:txBody>
      </p:sp>
      <p:pic>
        <p:nvPicPr>
          <p:cNvPr id="5122" name="Picture 2" descr="Alumno frente a entrada del plant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2680" y="194008"/>
            <a:ext cx="7286388" cy="485394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45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800" fill="hold"/>
                                        <p:tgtEl>
                                          <p:spTgt spid="5122"/>
                                        </p:tgtEl>
                                        <p:attrNameLst>
                                          <p:attrName>ppt_w</p:attrName>
                                        </p:attrNameLst>
                                      </p:cBhvr>
                                      <p:tavLst>
                                        <p:tav tm="0">
                                          <p:val>
                                            <p:fltVal val="0"/>
                                          </p:val>
                                        </p:tav>
                                        <p:tav tm="100000">
                                          <p:val>
                                            <p:strVal val="#ppt_w"/>
                                          </p:val>
                                        </p:tav>
                                      </p:tavLst>
                                    </p:anim>
                                    <p:anim calcmode="lin" valueType="num">
                                      <p:cBhvr>
                                        <p:cTn id="8" dur="1800" fill="hold"/>
                                        <p:tgtEl>
                                          <p:spTgt spid="5122"/>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4D494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2" name="CuadroTexto 1"/>
          <p:cNvSpPr txBox="1"/>
          <p:nvPr/>
        </p:nvSpPr>
        <p:spPr>
          <a:xfrm>
            <a:off x="365534" y="5039750"/>
            <a:ext cx="11460480" cy="1569660"/>
          </a:xfrm>
          <a:prstGeom prst="rect">
            <a:avLst/>
          </a:prstGeom>
          <a:noFill/>
        </p:spPr>
        <p:txBody>
          <a:bodyPr wrap="square" rtlCol="0">
            <a:spAutoFit/>
            <a:scene3d>
              <a:camera prst="obliqueBottomLeft"/>
              <a:lightRig rig="threePt" dir="t"/>
            </a:scene3d>
            <a:sp3d extrusionH="177800">
              <a:extrusionClr>
                <a:srgbClr val="272521"/>
              </a:extrusionClr>
            </a:sp3d>
          </a:bodyPr>
          <a:lstStyle/>
          <a:p>
            <a:pPr algn="ctr"/>
            <a:r>
              <a:rPr lang="es-PE" sz="2400" dirty="0" smtClean="0">
                <a:solidFill>
                  <a:srgbClr val="CAC7C0"/>
                </a:solidFill>
                <a:latin typeface="Arial Black" panose="020B0A04020102020204" pitchFamily="34" charset="0"/>
              </a:rPr>
              <a:t>Mientras llegaba al pasillo de la entrada principal, veía a lo lejos que en la explanada principal los alumnos corrían de un lado para otro, con un miedo y un terror tan evidente, que inmediatamente yo corría hacia ellos para preguntar qué estaba pasando… </a:t>
            </a:r>
            <a:endParaRPr lang="es-PE" sz="2400" dirty="0">
              <a:solidFill>
                <a:srgbClr val="CAC7C0"/>
              </a:solidFill>
              <a:latin typeface="Arial Black" panose="020B0A04020102020204" pitchFamily="34" charset="0"/>
            </a:endParaRPr>
          </a:p>
        </p:txBody>
      </p:sp>
      <p:pic>
        <p:nvPicPr>
          <p:cNvPr id="6146" name="Picture 2" descr="http://3.bp.blogspot.com/-B70TvgdWOEM/TZ9oWmdPVsI/AAAAAAAAAWc/u-rcG2NEWYY/s1600/Masacre%2Bescolar%2Ben%2BR%25C3%25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870" y="199433"/>
            <a:ext cx="6515808" cy="484031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72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800" fill="hold"/>
                                        <p:tgtEl>
                                          <p:spTgt spid="6146"/>
                                        </p:tgtEl>
                                        <p:attrNameLst>
                                          <p:attrName>ppt_w</p:attrName>
                                        </p:attrNameLst>
                                      </p:cBhvr>
                                      <p:tavLst>
                                        <p:tav tm="0">
                                          <p:val>
                                            <p:fltVal val="0"/>
                                          </p:val>
                                        </p:tav>
                                        <p:tav tm="100000">
                                          <p:val>
                                            <p:strVal val="#ppt_w"/>
                                          </p:val>
                                        </p:tav>
                                      </p:tavLst>
                                    </p:anim>
                                    <p:anim calcmode="lin" valueType="num">
                                      <p:cBhvr>
                                        <p:cTn id="8" dur="1800" fill="hold"/>
                                        <p:tgtEl>
                                          <p:spTgt spid="614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p:cNvSpPr/>
          <p:nvPr/>
        </p:nvSpPr>
        <p:spPr>
          <a:xfrm>
            <a:off x="0" y="-19342"/>
            <a:ext cx="12192000" cy="6877342"/>
          </a:xfrm>
          <a:prstGeom prst="rect">
            <a:avLst/>
          </a:prstGeom>
          <a:solidFill>
            <a:srgbClr val="573939"/>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2" name="CuadroTexto 1"/>
          <p:cNvSpPr txBox="1"/>
          <p:nvPr/>
        </p:nvSpPr>
        <p:spPr>
          <a:xfrm>
            <a:off x="379829" y="5070230"/>
            <a:ext cx="11460480" cy="1569660"/>
          </a:xfrm>
          <a:prstGeom prst="rect">
            <a:avLst/>
          </a:prstGeom>
          <a:noFill/>
        </p:spPr>
        <p:txBody>
          <a:bodyPr wrap="square" rtlCol="0">
            <a:spAutoFit/>
            <a:scene3d>
              <a:camera prst="obliqueBottomLeft"/>
              <a:lightRig rig="threePt" dir="t"/>
            </a:scene3d>
            <a:sp3d extrusionH="177800">
              <a:extrusionClr>
                <a:srgbClr val="231717"/>
              </a:extrusionClr>
            </a:sp3d>
          </a:bodyPr>
          <a:lstStyle/>
          <a:p>
            <a:pPr algn="ctr"/>
            <a:r>
              <a:rPr lang="es-PE" sz="2400" dirty="0" smtClean="0">
                <a:solidFill>
                  <a:srgbClr val="D9C5C5"/>
                </a:solidFill>
                <a:latin typeface="Arial Black" panose="020B0A04020102020204" pitchFamily="34" charset="0"/>
              </a:rPr>
              <a:t>Mientras yo veía ese pánico generalizado en todos, venía corriendo a mí un compañero de mi grupo al que le apodaban “El Muerto”, en cuya cara estaba una expresión de pavor que apenas le permitía hablar…</a:t>
            </a:r>
            <a:endParaRPr lang="es-PE" sz="2400" dirty="0">
              <a:solidFill>
                <a:srgbClr val="D9C5C5"/>
              </a:solidFill>
              <a:latin typeface="Arial Black" panose="020B0A04020102020204" pitchFamily="34" charset="0"/>
            </a:endParaRPr>
          </a:p>
        </p:txBody>
      </p:sp>
      <p:pic>
        <p:nvPicPr>
          <p:cNvPr id="3" name="Imagen 2"/>
          <p:cNvPicPr>
            <a:picLocks noChangeAspect="1"/>
          </p:cNvPicPr>
          <p:nvPr/>
        </p:nvPicPr>
        <p:blipFill rotWithShape="1">
          <a:blip r:embed="rId2"/>
          <a:srcRect l="2375" t="23333" r="66000" b="39778"/>
          <a:stretch/>
        </p:blipFill>
        <p:spPr>
          <a:xfrm>
            <a:off x="0" y="361010"/>
            <a:ext cx="7177306" cy="4709220"/>
          </a:xfrm>
          <a:prstGeom prst="rect">
            <a:avLst/>
          </a:prstGeom>
          <a:effectLst>
            <a:softEdge rad="635000"/>
          </a:effectLst>
        </p:spPr>
      </p:pic>
      <p:pic>
        <p:nvPicPr>
          <p:cNvPr id="8" name="Imagen 7"/>
          <p:cNvPicPr>
            <a:picLocks noChangeAspect="1"/>
          </p:cNvPicPr>
          <p:nvPr/>
        </p:nvPicPr>
        <p:blipFill rotWithShape="1">
          <a:blip r:embed="rId3"/>
          <a:srcRect l="1999" t="22001" r="49126" b="15554"/>
          <a:stretch/>
        </p:blipFill>
        <p:spPr>
          <a:xfrm>
            <a:off x="6478171" y="686918"/>
            <a:ext cx="5834578" cy="4193136"/>
          </a:xfrm>
          <a:prstGeom prst="rect">
            <a:avLst/>
          </a:prstGeom>
          <a:effectLst>
            <a:softEdge rad="635000"/>
          </a:effectLst>
        </p:spPr>
      </p:pic>
    </p:spTree>
    <p:extLst>
      <p:ext uri="{BB962C8B-B14F-4D97-AF65-F5344CB8AC3E}">
        <p14:creationId xmlns:p14="http://schemas.microsoft.com/office/powerpoint/2010/main" val="1725180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600" fill="hold"/>
                                        <p:tgtEl>
                                          <p:spTgt spid="2"/>
                                        </p:tgtEl>
                                        <p:attrNameLst>
                                          <p:attrName>ppt_w</p:attrName>
                                        </p:attrNameLst>
                                      </p:cBhvr>
                                      <p:tavLst>
                                        <p:tav tm="0">
                                          <p:val>
                                            <p:strVal val="4/3*#ppt_w"/>
                                          </p:val>
                                        </p:tav>
                                        <p:tav tm="100000">
                                          <p:val>
                                            <p:strVal val="#ppt_w"/>
                                          </p:val>
                                        </p:tav>
                                      </p:tavLst>
                                    </p:anim>
                                    <p:anim calcmode="lin" valueType="num">
                                      <p:cBhvr>
                                        <p:cTn id="16"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6934" y="5425439"/>
            <a:ext cx="11460480" cy="1200329"/>
          </a:xfrm>
          <a:prstGeom prst="rect">
            <a:avLst/>
          </a:prstGeom>
          <a:noFill/>
        </p:spPr>
        <p:txBody>
          <a:bodyPr wrap="square" rtlCol="0">
            <a:spAutoFit/>
            <a:scene3d>
              <a:camera prst="obliqueBottomLeft"/>
              <a:lightRig rig="threePt" dir="t"/>
            </a:scene3d>
            <a:sp3d extrusionH="177800">
              <a:extrusionClr>
                <a:srgbClr val="03223B"/>
              </a:extrusionClr>
            </a:sp3d>
          </a:bodyPr>
          <a:lstStyle/>
          <a:p>
            <a:pPr algn="ctr"/>
            <a:r>
              <a:rPr lang="es-PE" sz="2400" dirty="0" smtClean="0">
                <a:solidFill>
                  <a:srgbClr val="A7D5FB"/>
                </a:solidFill>
                <a:latin typeface="Arial Black" panose="020B0A04020102020204" pitchFamily="34" charset="0"/>
              </a:rPr>
              <a:t>En ese instante le preguntaba qué estaba pasando, y entonces sólo pudo decirme: “Mira hacia arriba, en el cielo…” Y al instante yo miré hacia el cielo… </a:t>
            </a:r>
            <a:endParaRPr lang="es-PE" sz="2400" dirty="0">
              <a:solidFill>
                <a:srgbClr val="A7D5FB"/>
              </a:solidFill>
              <a:latin typeface="Arial Black" panose="020B0A04020102020204" pitchFamily="34" charset="0"/>
            </a:endParaRPr>
          </a:p>
        </p:txBody>
      </p:sp>
      <p:pic>
        <p:nvPicPr>
          <p:cNvPr id="3" name="Imagen 2"/>
          <p:cNvPicPr>
            <a:picLocks noChangeAspect="1"/>
          </p:cNvPicPr>
          <p:nvPr/>
        </p:nvPicPr>
        <p:blipFill rotWithShape="1">
          <a:blip r:embed="rId3"/>
          <a:srcRect l="14624" t="40000" r="62376" b="33334"/>
          <a:stretch/>
        </p:blipFill>
        <p:spPr>
          <a:xfrm>
            <a:off x="2145209" y="133542"/>
            <a:ext cx="8114242" cy="5291897"/>
          </a:xfrm>
          <a:prstGeom prst="rect">
            <a:avLst/>
          </a:prstGeom>
          <a:effectLst>
            <a:softEdge rad="127000"/>
          </a:effectLst>
        </p:spPr>
      </p:pic>
    </p:spTree>
    <p:extLst>
      <p:ext uri="{BB962C8B-B14F-4D97-AF65-F5344CB8AC3E}">
        <p14:creationId xmlns:p14="http://schemas.microsoft.com/office/powerpoint/2010/main" val="307145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1694" y="4731435"/>
            <a:ext cx="11460480" cy="1938992"/>
          </a:xfrm>
          <a:prstGeom prst="rect">
            <a:avLst/>
          </a:prstGeom>
          <a:noFill/>
        </p:spPr>
        <p:txBody>
          <a:bodyPr wrap="square" rtlCol="0">
            <a:spAutoFit/>
            <a:scene3d>
              <a:camera prst="obliqueBottomLeft"/>
              <a:lightRig rig="threePt" dir="t"/>
            </a:scene3d>
            <a:sp3d extrusionH="152400">
              <a:extrusionClr>
                <a:srgbClr val="372903"/>
              </a:extrusionClr>
            </a:sp3d>
          </a:bodyPr>
          <a:lstStyle/>
          <a:p>
            <a:pPr algn="ctr"/>
            <a:r>
              <a:rPr lang="es-PE" sz="2400" dirty="0" smtClean="0">
                <a:solidFill>
                  <a:srgbClr val="F7D063"/>
                </a:solidFill>
                <a:latin typeface="Arial Black" panose="020B0A04020102020204" pitchFamily="34" charset="0"/>
              </a:rPr>
              <a:t>Y entonces vi con asombro densas nubes doradas, inmensas, bellas, y a la vez imponentes y temibles, que se formaban mientras estruendosos truenos se oían en todo el cielo que nos cubría… Y de repente, en medio de esas nubes, noté que se abrían varias nubes…</a:t>
            </a:r>
          </a:p>
        </p:txBody>
      </p:sp>
      <p:pic>
        <p:nvPicPr>
          <p:cNvPr id="9218" name="Picture 2" descr="http://3.bp.blogspot.com/_uRL5k1TbOc4/TSttxeQodYI/AAAAAAAAAuY/a3galeoVDbM/s1600/P104039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4077" y="166346"/>
            <a:ext cx="8115713" cy="456508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58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800" fill="hold"/>
                                        <p:tgtEl>
                                          <p:spTgt spid="9218"/>
                                        </p:tgtEl>
                                        <p:attrNameLst>
                                          <p:attrName>ppt_w</p:attrName>
                                        </p:attrNameLst>
                                      </p:cBhvr>
                                      <p:tavLst>
                                        <p:tav tm="0">
                                          <p:val>
                                            <p:fltVal val="0"/>
                                          </p:val>
                                        </p:tav>
                                        <p:tav tm="100000">
                                          <p:val>
                                            <p:strVal val="#ppt_w"/>
                                          </p:val>
                                        </p:tav>
                                      </p:tavLst>
                                    </p:anim>
                                    <p:anim calcmode="lin" valueType="num">
                                      <p:cBhvr>
                                        <p:cTn id="8" dur="1800" fill="hold"/>
                                        <p:tgtEl>
                                          <p:spTgt spid="9218"/>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5E465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5395790" y="1532656"/>
            <a:ext cx="5669279" cy="3785652"/>
          </a:xfrm>
          <a:prstGeom prst="rect">
            <a:avLst/>
          </a:prstGeom>
          <a:noFill/>
        </p:spPr>
        <p:txBody>
          <a:bodyPr wrap="square" rtlCol="0">
            <a:spAutoFit/>
            <a:scene3d>
              <a:camera prst="obliqueBottomLeft"/>
              <a:lightRig rig="threePt" dir="t"/>
            </a:scene3d>
            <a:sp3d extrusionH="177800">
              <a:extrusionClr>
                <a:srgbClr val="2C2025"/>
              </a:extrusionClr>
            </a:sp3d>
          </a:bodyPr>
          <a:lstStyle/>
          <a:p>
            <a:pPr algn="ctr"/>
            <a:r>
              <a:rPr lang="es-PE" sz="2400" dirty="0" smtClean="0">
                <a:solidFill>
                  <a:srgbClr val="D6C8CD"/>
                </a:solidFill>
                <a:latin typeface="Arial Black" panose="020B0A04020102020204" pitchFamily="34" charset="0"/>
              </a:rPr>
              <a:t>como dándole el paso a alguien majestuoso y glorioso, al Señor Jesucristo, yo supe de inmediato que era Él… Esas nubes se abrían para que Cristo Jesús, con gran poder y gran gloria descendiera, entre truenos estruendosos que provocaban el pánico de todos lo que estaban en esa escuela…</a:t>
            </a: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225" y="57794"/>
            <a:ext cx="4347190" cy="6631713"/>
          </a:xfrm>
          <a:prstGeom prst="rect">
            <a:avLst/>
          </a:prstGeom>
        </p:spPr>
      </p:pic>
    </p:spTree>
    <p:extLst>
      <p:ext uri="{BB962C8B-B14F-4D97-AF65-F5344CB8AC3E}">
        <p14:creationId xmlns:p14="http://schemas.microsoft.com/office/powerpoint/2010/main" val="329998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00" fill="hold"/>
                                        <p:tgtEl>
                                          <p:spTgt spid="2"/>
                                        </p:tgtEl>
                                        <p:attrNameLst>
                                          <p:attrName>ppt_w</p:attrName>
                                        </p:attrNameLst>
                                      </p:cBhvr>
                                      <p:tavLst>
                                        <p:tav tm="0">
                                          <p:val>
                                            <p:strVal val="4/3*#ppt_w"/>
                                          </p:val>
                                        </p:tav>
                                        <p:tav tm="100000">
                                          <p:val>
                                            <p:strVal val="#ppt_w"/>
                                          </p:val>
                                        </p:tav>
                                      </p:tavLst>
                                    </p:anim>
                                    <p:anim calcmode="lin" valueType="num">
                                      <p:cBhvr>
                                        <p:cTn id="8" dur="16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6D6463"/>
          </a:solidFill>
          <a:ln>
            <a:solidFill>
              <a:srgbClr val="7C674F"/>
            </a:solid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51694" y="5329312"/>
            <a:ext cx="11460480" cy="1200329"/>
          </a:xfrm>
          <a:prstGeom prst="rect">
            <a:avLst/>
          </a:prstGeom>
          <a:noFill/>
        </p:spPr>
        <p:txBody>
          <a:bodyPr wrap="square" rtlCol="0">
            <a:spAutoFit/>
            <a:scene3d>
              <a:camera prst="obliqueBottomLeft"/>
              <a:lightRig rig="threePt" dir="t"/>
            </a:scene3d>
            <a:sp3d extrusionH="177800">
              <a:extrusionClr>
                <a:srgbClr val="2A2626"/>
              </a:extrusionClr>
            </a:sp3d>
          </a:bodyPr>
          <a:lstStyle/>
          <a:p>
            <a:pPr algn="ctr"/>
            <a:r>
              <a:rPr lang="es-PE" sz="2400" dirty="0" smtClean="0">
                <a:solidFill>
                  <a:srgbClr val="C9C5C5"/>
                </a:solidFill>
                <a:latin typeface="Arial Black" panose="020B0A04020102020204" pitchFamily="34" charset="0"/>
              </a:rPr>
              <a:t>Al ver el cumplimiento de esas palabras, dentro de mí se generaba un tremendo temor, y solamente pude decir mientras me inclinaba y me postraba: “¡Amén, Señor, ven!” Y el sueño terminó… </a:t>
            </a:r>
          </a:p>
        </p:txBody>
      </p:sp>
      <p:pic>
        <p:nvPicPr>
          <p:cNvPr id="11266" name="Picture 2" descr="jovenora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1239" y="182810"/>
            <a:ext cx="7853975" cy="514650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3030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1800" fill="hold"/>
                                        <p:tgtEl>
                                          <p:spTgt spid="11266"/>
                                        </p:tgtEl>
                                        <p:attrNameLst>
                                          <p:attrName>ppt_w</p:attrName>
                                        </p:attrNameLst>
                                      </p:cBhvr>
                                      <p:tavLst>
                                        <p:tav tm="0">
                                          <p:val>
                                            <p:fltVal val="0"/>
                                          </p:val>
                                        </p:tav>
                                        <p:tav tm="100000">
                                          <p:val>
                                            <p:strVal val="#ppt_w"/>
                                          </p:val>
                                        </p:tav>
                                      </p:tavLst>
                                    </p:anim>
                                    <p:anim calcmode="lin" valueType="num">
                                      <p:cBhvr>
                                        <p:cTn id="8" dur="1800" fill="hold"/>
                                        <p:tgtEl>
                                          <p:spTgt spid="1126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7626" y="4394984"/>
            <a:ext cx="11460480" cy="2308324"/>
          </a:xfrm>
          <a:prstGeom prst="rect">
            <a:avLst/>
          </a:prstGeom>
          <a:noFill/>
        </p:spPr>
        <p:txBody>
          <a:bodyPr wrap="square" rtlCol="0">
            <a:spAutoFit/>
            <a:scene3d>
              <a:camera prst="obliqueBottomLeft"/>
              <a:lightRig rig="threePt" dir="t"/>
            </a:scene3d>
            <a:sp3d extrusionH="177800">
              <a:extrusionClr>
                <a:srgbClr val="271D13"/>
              </a:extrusionClr>
            </a:sp3d>
          </a:bodyPr>
          <a:lstStyle/>
          <a:p>
            <a:pPr algn="ctr"/>
            <a:r>
              <a:rPr lang="es-PE" sz="2400" dirty="0" smtClean="0">
                <a:solidFill>
                  <a:srgbClr val="D9C5B1"/>
                </a:solidFill>
                <a:latin typeface="Arial Black" panose="020B0A04020102020204" pitchFamily="34" charset="0"/>
              </a:rPr>
              <a:t>Desperté esa madrugada muy agitado, nunca me había pasado algo semejante, nunca había tenido un sueño como ese en mi corta vida, y apenas estaba teniendo mis primeros pasos como cristiano y nadie me había hablado del Rapto ni de que Dios podía hablar a través de los sueños… Todo ese día no se me quitaba el recuerdo de ese sueño, hasta que llegó nuevamente el anochecer…</a:t>
            </a:r>
          </a:p>
        </p:txBody>
      </p:sp>
      <p:pic>
        <p:nvPicPr>
          <p:cNvPr id="12290" name="Picture 2" descr="Tribunal libera a padre de pagar pensiÃ³n de alimentos a hijo que no estudia ni trab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3307" y="160020"/>
            <a:ext cx="7059951" cy="427013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327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1800" fill="hold"/>
                                        <p:tgtEl>
                                          <p:spTgt spid="12290"/>
                                        </p:tgtEl>
                                        <p:attrNameLst>
                                          <p:attrName>ppt_w</p:attrName>
                                        </p:attrNameLst>
                                      </p:cBhvr>
                                      <p:tavLst>
                                        <p:tav tm="0">
                                          <p:val>
                                            <p:fltVal val="0"/>
                                          </p:val>
                                        </p:tav>
                                        <p:tav tm="100000">
                                          <p:val>
                                            <p:strVal val="#ppt_w"/>
                                          </p:val>
                                        </p:tav>
                                      </p:tavLst>
                                    </p:anim>
                                    <p:anim calcmode="lin" valueType="num">
                                      <p:cBhvr>
                                        <p:cTn id="8" dur="1800" fill="hold"/>
                                        <p:tgtEl>
                                          <p:spTgt spid="12290"/>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352523"/>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7006580" y="1351508"/>
            <a:ext cx="4831081" cy="4154984"/>
          </a:xfrm>
          <a:prstGeom prst="rect">
            <a:avLst/>
          </a:prstGeom>
          <a:noFill/>
        </p:spPr>
        <p:txBody>
          <a:bodyPr wrap="square" rtlCol="0">
            <a:spAutoFit/>
            <a:scene3d>
              <a:camera prst="obliqueBottomLeft"/>
              <a:lightRig rig="threePt" dir="t"/>
            </a:scene3d>
            <a:sp3d extrusionH="177800">
              <a:extrusionClr>
                <a:srgbClr val="1E1514"/>
              </a:extrusionClr>
            </a:sp3d>
          </a:bodyPr>
          <a:lstStyle/>
          <a:p>
            <a:pPr algn="ctr"/>
            <a:r>
              <a:rPr lang="es-PE" sz="2400" dirty="0" smtClean="0">
                <a:solidFill>
                  <a:srgbClr val="D4C4C2"/>
                </a:solidFill>
                <a:latin typeface="Arial Black" panose="020B0A04020102020204" pitchFamily="34" charset="0"/>
              </a:rPr>
              <a:t>Y volví a tener un segundo sueño… En el segundo sueño me veía en la calle, en una colonia con extrema pobreza, con casas sucias, de cartón, las calles sin pavimento y con mucha basura por todos lados, con el ambiente maloliente y lleno de polvo y casas muy pobres… </a:t>
            </a:r>
          </a:p>
        </p:txBody>
      </p:sp>
      <p:pic>
        <p:nvPicPr>
          <p:cNvPr id="3" name="Imagen 2"/>
          <p:cNvPicPr>
            <a:picLocks noChangeAspect="1"/>
          </p:cNvPicPr>
          <p:nvPr/>
        </p:nvPicPr>
        <p:blipFill rotWithShape="1">
          <a:blip r:embed="rId2"/>
          <a:srcRect l="11376" t="29111" r="59124" b="22000"/>
          <a:stretch/>
        </p:blipFill>
        <p:spPr>
          <a:xfrm>
            <a:off x="198120" y="289560"/>
            <a:ext cx="6808460" cy="6346870"/>
          </a:xfrm>
          <a:prstGeom prst="rect">
            <a:avLst/>
          </a:prstGeom>
          <a:effectLst>
            <a:softEdge rad="127000"/>
          </a:effectLst>
        </p:spPr>
      </p:pic>
    </p:spTree>
    <p:extLst>
      <p:ext uri="{BB962C8B-B14F-4D97-AF65-F5344CB8AC3E}">
        <p14:creationId xmlns:p14="http://schemas.microsoft.com/office/powerpoint/2010/main" val="240178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937D6D"/>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7882131" y="757951"/>
            <a:ext cx="4273163" cy="5262979"/>
          </a:xfrm>
          <a:prstGeom prst="rect">
            <a:avLst/>
          </a:prstGeom>
          <a:noFill/>
        </p:spPr>
        <p:txBody>
          <a:bodyPr wrap="square" rtlCol="0">
            <a:spAutoFit/>
            <a:scene3d>
              <a:camera prst="obliqueBottomLeft"/>
              <a:lightRig rig="threePt" dir="t"/>
            </a:scene3d>
            <a:sp3d extrusionH="177800">
              <a:extrusionClr>
                <a:srgbClr val="241E1A"/>
              </a:extrusionClr>
            </a:sp3d>
          </a:bodyPr>
          <a:lstStyle/>
          <a:p>
            <a:pPr algn="ctr"/>
            <a:r>
              <a:rPr lang="es-PE" sz="2400" dirty="0" smtClean="0">
                <a:solidFill>
                  <a:srgbClr val="D3CAC3"/>
                </a:solidFill>
                <a:latin typeface="Arial Black" panose="020B0A04020102020204" pitchFamily="34" charset="0"/>
              </a:rPr>
              <a:t>En el sueño sabía que yo vivía ahí, y mientras caminaba y veía ese panorama tan miserable, se acercaba hacia mí un automóvil último modelo, blanco, hermoso, que en aquella época de los 90’s era de los más recientes y bonitos que alguien con riquezas podía comprar (Un </a:t>
            </a:r>
            <a:r>
              <a:rPr lang="es-PE" sz="2400" dirty="0" err="1" smtClean="0">
                <a:solidFill>
                  <a:srgbClr val="D3CAC3"/>
                </a:solidFill>
                <a:latin typeface="Arial Black" panose="020B0A04020102020204" pitchFamily="34" charset="0"/>
              </a:rPr>
              <a:t>Topaz</a:t>
            </a:r>
            <a:r>
              <a:rPr lang="es-PE" sz="2400" dirty="0" smtClean="0">
                <a:solidFill>
                  <a:srgbClr val="D3CAC3"/>
                </a:solidFill>
                <a:latin typeface="Arial Black" panose="020B0A04020102020204" pitchFamily="34" charset="0"/>
              </a:rPr>
              <a:t>, de la Ford)… </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891" y="554487"/>
            <a:ext cx="7554836" cy="5672142"/>
          </a:xfrm>
          <a:prstGeom prst="rect">
            <a:avLst/>
          </a:prstGeom>
        </p:spPr>
      </p:pic>
    </p:spTree>
    <p:extLst>
      <p:ext uri="{BB962C8B-B14F-4D97-AF65-F5344CB8AC3E}">
        <p14:creationId xmlns:p14="http://schemas.microsoft.com/office/powerpoint/2010/main" val="187411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00" fill="hold"/>
                                        <p:tgtEl>
                                          <p:spTgt spid="2"/>
                                        </p:tgtEl>
                                        <p:attrNameLst>
                                          <p:attrName>ppt_w</p:attrName>
                                        </p:attrNameLst>
                                      </p:cBhvr>
                                      <p:tavLst>
                                        <p:tav tm="0">
                                          <p:val>
                                            <p:strVal val="4/3*#ppt_w"/>
                                          </p:val>
                                        </p:tav>
                                        <p:tav tm="100000">
                                          <p:val>
                                            <p:strVal val="#ppt_w"/>
                                          </p:val>
                                        </p:tav>
                                      </p:tavLst>
                                    </p:anim>
                                    <p:anim calcmode="lin" valueType="num">
                                      <p:cBhvr>
                                        <p:cTn id="8" dur="16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7626" y="4074944"/>
            <a:ext cx="11460480" cy="2677656"/>
          </a:xfrm>
          <a:prstGeom prst="rect">
            <a:avLst/>
          </a:prstGeom>
          <a:noFill/>
        </p:spPr>
        <p:txBody>
          <a:bodyPr wrap="square" rtlCol="0">
            <a:spAutoFit/>
            <a:scene3d>
              <a:camera prst="obliqueBottomLeft"/>
              <a:lightRig rig="threePt" dir="t"/>
            </a:scene3d>
            <a:sp3d extrusionH="177800">
              <a:extrusionClr>
                <a:srgbClr val="03223F"/>
              </a:extrusionClr>
            </a:sp3d>
          </a:bodyPr>
          <a:lstStyle/>
          <a:p>
            <a:pPr algn="ctr"/>
            <a:r>
              <a:rPr lang="es-PE" sz="2400" dirty="0" smtClean="0">
                <a:solidFill>
                  <a:srgbClr val="BBDDFB"/>
                </a:solidFill>
                <a:latin typeface="Arial Black" panose="020B0A04020102020204" pitchFamily="34" charset="0"/>
              </a:rPr>
              <a:t>El conductor del automóvil me hablaba y me invitaba a subirme, diciéndome: “Vine por ti, sube, iremos a mi casa, ¿Quieres venir?” Y yo gustosamente aceptaba… Me subí al automóvil, y mientras hablaba con mi anfitrión, noté que su voz era tan cálida y tan cautivadora, que provocaban en mi pequeño corazón adolescente un gozo y una paz tan indescriptibles como nunca antes lo he vivido… </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699" y="-400796"/>
            <a:ext cx="7523116" cy="4804064"/>
          </a:xfrm>
          <a:prstGeom prst="rect">
            <a:avLst/>
          </a:prstGeom>
        </p:spPr>
      </p:pic>
    </p:spTree>
    <p:extLst>
      <p:ext uri="{BB962C8B-B14F-4D97-AF65-F5344CB8AC3E}">
        <p14:creationId xmlns:p14="http://schemas.microsoft.com/office/powerpoint/2010/main" val="406231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8330" y="0"/>
            <a:ext cx="12220329" cy="6858000"/>
          </a:xfrm>
          <a:prstGeom prst="rect">
            <a:avLst/>
          </a:prstGeom>
          <a:solidFill>
            <a:srgbClr val="817A75"/>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65760" y="4353952"/>
            <a:ext cx="11460480" cy="2308324"/>
          </a:xfrm>
          <a:prstGeom prst="rect">
            <a:avLst/>
          </a:prstGeom>
          <a:solidFill>
            <a:srgbClr val="817A75"/>
          </a:solidFill>
        </p:spPr>
        <p:txBody>
          <a:bodyPr wrap="square" rtlCol="0">
            <a:spAutoFit/>
            <a:scene3d>
              <a:camera prst="obliqueBottomLeft"/>
              <a:lightRig rig="threePt" dir="t"/>
            </a:scene3d>
            <a:sp3d extrusionH="152400">
              <a:extrusionClr>
                <a:srgbClr val="302E2C"/>
              </a:extrusionClr>
            </a:sp3d>
          </a:bodyPr>
          <a:lstStyle/>
          <a:p>
            <a:pPr algn="ctr"/>
            <a:r>
              <a:rPr lang="es-PE" sz="2400" dirty="0" smtClean="0">
                <a:solidFill>
                  <a:srgbClr val="C2C8C5"/>
                </a:solidFill>
                <a:latin typeface="Arial Black" panose="020B0A04020102020204" pitchFamily="34" charset="0"/>
              </a:rPr>
              <a:t>Su ropa era muy blanca y su presencia era muy imponente, me inspiraba mucha confianza… Ese hombre era tan agradable, y parecía que éramos muy buenos amigos, porque reíamos, nos alegrábamos y disfrutábamos el momento de nuestro encuentro dentro del automóvil mientras recorríamos las calles de esa colonia tan sucia y tan deprimente, hasta que salíamos de ahí… </a:t>
            </a:r>
          </a:p>
        </p:txBody>
      </p:sp>
      <p:pic>
        <p:nvPicPr>
          <p:cNvPr id="3" name="Imagen 2"/>
          <p:cNvPicPr>
            <a:picLocks noChangeAspect="1"/>
          </p:cNvPicPr>
          <p:nvPr/>
        </p:nvPicPr>
        <p:blipFill>
          <a:blip r:embed="rId2">
            <a:duotone>
              <a:prstClr val="black"/>
              <a:schemeClr val="bg1">
                <a:tint val="45000"/>
                <a:satMod val="400000"/>
              </a:schemeClr>
            </a:duotone>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318203" y="113241"/>
            <a:ext cx="7527261" cy="4240711"/>
          </a:xfrm>
          <a:prstGeom prst="rect">
            <a:avLst/>
          </a:prstGeom>
          <a:effectLst>
            <a:softEdge rad="63500"/>
          </a:effectLst>
        </p:spPr>
      </p:pic>
    </p:spTree>
    <p:extLst>
      <p:ext uri="{BB962C8B-B14F-4D97-AF65-F5344CB8AC3E}">
        <p14:creationId xmlns:p14="http://schemas.microsoft.com/office/powerpoint/2010/main" val="266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7626" y="4414912"/>
            <a:ext cx="11460480" cy="2308324"/>
          </a:xfrm>
          <a:prstGeom prst="rect">
            <a:avLst/>
          </a:prstGeom>
          <a:noFill/>
        </p:spPr>
        <p:txBody>
          <a:bodyPr wrap="square" rtlCol="0">
            <a:spAutoFit/>
            <a:scene3d>
              <a:camera prst="obliqueBottomLeft"/>
              <a:lightRig rig="threePt" dir="t"/>
            </a:scene3d>
            <a:sp3d extrusionH="177800">
              <a:extrusionClr>
                <a:srgbClr val="192A04"/>
              </a:extrusionClr>
            </a:sp3d>
          </a:bodyPr>
          <a:lstStyle/>
          <a:p>
            <a:pPr algn="ctr"/>
            <a:r>
              <a:rPr lang="es-PE" sz="2400" dirty="0" smtClean="0">
                <a:solidFill>
                  <a:srgbClr val="CBF698"/>
                </a:solidFill>
                <a:latin typeface="Arial Black" panose="020B0A04020102020204" pitchFamily="34" charset="0"/>
              </a:rPr>
              <a:t>y subíamos una pendiente y llegábamos hasta una zona residencial preciosa, con enormes casas modernas y bellos jardines… En ese lugar había calles impecablemente limpias, con hermosos camellones y grandes árboles frondosos… Era una zona residencial hermosísima… Me parecía tan hermoso, que yo no me quería ir de ahí jamás…</a:t>
            </a:r>
          </a:p>
        </p:txBody>
      </p:sp>
      <p:pic>
        <p:nvPicPr>
          <p:cNvPr id="1026" name="Picture 2" descr="http://2.bp.blogspot.com/-kn47oiG4UIA/UxYJAvULtTI/AAAAAAAAchc/g851F_5b0Zg/s16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9624" y="87655"/>
            <a:ext cx="6502707" cy="432725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222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800" fill="hold"/>
                                        <p:tgtEl>
                                          <p:spTgt spid="1026"/>
                                        </p:tgtEl>
                                        <p:attrNameLst>
                                          <p:attrName>ppt_w</p:attrName>
                                        </p:attrNameLst>
                                      </p:cBhvr>
                                      <p:tavLst>
                                        <p:tav tm="0">
                                          <p:val>
                                            <p:fltVal val="0"/>
                                          </p:val>
                                        </p:tav>
                                        <p:tav tm="100000">
                                          <p:val>
                                            <p:strVal val="#ppt_w"/>
                                          </p:val>
                                        </p:tav>
                                      </p:tavLst>
                                    </p:anim>
                                    <p:anim calcmode="lin" valueType="num">
                                      <p:cBhvr>
                                        <p:cTn id="8" dur="1800" fill="hold"/>
                                        <p:tgtEl>
                                          <p:spTgt spid="102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1999" cy="6858000"/>
          </a:xfrm>
          <a:prstGeom prst="rect">
            <a:avLst/>
          </a:prstGeom>
          <a:solidFill>
            <a:srgbClr val="907F7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7711440" y="1420318"/>
            <a:ext cx="4235549" cy="3785652"/>
          </a:xfrm>
          <a:prstGeom prst="rect">
            <a:avLst/>
          </a:prstGeom>
          <a:noFill/>
        </p:spPr>
        <p:txBody>
          <a:bodyPr wrap="square" rtlCol="0">
            <a:spAutoFit/>
            <a:scene3d>
              <a:camera prst="obliqueBottomLeft"/>
              <a:lightRig rig="threePt" dir="t"/>
            </a:scene3d>
            <a:sp3d extrusionH="177800">
              <a:extrusionClr>
                <a:srgbClr val="2B2621"/>
              </a:extrusionClr>
            </a:sp3d>
          </a:bodyPr>
          <a:lstStyle/>
          <a:p>
            <a:pPr algn="ctr"/>
            <a:r>
              <a:rPr lang="es-PE" sz="2400" dirty="0" smtClean="0">
                <a:solidFill>
                  <a:srgbClr val="E4DCD8"/>
                </a:solidFill>
                <a:latin typeface="Arial Black" panose="020B0A04020102020204" pitchFamily="34" charset="0"/>
              </a:rPr>
              <a:t>De pronto, nos detuvimos en una esquina, y subió una pequeña niña como de 3 o 4 años de edad, preciosa, rubia, de ojos azules, con un cabello con un ondulado tan bello como nunca lo he visto hasta hoy… </a:t>
            </a:r>
          </a:p>
        </p:txBody>
      </p:sp>
      <p:pic>
        <p:nvPicPr>
          <p:cNvPr id="2050" name="Picture 2" descr="grand en el au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406" y="192182"/>
            <a:ext cx="7318628" cy="647363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334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800" fill="hold"/>
                                        <p:tgtEl>
                                          <p:spTgt spid="2050"/>
                                        </p:tgtEl>
                                        <p:attrNameLst>
                                          <p:attrName>ppt_w</p:attrName>
                                        </p:attrNameLst>
                                      </p:cBhvr>
                                      <p:tavLst>
                                        <p:tav tm="0">
                                          <p:val>
                                            <p:fltVal val="0"/>
                                          </p:val>
                                        </p:tav>
                                        <p:tav tm="100000">
                                          <p:val>
                                            <p:strVal val="#ppt_w"/>
                                          </p:val>
                                        </p:tav>
                                      </p:tavLst>
                                    </p:anim>
                                    <p:anim calcmode="lin" valueType="num">
                                      <p:cBhvr>
                                        <p:cTn id="8" dur="1800" fill="hold"/>
                                        <p:tgtEl>
                                          <p:spTgt spid="2050"/>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7515034" y="192182"/>
            <a:ext cx="4493457" cy="6370975"/>
          </a:xfrm>
          <a:prstGeom prst="rect">
            <a:avLst/>
          </a:prstGeom>
          <a:noFill/>
        </p:spPr>
        <p:txBody>
          <a:bodyPr wrap="square" rtlCol="0">
            <a:spAutoFit/>
            <a:scene3d>
              <a:camera prst="obliqueBottomLeft"/>
              <a:lightRig rig="threePt" dir="t"/>
            </a:scene3d>
            <a:sp3d extrusionH="177800">
              <a:extrusionClr>
                <a:srgbClr val="192A04"/>
              </a:extrusionClr>
            </a:sp3d>
          </a:bodyPr>
          <a:lstStyle/>
          <a:p>
            <a:pPr algn="ctr"/>
            <a:r>
              <a:rPr lang="es-PE" sz="2400" dirty="0" smtClean="0">
                <a:solidFill>
                  <a:srgbClr val="CBF698"/>
                </a:solidFill>
                <a:latin typeface="Arial Black" panose="020B0A04020102020204" pitchFamily="34" charset="0"/>
              </a:rPr>
              <a:t>Tenía un vestido blanco, muy fino y lindo… Mientras ella subía, se unía a nuestra conversación, y reíamos y nos alegrábamos mucho por esos momentos juntos, éramos como seres que entrañablemente nos amábamos, tan profundamente, que solamente nos dejábamos envolver por ese inmenso amor tan indescriptible, tan pleno, tan puro…</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938" y="192182"/>
            <a:ext cx="7333096" cy="6673667"/>
          </a:xfrm>
          <a:prstGeom prst="rect">
            <a:avLst/>
          </a:prstGeom>
          <a:effectLst>
            <a:softEdge rad="317500"/>
          </a:effectLst>
        </p:spPr>
      </p:pic>
    </p:spTree>
    <p:extLst>
      <p:ext uri="{BB962C8B-B14F-4D97-AF65-F5344CB8AC3E}">
        <p14:creationId xmlns:p14="http://schemas.microsoft.com/office/powerpoint/2010/main" val="371073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638799" y="1715938"/>
            <a:ext cx="6047937" cy="3416320"/>
          </a:xfrm>
          <a:prstGeom prst="rect">
            <a:avLst/>
          </a:prstGeom>
          <a:noFill/>
        </p:spPr>
        <p:txBody>
          <a:bodyPr wrap="square" rtlCol="0">
            <a:spAutoFit/>
            <a:scene3d>
              <a:camera prst="obliqueBottomLeft"/>
              <a:lightRig rig="threePt" dir="t"/>
            </a:scene3d>
            <a:sp3d extrusionH="177800">
              <a:extrusionClr>
                <a:srgbClr val="24231E"/>
              </a:extrusionClr>
            </a:sp3d>
          </a:bodyPr>
          <a:lstStyle/>
          <a:p>
            <a:pPr algn="ctr"/>
            <a:r>
              <a:rPr lang="es-PE" sz="2400" dirty="0" smtClean="0">
                <a:solidFill>
                  <a:srgbClr val="D1D0C5"/>
                </a:solidFill>
                <a:latin typeface="Arial Black" panose="020B0A04020102020204" pitchFamily="34" charset="0"/>
              </a:rPr>
              <a:t>Y entonces el conductor se detuvo en una esquina… La niña abría la portezuela para bajarse del automóvil, y yo le preguntaba por qué se iba… La dulce niña me miraba y me decía que ella no podía salir de ese lugar, que ya era momento de que yo regresara a mi casa… </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40" y="130878"/>
            <a:ext cx="5008340" cy="6586439"/>
          </a:xfrm>
          <a:prstGeom prst="rect">
            <a:avLst/>
          </a:prstGeom>
          <a:effectLst>
            <a:softEdge rad="127000"/>
          </a:effectLst>
        </p:spPr>
      </p:pic>
    </p:spTree>
    <p:extLst>
      <p:ext uri="{BB962C8B-B14F-4D97-AF65-F5344CB8AC3E}">
        <p14:creationId xmlns:p14="http://schemas.microsoft.com/office/powerpoint/2010/main" val="139122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87680" y="5270444"/>
            <a:ext cx="11460480" cy="1200329"/>
          </a:xfrm>
          <a:prstGeom prst="rect">
            <a:avLst/>
          </a:prstGeom>
          <a:noFill/>
        </p:spPr>
        <p:txBody>
          <a:bodyPr wrap="square" rtlCol="0">
            <a:spAutoFit/>
            <a:scene3d>
              <a:camera prst="obliqueBottomLeft"/>
              <a:lightRig rig="threePt" dir="t"/>
            </a:scene3d>
            <a:sp3d extrusionH="177800">
              <a:extrusionClr>
                <a:srgbClr val="274206"/>
              </a:extrusionClr>
            </a:sp3d>
          </a:bodyPr>
          <a:lstStyle/>
          <a:p>
            <a:pPr algn="ctr"/>
            <a:r>
              <a:rPr lang="es-PE" sz="2400" dirty="0" smtClean="0">
                <a:solidFill>
                  <a:srgbClr val="CBF698"/>
                </a:solidFill>
                <a:latin typeface="Arial Black" panose="020B0A04020102020204" pitchFamily="34" charset="0"/>
              </a:rPr>
              <a:t>Y entonces ella se bajaba y el automóvil se empezó a alejar de ella, y me empecé a sentir profundamente triste al verla cuando nos alejábamos y ella se despedía con su mano levantada… </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6090" y="109945"/>
            <a:ext cx="7723659" cy="5160499"/>
          </a:xfrm>
          <a:prstGeom prst="rect">
            <a:avLst/>
          </a:prstGeom>
          <a:effectLst>
            <a:softEdge rad="127000"/>
          </a:effectLst>
        </p:spPr>
      </p:pic>
    </p:spTree>
    <p:extLst>
      <p:ext uri="{BB962C8B-B14F-4D97-AF65-F5344CB8AC3E}">
        <p14:creationId xmlns:p14="http://schemas.microsoft.com/office/powerpoint/2010/main" val="1506094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352523"/>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Imagen 3"/>
          <p:cNvPicPr>
            <a:picLocks noChangeAspect="1"/>
          </p:cNvPicPr>
          <p:nvPr/>
        </p:nvPicPr>
        <p:blipFill rotWithShape="1">
          <a:blip r:embed="rId2"/>
          <a:srcRect l="11376" t="29111" r="59124" b="22000"/>
          <a:stretch/>
        </p:blipFill>
        <p:spPr>
          <a:xfrm>
            <a:off x="198120" y="289560"/>
            <a:ext cx="6808460" cy="6346870"/>
          </a:xfrm>
          <a:prstGeom prst="rect">
            <a:avLst/>
          </a:prstGeom>
          <a:effectLst>
            <a:softEdge rad="127000"/>
          </a:effectLst>
        </p:spPr>
      </p:pic>
      <p:sp>
        <p:nvSpPr>
          <p:cNvPr id="2" name="CuadroTexto 1"/>
          <p:cNvSpPr txBox="1"/>
          <p:nvPr/>
        </p:nvSpPr>
        <p:spPr>
          <a:xfrm>
            <a:off x="7006580" y="1844305"/>
            <a:ext cx="4819661" cy="3416320"/>
          </a:xfrm>
          <a:prstGeom prst="rect">
            <a:avLst/>
          </a:prstGeom>
          <a:noFill/>
        </p:spPr>
        <p:txBody>
          <a:bodyPr wrap="square" rtlCol="0">
            <a:spAutoFit/>
            <a:scene3d>
              <a:camera prst="obliqueBottomLeft"/>
              <a:lightRig rig="threePt" dir="t"/>
            </a:scene3d>
            <a:sp3d extrusionH="177800">
              <a:extrusionClr>
                <a:srgbClr val="251A19"/>
              </a:extrusionClr>
            </a:sp3d>
          </a:bodyPr>
          <a:lstStyle/>
          <a:p>
            <a:pPr algn="ctr"/>
            <a:r>
              <a:rPr lang="es-PE" sz="2400" dirty="0" smtClean="0">
                <a:solidFill>
                  <a:srgbClr val="D1BFBD"/>
                </a:solidFill>
                <a:latin typeface="Arial Black" panose="020B0A04020102020204" pitchFamily="34" charset="0"/>
              </a:rPr>
              <a:t>Deduje que nos iríamos de esa zona residencial e instantáneamente me encontraba de nuevo en aquella colonia sucia y deprimente, volteaba a todos lados y me decía a mí mismo: “¡Qué fea diferencia!”</a:t>
            </a:r>
          </a:p>
        </p:txBody>
      </p:sp>
    </p:spTree>
    <p:extLst>
      <p:ext uri="{BB962C8B-B14F-4D97-AF65-F5344CB8AC3E}">
        <p14:creationId xmlns:p14="http://schemas.microsoft.com/office/powerpoint/2010/main" val="28811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1" y="5053820"/>
            <a:ext cx="11460480" cy="1569660"/>
          </a:xfrm>
          <a:prstGeom prst="rect">
            <a:avLst/>
          </a:prstGeom>
          <a:noFill/>
        </p:spPr>
        <p:txBody>
          <a:bodyPr wrap="square" rtlCol="0">
            <a:spAutoFit/>
            <a:scene3d>
              <a:camera prst="obliqueBottomLeft"/>
              <a:lightRig rig="threePt" dir="t"/>
            </a:scene3d>
            <a:sp3d extrusionH="177800">
              <a:extrusionClr>
                <a:srgbClr val="03263B"/>
              </a:extrusionClr>
            </a:sp3d>
          </a:bodyPr>
          <a:lstStyle/>
          <a:p>
            <a:pPr algn="ctr"/>
            <a:r>
              <a:rPr lang="es-PE" sz="2400" dirty="0" smtClean="0">
                <a:solidFill>
                  <a:srgbClr val="A0D8FA"/>
                </a:solidFill>
                <a:latin typeface="Arial Black" panose="020B0A04020102020204" pitchFamily="34" charset="0"/>
              </a:rPr>
              <a:t>Entonces, el conductor se despedía de mí, y de inmediato le preguntaba: “¿Cuándo volveremos a vernos? ¿Cuándo vuelves a venir?” Y el conductor me respondió: “Muy pronto, yo vuelvo por ti…” Y el sueño terminó…</a:t>
            </a:r>
          </a:p>
        </p:txBody>
      </p:sp>
      <p:pic>
        <p:nvPicPr>
          <p:cNvPr id="3" name="Imagen 2"/>
          <p:cNvPicPr>
            <a:picLocks noChangeAspect="1"/>
          </p:cNvPicPr>
          <p:nvPr/>
        </p:nvPicPr>
        <p:blipFill rotWithShape="1">
          <a:blip r:embed="rId3" cstate="print">
            <a:extLst>
              <a:ext uri="{28A0092B-C50C-407E-A947-70E740481C1C}">
                <a14:useLocalDpi xmlns:a14="http://schemas.microsoft.com/office/drawing/2010/main" val="0"/>
              </a:ext>
            </a:extLst>
          </a:blip>
          <a:srcRect b="8869"/>
          <a:stretch/>
        </p:blipFill>
        <p:spPr>
          <a:xfrm>
            <a:off x="2346960" y="130719"/>
            <a:ext cx="7406640" cy="4923101"/>
          </a:xfrm>
          <a:prstGeom prst="rect">
            <a:avLst/>
          </a:prstGeom>
          <a:effectLst>
            <a:softEdge rad="127000"/>
          </a:effectLst>
        </p:spPr>
      </p:pic>
    </p:spTree>
    <p:extLst>
      <p:ext uri="{BB962C8B-B14F-4D97-AF65-F5344CB8AC3E}">
        <p14:creationId xmlns:p14="http://schemas.microsoft.com/office/powerpoint/2010/main" val="420222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190E0A"/>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51694" y="5725051"/>
            <a:ext cx="11460480" cy="830997"/>
          </a:xfrm>
          <a:prstGeom prst="rect">
            <a:avLst/>
          </a:prstGeom>
          <a:noFill/>
        </p:spPr>
        <p:txBody>
          <a:bodyPr wrap="square" rtlCol="0">
            <a:spAutoFit/>
            <a:scene3d>
              <a:camera prst="obliqueBottomLeft"/>
              <a:lightRig rig="threePt" dir="t"/>
            </a:scene3d>
            <a:sp3d extrusionH="152400">
              <a:extrusionClr>
                <a:srgbClr val="1F130F"/>
              </a:extrusionClr>
            </a:sp3d>
          </a:bodyPr>
          <a:lstStyle/>
          <a:p>
            <a:pPr algn="ctr"/>
            <a:r>
              <a:rPr lang="es-PE" sz="2400" dirty="0" smtClean="0">
                <a:solidFill>
                  <a:srgbClr val="DAC7C0"/>
                </a:solidFill>
                <a:latin typeface="Arial Black" panose="020B0A04020102020204" pitchFamily="34" charset="0"/>
              </a:rPr>
              <a:t>Nuevamente me desperté esa madrugada muy agitado y con muchas preguntas…</a:t>
            </a:r>
          </a:p>
        </p:txBody>
      </p:sp>
      <p:pic>
        <p:nvPicPr>
          <p:cNvPr id="3" name="Imagen 2"/>
          <p:cNvPicPr>
            <a:picLocks noChangeAspect="1"/>
          </p:cNvPicPr>
          <p:nvPr/>
        </p:nvPicPr>
        <p:blipFill rotWithShape="1">
          <a:blip r:embed="rId2"/>
          <a:srcRect l="12000" t="39334" r="60000" b="32667"/>
          <a:stretch/>
        </p:blipFill>
        <p:spPr>
          <a:xfrm>
            <a:off x="1223890" y="213360"/>
            <a:ext cx="9716088" cy="5465300"/>
          </a:xfrm>
          <a:prstGeom prst="rect">
            <a:avLst/>
          </a:prstGeom>
          <a:effectLst>
            <a:softEdge rad="127000"/>
          </a:effectLst>
        </p:spPr>
      </p:pic>
    </p:spTree>
    <p:extLst>
      <p:ext uri="{BB962C8B-B14F-4D97-AF65-F5344CB8AC3E}">
        <p14:creationId xmlns:p14="http://schemas.microsoft.com/office/powerpoint/2010/main" val="1929883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392D18"/>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8869680" y="1303406"/>
            <a:ext cx="3094894" cy="4154984"/>
          </a:xfrm>
          <a:prstGeom prst="rect">
            <a:avLst/>
          </a:prstGeom>
          <a:noFill/>
        </p:spPr>
        <p:txBody>
          <a:bodyPr wrap="square" rtlCol="0">
            <a:spAutoFit/>
            <a:scene3d>
              <a:camera prst="obliqueBottomLeft"/>
              <a:lightRig rig="threePt" dir="t"/>
            </a:scene3d>
            <a:sp3d extrusionH="177800">
              <a:extrusionClr>
                <a:srgbClr val="2A2E2C"/>
              </a:extrusionClr>
            </a:sp3d>
          </a:bodyPr>
          <a:lstStyle/>
          <a:p>
            <a:pPr algn="ctr"/>
            <a:r>
              <a:rPr lang="es-PE" sz="2400" dirty="0" smtClean="0">
                <a:solidFill>
                  <a:srgbClr val="C2C8C5"/>
                </a:solidFill>
                <a:latin typeface="Arial Black" panose="020B0A04020102020204" pitchFamily="34" charset="0"/>
              </a:rPr>
              <a:t>Después de muchos años, hoy volví a recordar esos dos sueños… Las lágrimas me recorren las mejillas mientras los recuerdo, como si hubieran sido de ayer…</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730" y="178117"/>
            <a:ext cx="8540750" cy="6405563"/>
          </a:xfrm>
          <a:prstGeom prst="rect">
            <a:avLst/>
          </a:prstGeom>
          <a:effectLst>
            <a:softEdge rad="127000"/>
          </a:effectLst>
        </p:spPr>
      </p:pic>
    </p:spTree>
    <p:extLst>
      <p:ext uri="{BB962C8B-B14F-4D97-AF65-F5344CB8AC3E}">
        <p14:creationId xmlns:p14="http://schemas.microsoft.com/office/powerpoint/2010/main" val="302794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351694" y="5457284"/>
            <a:ext cx="11460480" cy="1200329"/>
          </a:xfrm>
          <a:prstGeom prst="rect">
            <a:avLst/>
          </a:prstGeom>
          <a:noFill/>
        </p:spPr>
        <p:txBody>
          <a:bodyPr wrap="square" rtlCol="0">
            <a:spAutoFit/>
            <a:scene3d>
              <a:camera prst="obliqueBottomLeft"/>
              <a:lightRig rig="threePt" dir="t"/>
            </a:scene3d>
            <a:sp3d extrusionH="177800">
              <a:extrusionClr>
                <a:srgbClr val="271E17"/>
              </a:extrusionClr>
            </a:sp3d>
          </a:bodyPr>
          <a:lstStyle/>
          <a:p>
            <a:pPr algn="ctr"/>
            <a:r>
              <a:rPr lang="es-PE" sz="2400" dirty="0" smtClean="0">
                <a:solidFill>
                  <a:srgbClr val="D6C8BC"/>
                </a:solidFill>
                <a:latin typeface="Arial Black" panose="020B0A04020102020204" pitchFamily="34" charset="0"/>
              </a:rPr>
              <a:t>Uno o dos días después soñé que yo brincaba y daba vueltas durante una reunión </a:t>
            </a:r>
            <a:r>
              <a:rPr lang="es-PE" sz="2400" dirty="0" err="1" smtClean="0">
                <a:solidFill>
                  <a:srgbClr val="D6C8BC"/>
                </a:solidFill>
                <a:latin typeface="Arial Black" panose="020B0A04020102020204" pitchFamily="34" charset="0"/>
              </a:rPr>
              <a:t>evangelística</a:t>
            </a:r>
            <a:r>
              <a:rPr lang="es-PE" sz="2400" dirty="0" smtClean="0">
                <a:solidFill>
                  <a:srgbClr val="D6C8BC"/>
                </a:solidFill>
                <a:latin typeface="Arial Black" panose="020B0A04020102020204" pitchFamily="34" charset="0"/>
              </a:rPr>
              <a:t> masiva en un estadio… Brincaba y daba vueltas tan alto que casi flotaba,</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034" y="188686"/>
            <a:ext cx="10449931" cy="5510430"/>
          </a:xfrm>
          <a:prstGeom prst="rect">
            <a:avLst/>
          </a:prstGeom>
        </p:spPr>
      </p:pic>
    </p:spTree>
    <p:extLst>
      <p:ext uri="{BB962C8B-B14F-4D97-AF65-F5344CB8AC3E}">
        <p14:creationId xmlns:p14="http://schemas.microsoft.com/office/powerpoint/2010/main" val="230592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8657" y="4778327"/>
            <a:ext cx="11460480" cy="1938992"/>
          </a:xfrm>
          <a:prstGeom prst="rect">
            <a:avLst/>
          </a:prstGeom>
          <a:noFill/>
        </p:spPr>
        <p:txBody>
          <a:bodyPr wrap="square" rtlCol="0">
            <a:spAutoFit/>
            <a:scene3d>
              <a:camera prst="obliqueBottomLeft"/>
              <a:lightRig rig="threePt" dir="t"/>
            </a:scene3d>
            <a:sp3d extrusionH="177800">
              <a:extrusionClr>
                <a:srgbClr val="332819"/>
              </a:extrusionClr>
            </a:sp3d>
          </a:bodyPr>
          <a:lstStyle/>
          <a:p>
            <a:pPr algn="ctr"/>
            <a:r>
              <a:rPr lang="es-PE" sz="2400" dirty="0" smtClean="0">
                <a:solidFill>
                  <a:srgbClr val="DBCCB7"/>
                </a:solidFill>
                <a:latin typeface="Arial Black" panose="020B0A04020102020204" pitchFamily="34" charset="0"/>
              </a:rPr>
              <a:t>y lo hacía con una inmensa alegría y gozo como nunca antes lo he sentido, mientras le decía a Dios a gritos: “¡Gracias, Señor! ¡Gracias, Señor!” Alguien me dijo que el Espíritu Santo me había bautizado en sueños, no sé si eso sea así, pero ese sueño fue uno de los más intensos y hermosos que he tenido…</a:t>
            </a:r>
          </a:p>
        </p:txBody>
      </p:sp>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7877" y="156797"/>
            <a:ext cx="6162040" cy="4621530"/>
          </a:xfrm>
          <a:prstGeom prst="rect">
            <a:avLst/>
          </a:prstGeom>
          <a:effectLst>
            <a:softEdge rad="127000"/>
          </a:effectLst>
        </p:spPr>
      </p:pic>
    </p:spTree>
    <p:extLst>
      <p:ext uri="{BB962C8B-B14F-4D97-AF65-F5344CB8AC3E}">
        <p14:creationId xmlns:p14="http://schemas.microsoft.com/office/powerpoint/2010/main" val="178851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8657" y="5469988"/>
            <a:ext cx="11460480" cy="1200329"/>
          </a:xfrm>
          <a:prstGeom prst="rect">
            <a:avLst/>
          </a:prstGeom>
          <a:noFill/>
        </p:spPr>
        <p:txBody>
          <a:bodyPr wrap="square" rtlCol="0">
            <a:spAutoFit/>
            <a:scene3d>
              <a:camera prst="obliqueBottomLeft"/>
              <a:lightRig rig="threePt" dir="t"/>
            </a:scene3d>
            <a:sp3d extrusionH="177800">
              <a:extrusionClr>
                <a:srgbClr val="301F0A"/>
              </a:extrusionClr>
            </a:sp3d>
          </a:bodyPr>
          <a:lstStyle/>
          <a:p>
            <a:pPr algn="ctr"/>
            <a:r>
              <a:rPr lang="es-PE" sz="2400" dirty="0" smtClean="0">
                <a:solidFill>
                  <a:srgbClr val="EED0AC"/>
                </a:solidFill>
                <a:latin typeface="Arial Black" panose="020B0A04020102020204" pitchFamily="34" charset="0"/>
              </a:rPr>
              <a:t>Hoy, casi en el umbral de nuestra redención final, comparto estas cosas a mis lectores para decirles una cosa que he reiterado mucho: ¡Cristo viene! ¡Estemos listos! </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6122" y="1402"/>
            <a:ext cx="9474005" cy="5468586"/>
          </a:xfrm>
          <a:prstGeom prst="rect">
            <a:avLst/>
          </a:prstGeom>
        </p:spPr>
      </p:pic>
    </p:spTree>
    <p:extLst>
      <p:ext uri="{BB962C8B-B14F-4D97-AF65-F5344CB8AC3E}">
        <p14:creationId xmlns:p14="http://schemas.microsoft.com/office/powerpoint/2010/main" val="126845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00" fill="hold"/>
                                        <p:tgtEl>
                                          <p:spTgt spid="2"/>
                                        </p:tgtEl>
                                        <p:attrNameLst>
                                          <p:attrName>ppt_w</p:attrName>
                                        </p:attrNameLst>
                                      </p:cBhvr>
                                      <p:tavLst>
                                        <p:tav tm="0">
                                          <p:val>
                                            <p:strVal val="4/3*#ppt_w"/>
                                          </p:val>
                                        </p:tav>
                                        <p:tav tm="100000">
                                          <p:val>
                                            <p:strVal val="#ppt_w"/>
                                          </p:val>
                                        </p:tav>
                                      </p:tavLst>
                                    </p:anim>
                                    <p:anim calcmode="lin" valueType="num">
                                      <p:cBhvr>
                                        <p:cTn id="8" dur="16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7909560" y="677048"/>
            <a:ext cx="4099560" cy="5632311"/>
          </a:xfrm>
          <a:prstGeom prst="rect">
            <a:avLst/>
          </a:prstGeom>
          <a:noFill/>
        </p:spPr>
        <p:txBody>
          <a:bodyPr wrap="square" rtlCol="0">
            <a:spAutoFit/>
            <a:scene3d>
              <a:camera prst="obliqueBottomLeft"/>
              <a:lightRig rig="threePt" dir="t"/>
            </a:scene3d>
            <a:sp3d extrusionH="177800">
              <a:extrusionClr>
                <a:srgbClr val="2A2E2C"/>
              </a:extrusionClr>
            </a:sp3d>
          </a:bodyPr>
          <a:lstStyle/>
          <a:p>
            <a:pPr algn="ctr"/>
            <a:r>
              <a:rPr lang="es-PE" sz="2400" dirty="0" smtClean="0">
                <a:solidFill>
                  <a:srgbClr val="C2C8C5"/>
                </a:solidFill>
                <a:latin typeface="Arial Black" panose="020B0A04020102020204" pitchFamily="34" charset="0"/>
              </a:rPr>
              <a:t>El último avivamiento previo al Rapto incluirá que muchos tengamos sueños de Dios, estamos ante el cumplimiento de la profecía de Joel 2:28-32 y Hechos 2:17-21, por lo que debemos estar muy agradecidos con Dios por lo que nos toca vivir en estos tiempos tan intensos por el mover genuino del Espíritu Santo… </a:t>
            </a:r>
          </a:p>
        </p:txBody>
      </p:sp>
      <p:pic>
        <p:nvPicPr>
          <p:cNvPr id="8194" name="Picture 2" descr="[comeuphe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612844"/>
            <a:ext cx="7680960" cy="576072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89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800" fill="hold"/>
                                        <p:tgtEl>
                                          <p:spTgt spid="8194"/>
                                        </p:tgtEl>
                                        <p:attrNameLst>
                                          <p:attrName>ppt_w</p:attrName>
                                        </p:attrNameLst>
                                      </p:cBhvr>
                                      <p:tavLst>
                                        <p:tav tm="0">
                                          <p:val>
                                            <p:fltVal val="0"/>
                                          </p:val>
                                        </p:tav>
                                        <p:tav tm="100000">
                                          <p:val>
                                            <p:strVal val="#ppt_w"/>
                                          </p:val>
                                        </p:tav>
                                      </p:tavLst>
                                    </p:anim>
                                    <p:anim calcmode="lin" valueType="num">
                                      <p:cBhvr>
                                        <p:cTn id="8" dur="1800" fill="hold"/>
                                        <p:tgtEl>
                                          <p:spTgt spid="8194"/>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3897" y="4641167"/>
            <a:ext cx="11460480" cy="1938992"/>
          </a:xfrm>
          <a:prstGeom prst="rect">
            <a:avLst/>
          </a:prstGeom>
          <a:noFill/>
        </p:spPr>
        <p:txBody>
          <a:bodyPr wrap="square" rtlCol="0">
            <a:spAutoFit/>
            <a:scene3d>
              <a:camera prst="obliqueBottomLeft"/>
              <a:lightRig rig="threePt" dir="t"/>
            </a:scene3d>
            <a:sp3d extrusionH="177800">
              <a:extrusionClr>
                <a:srgbClr val="033C3B"/>
              </a:extrusionClr>
            </a:sp3d>
          </a:bodyPr>
          <a:lstStyle/>
          <a:p>
            <a:pPr algn="ctr"/>
            <a:r>
              <a:rPr lang="es-PE" sz="2400" dirty="0" smtClean="0">
                <a:solidFill>
                  <a:srgbClr val="A4FCFA"/>
                </a:solidFill>
                <a:latin typeface="Arial Black" panose="020B0A04020102020204" pitchFamily="34" charset="0"/>
              </a:rPr>
              <a:t>Las señales escatológicas se están cumpliendo a montones, así que recordemos lo que el Señor Jesucristo nos dice en su Palabra: “Cuando estas cosas comiencen a suceder, erguíos y levantad vuestra cabeza, porque vuestra redención está cerca.” (Lucas 21:28) ¡Aleluya! </a:t>
            </a:r>
          </a:p>
        </p:txBody>
      </p:sp>
      <p:pic>
        <p:nvPicPr>
          <p:cNvPr id="2050" name="Picture 2" descr="https://pm1.narvii.com/6714/6fc7e7df1d3bed462a15f998d6fbf7c5b288681b_h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0215" y="191746"/>
            <a:ext cx="6042055" cy="444942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19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800" fill="hold"/>
                                        <p:tgtEl>
                                          <p:spTgt spid="2050"/>
                                        </p:tgtEl>
                                        <p:attrNameLst>
                                          <p:attrName>ppt_w</p:attrName>
                                        </p:attrNameLst>
                                      </p:cBhvr>
                                      <p:tavLst>
                                        <p:tav tm="0">
                                          <p:val>
                                            <p:fltVal val="0"/>
                                          </p:val>
                                        </p:tav>
                                        <p:tav tm="100000">
                                          <p:val>
                                            <p:strVal val="#ppt_w"/>
                                          </p:val>
                                        </p:tav>
                                      </p:tavLst>
                                    </p:anim>
                                    <p:anim calcmode="lin" valueType="num">
                                      <p:cBhvr>
                                        <p:cTn id="8" dur="1800" fill="hold"/>
                                        <p:tgtEl>
                                          <p:spTgt spid="2050"/>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00" fill="hold"/>
                                        <p:tgtEl>
                                          <p:spTgt spid="2"/>
                                        </p:tgtEl>
                                        <p:attrNameLst>
                                          <p:attrName>ppt_w</p:attrName>
                                        </p:attrNameLst>
                                      </p:cBhvr>
                                      <p:tavLst>
                                        <p:tav tm="0">
                                          <p:val>
                                            <p:strVal val="4/3*#ppt_w"/>
                                          </p:val>
                                        </p:tav>
                                        <p:tav tm="100000">
                                          <p:val>
                                            <p:strVal val="#ppt_w"/>
                                          </p:val>
                                        </p:tav>
                                      </p:tavLst>
                                    </p:anim>
                                    <p:anim calcmode="lin" valueType="num">
                                      <p:cBhvr>
                                        <p:cTn id="12" dur="16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3" name="CuadroTexto 2"/>
          <p:cNvSpPr txBox="1"/>
          <p:nvPr/>
        </p:nvSpPr>
        <p:spPr>
          <a:xfrm>
            <a:off x="393897" y="4991687"/>
            <a:ext cx="11460480" cy="1569660"/>
          </a:xfrm>
          <a:prstGeom prst="rect">
            <a:avLst/>
          </a:prstGeom>
          <a:noFill/>
        </p:spPr>
        <p:txBody>
          <a:bodyPr wrap="square" rtlCol="0">
            <a:spAutoFit/>
            <a:scene3d>
              <a:camera prst="obliqueBottomLeft"/>
              <a:lightRig rig="threePt" dir="t"/>
            </a:scene3d>
            <a:sp3d extrusionH="152400">
              <a:extrusionClr>
                <a:srgbClr val="1C2E34"/>
              </a:extrusionClr>
            </a:sp3d>
          </a:bodyPr>
          <a:lstStyle/>
          <a:p>
            <a:pPr algn="ctr"/>
            <a:r>
              <a:rPr lang="es-PE" sz="2400" dirty="0" smtClean="0">
                <a:solidFill>
                  <a:srgbClr val="ABC7D1"/>
                </a:solidFill>
                <a:latin typeface="Arial Black" panose="020B0A04020102020204" pitchFamily="34" charset="0"/>
              </a:rPr>
              <a:t>Dejemos las cosas que nos atan a este mundo, aquellas que nos parecen inofensivas pero que nos han alejado de Dios… Hoy mi corazón se estremece por dentro, mi Señor viene pronto y yo quiero que me encuentre listo… ¿Tú estás listo? ¡MARANATHA!</a:t>
            </a:r>
          </a:p>
        </p:txBody>
      </p:sp>
      <p:pic>
        <p:nvPicPr>
          <p:cNvPr id="10242" name="Picture 2" descr="https://pbs.twimg.com/media/CiF4aXpUYAAgRq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937" y="182661"/>
            <a:ext cx="9618051" cy="480902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73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p:cTn id="7" dur="1800" fill="hold"/>
                                        <p:tgtEl>
                                          <p:spTgt spid="10242"/>
                                        </p:tgtEl>
                                        <p:attrNameLst>
                                          <p:attrName>ppt_w</p:attrName>
                                        </p:attrNameLst>
                                      </p:cBhvr>
                                      <p:tavLst>
                                        <p:tav tm="0">
                                          <p:val>
                                            <p:fltVal val="0"/>
                                          </p:val>
                                        </p:tav>
                                        <p:tav tm="100000">
                                          <p:val>
                                            <p:strVal val="#ppt_w"/>
                                          </p:val>
                                        </p:tav>
                                      </p:tavLst>
                                    </p:anim>
                                    <p:anim calcmode="lin" valueType="num">
                                      <p:cBhvr>
                                        <p:cTn id="8" dur="1800" fill="hold"/>
                                        <p:tgtEl>
                                          <p:spTgt spid="10242"/>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00" fill="hold"/>
                                        <p:tgtEl>
                                          <p:spTgt spid="3"/>
                                        </p:tgtEl>
                                        <p:attrNameLst>
                                          <p:attrName>ppt_w</p:attrName>
                                        </p:attrNameLst>
                                      </p:cBhvr>
                                      <p:tavLst>
                                        <p:tav tm="0">
                                          <p:val>
                                            <p:strVal val="4/3*#ppt_w"/>
                                          </p:val>
                                        </p:tav>
                                        <p:tav tm="100000">
                                          <p:val>
                                            <p:strVal val="#ppt_w"/>
                                          </p:val>
                                        </p:tav>
                                      </p:tavLst>
                                    </p:anim>
                                    <p:anim calcmode="lin" valueType="num">
                                      <p:cBhvr>
                                        <p:cTn id="12" dur="16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6000" t="14890" r="71500" b="79999"/>
          <a:stretch/>
        </p:blipFill>
        <p:spPr>
          <a:xfrm>
            <a:off x="1158240" y="396240"/>
            <a:ext cx="2716696" cy="624840"/>
          </a:xfrm>
          <a:prstGeom prst="rect">
            <a:avLst/>
          </a:prstGeom>
          <a:effectLst>
            <a:softEdge rad="127000"/>
          </a:effectLst>
        </p:spPr>
      </p:pic>
      <p:pic>
        <p:nvPicPr>
          <p:cNvPr id="3" name="Imagen 2"/>
          <p:cNvPicPr>
            <a:picLocks noChangeAspect="1"/>
          </p:cNvPicPr>
          <p:nvPr/>
        </p:nvPicPr>
        <p:blipFill rotWithShape="1">
          <a:blip r:embed="rId3"/>
          <a:srcRect l="16750" t="20666" r="24750" b="25333"/>
          <a:stretch/>
        </p:blipFill>
        <p:spPr>
          <a:xfrm>
            <a:off x="1158240" y="1182859"/>
            <a:ext cx="9843910" cy="5111261"/>
          </a:xfrm>
          <a:prstGeom prst="rect">
            <a:avLst/>
          </a:prstGeom>
          <a:effectLst>
            <a:softEdge rad="127000"/>
          </a:effectLst>
        </p:spPr>
      </p:pic>
    </p:spTree>
    <p:extLst>
      <p:ext uri="{BB962C8B-B14F-4D97-AF65-F5344CB8AC3E}">
        <p14:creationId xmlns:p14="http://schemas.microsoft.com/office/powerpoint/2010/main" val="407945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rotWithShape="1">
          <a:blip r:embed="rId3"/>
          <a:srcRect l="16500" t="16665" r="68875" b="77113"/>
          <a:stretch/>
        </p:blipFill>
        <p:spPr>
          <a:xfrm>
            <a:off x="1036318" y="198120"/>
            <a:ext cx="2610939" cy="624840"/>
          </a:xfrm>
          <a:prstGeom prst="rect">
            <a:avLst/>
          </a:prstGeom>
          <a:effectLst>
            <a:softEdge rad="127000"/>
          </a:effectLst>
        </p:spPr>
      </p:pic>
      <p:pic>
        <p:nvPicPr>
          <p:cNvPr id="3" name="Imagen 2"/>
          <p:cNvPicPr>
            <a:picLocks noChangeAspect="1"/>
          </p:cNvPicPr>
          <p:nvPr/>
        </p:nvPicPr>
        <p:blipFill rotWithShape="1">
          <a:blip r:embed="rId3"/>
          <a:srcRect l="14874" t="23556" r="26001" b="11556"/>
          <a:stretch/>
        </p:blipFill>
        <p:spPr>
          <a:xfrm>
            <a:off x="1036318" y="822960"/>
            <a:ext cx="9250681" cy="5710780"/>
          </a:xfrm>
          <a:prstGeom prst="rect">
            <a:avLst/>
          </a:prstGeom>
          <a:effectLst>
            <a:softEdge rad="127000"/>
          </a:effectLst>
        </p:spPr>
      </p:pic>
    </p:spTree>
    <p:extLst>
      <p:ext uri="{BB962C8B-B14F-4D97-AF65-F5344CB8AC3E}">
        <p14:creationId xmlns:p14="http://schemas.microsoft.com/office/powerpoint/2010/main" val="71196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60763" t="14020" r="5711" b="24268"/>
          <a:stretch/>
        </p:blipFill>
        <p:spPr bwMode="auto">
          <a:xfrm>
            <a:off x="8496267" y="3140968"/>
            <a:ext cx="1454559"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7440153" y="1412777"/>
            <a:ext cx="3405473" cy="18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03258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p:cTn id="7" dur="1800" fill="hold"/>
                                        <p:tgtEl>
                                          <p:spTgt spid="12294"/>
                                        </p:tgtEl>
                                        <p:attrNameLst>
                                          <p:attrName>ppt_w</p:attrName>
                                        </p:attrNameLst>
                                      </p:cBhvr>
                                      <p:tavLst>
                                        <p:tav tm="0">
                                          <p:val>
                                            <p:fltVal val="0"/>
                                          </p:val>
                                        </p:tav>
                                        <p:tav tm="100000">
                                          <p:val>
                                            <p:strVal val="#ppt_w"/>
                                          </p:val>
                                        </p:tav>
                                      </p:tavLst>
                                    </p:anim>
                                    <p:anim calcmode="lin" valueType="num">
                                      <p:cBhvr>
                                        <p:cTn id="8" dur="1800" fill="hold"/>
                                        <p:tgtEl>
                                          <p:spTgt spid="1229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50" fill="hold"/>
                                        <p:tgtEl>
                                          <p:spTgt spid="8"/>
                                        </p:tgtEl>
                                        <p:attrNameLst>
                                          <p:attrName>ppt_w</p:attrName>
                                        </p:attrNameLst>
                                      </p:cBhvr>
                                      <p:tavLst>
                                        <p:tav tm="0">
                                          <p:val>
                                            <p:strVal val="4/3*#ppt_w"/>
                                          </p:val>
                                        </p:tav>
                                        <p:tav tm="100000">
                                          <p:val>
                                            <p:strVal val="#ppt_w"/>
                                          </p:val>
                                        </p:tav>
                                      </p:tavLst>
                                    </p:anim>
                                    <p:anim calcmode="lin" valueType="num">
                                      <p:cBhvr>
                                        <p:cTn id="16" dur="165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
            <a:ext cx="12188245" cy="6858005"/>
          </a:xfrm>
          <a:prstGeom prst="rect">
            <a:avLst/>
          </a:prstGeom>
          <a:noFill/>
          <a:ln>
            <a:noFill/>
          </a:ln>
        </p:spPr>
      </p:pic>
      <p:sp>
        <p:nvSpPr>
          <p:cNvPr id="13" name="4 CuadroTexto">
            <a:hlinkClick r:id="rId3"/>
          </p:cNvPr>
          <p:cNvSpPr txBox="1"/>
          <p:nvPr/>
        </p:nvSpPr>
        <p:spPr>
          <a:xfrm>
            <a:off x="431371" y="1796821"/>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8" y="2468897"/>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8" y="3813045"/>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7"/>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3"/>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21"/>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9"/>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2" y="4107445"/>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41"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1079673921"/>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7" y="-1"/>
            <a:ext cx="12188239" cy="6858001"/>
          </a:xfrm>
          <a:prstGeom prst="rect">
            <a:avLst/>
          </a:prstGeom>
          <a:noFill/>
          <a:ln>
            <a:noFill/>
          </a:ln>
        </p:spPr>
      </p:pic>
      <p:sp>
        <p:nvSpPr>
          <p:cNvPr id="6" name="5 CuadroTexto">
            <a:hlinkClick r:id="rId3"/>
          </p:cNvPr>
          <p:cNvSpPr txBox="1"/>
          <p:nvPr/>
        </p:nvSpPr>
        <p:spPr>
          <a:xfrm>
            <a:off x="565390" y="2843525"/>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5" y="3073253"/>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70"/>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2" y="1829533"/>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5"/>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21"/>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1" y="3703421"/>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9"/>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3"/>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5"/>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9"/>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3"/>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3"/>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840067440"/>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7" y="-1"/>
            <a:ext cx="12188239" cy="6858001"/>
          </a:xfrm>
          <a:prstGeom prst="rect">
            <a:avLst/>
          </a:prstGeom>
          <a:noFill/>
          <a:ln>
            <a:noFill/>
          </a:ln>
        </p:spPr>
      </p:pic>
      <p:sp>
        <p:nvSpPr>
          <p:cNvPr id="9" name="9 CuadroTexto">
            <a:hlinkClick r:id="rId3"/>
          </p:cNvPr>
          <p:cNvSpPr txBox="1"/>
          <p:nvPr/>
        </p:nvSpPr>
        <p:spPr>
          <a:xfrm>
            <a:off x="1391477" y="3024005"/>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5"/>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3"/>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6"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10"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4" y="2372885"/>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5"/>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6"/>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1"/>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7"/>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90"/>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0365601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4"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4" y="3648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4"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8"/>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5" y="177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5" y="285293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5" y="360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5" y="432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5"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574813110"/>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3" y="1841726"/>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 NACIONES</a:t>
            </a:r>
          </a:p>
        </p:txBody>
      </p:sp>
      <p:sp>
        <p:nvSpPr>
          <p:cNvPr id="23" name="22 CuadroTexto">
            <a:hlinkClick r:id="rId5"/>
          </p:cNvPr>
          <p:cNvSpPr txBox="1"/>
          <p:nvPr/>
        </p:nvSpPr>
        <p:spPr>
          <a:xfrm>
            <a:off x="527383" y="2885694"/>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1836" y="392966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p>
        </p:txBody>
      </p:sp>
      <p:sp>
        <p:nvSpPr>
          <p:cNvPr id="9" name="7 CuadroTexto">
            <a:hlinkClick r:id="rId7"/>
          </p:cNvPr>
          <p:cNvSpPr txBox="1"/>
          <p:nvPr/>
        </p:nvSpPr>
        <p:spPr>
          <a:xfrm>
            <a:off x="503262" y="46043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6143997" y="4391302"/>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LÍDERES QUE APOYAN LA APARICIÓN DEL ANTICRISTO REVELACIÓN M. GÓMEZ</a:t>
            </a:r>
          </a:p>
        </p:txBody>
      </p:sp>
      <p:sp>
        <p:nvSpPr>
          <p:cNvPr id="12" name="11 CuadroTexto">
            <a:hlinkClick r:id="rId9"/>
          </p:cNvPr>
          <p:cNvSpPr txBox="1"/>
          <p:nvPr/>
        </p:nvSpPr>
        <p:spPr>
          <a:xfrm>
            <a:off x="6144000" y="1869175"/>
            <a:ext cx="5376597" cy="120030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PRIMER ECLIPSE DE SUPERLUNA AZUL DE SANGRE EN 150 AÑOS ESTE 31 DE ENERO DEL 2018 </a:t>
            </a:r>
          </a:p>
        </p:txBody>
      </p:sp>
      <p:sp>
        <p:nvSpPr>
          <p:cNvPr id="15" name="11 CuadroTexto">
            <a:hlinkClick r:id="rId10"/>
          </p:cNvPr>
          <p:cNvSpPr txBox="1"/>
          <p:nvPr/>
        </p:nvSpPr>
        <p:spPr>
          <a:xfrm>
            <a:off x="6143999" y="3301179"/>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¿SON MOISÉS Y ELÍAS LOS DOS TESTIGOS DE APOCALIPSIS 11?</a:t>
            </a:r>
          </a:p>
        </p:txBody>
      </p:sp>
      <p:sp>
        <p:nvSpPr>
          <p:cNvPr id="17" name="11 CuadroTexto">
            <a:hlinkClick r:id="rId11"/>
          </p:cNvPr>
          <p:cNvSpPr txBox="1"/>
          <p:nvPr/>
        </p:nvSpPr>
        <p:spPr>
          <a:xfrm>
            <a:off x="487357" y="5728769"/>
            <a:ext cx="492208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IMPACTANTE PALABRA PROFÉTICA PARA ARGENTINA</a:t>
            </a:r>
          </a:p>
        </p:txBody>
      </p:sp>
      <p:sp>
        <p:nvSpPr>
          <p:cNvPr id="19" name="10 CuadroTexto">
            <a:hlinkClick r:id="rId12"/>
          </p:cNvPr>
          <p:cNvSpPr txBox="1"/>
          <p:nvPr/>
        </p:nvSpPr>
        <p:spPr>
          <a:xfrm>
            <a:off x="6143997" y="5430296"/>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NI MOISÉS NI ELÍAS SERÁN LOS DOS TESTIGOS DE APOCALIPSIS 11</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732637011"/>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487357" y="183085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a:solidFill>
                  <a:srgbClr val="002060"/>
                </a:solidFill>
                <a:latin typeface="Arial Narrow" panose="020B0606020202030204" pitchFamily="34" charset="0"/>
                <a:cs typeface="Arial" charset="0"/>
              </a:rPr>
              <a:t>ECLIPSE LUNAR TOTAL (LUNA DE SANGRE) MÁS LARGO DEL SIGLO XXI </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7" name="19 CuadroTexto">
            <a:hlinkClick r:id="rId5"/>
          </p:cNvPr>
          <p:cNvSpPr txBox="1"/>
          <p:nvPr/>
        </p:nvSpPr>
        <p:spPr>
          <a:xfrm>
            <a:off x="6337802" y="1841726"/>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ALERTA MÁXIMA – IMÁGENES DE NIBIRU CAPTADAS EN LOS CIELOS</a:t>
            </a:r>
            <a:endParaRPr lang="es-PE"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340662296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a:solidFill>
                  <a:srgbClr val="000000"/>
                </a:solidFill>
                <a:latin typeface="Kristen ITC" pitchFamily="66" charset="0"/>
              </a:rPr>
              <a:t>¿Te ha gustado?</a:t>
            </a:r>
            <a:r>
              <a:rPr lang="es-ES" altLang="es-ES" sz="6400">
                <a:solidFill>
                  <a:srgbClr val="000000"/>
                </a:solidFill>
                <a:latin typeface="Kristen ITC" pitchFamily="66" charset="0"/>
              </a:rPr>
              <a:t> </a:t>
            </a:r>
            <a:br>
              <a:rPr lang="es-ES" altLang="es-ES" sz="6400">
                <a:solidFill>
                  <a:srgbClr val="000000"/>
                </a:solidFill>
                <a:latin typeface="Kristen ITC" pitchFamily="66" charset="0"/>
              </a:rPr>
            </a:br>
            <a:r>
              <a:rPr lang="es-ES" altLang="es-ES" sz="5867">
                <a:solidFill>
                  <a:srgbClr val="000000"/>
                </a:solidFill>
                <a:latin typeface="Kristen ITC" pitchFamily="66" charset="0"/>
              </a:rPr>
              <a:t>Puedes ver más entrando </a:t>
            </a:r>
            <a:br>
              <a:rPr lang="es-ES" altLang="es-ES" sz="5867">
                <a:solidFill>
                  <a:srgbClr val="000000"/>
                </a:solidFill>
                <a:latin typeface="Kristen ITC" pitchFamily="66" charset="0"/>
              </a:rPr>
            </a:br>
            <a:r>
              <a:rPr lang="es-ES" altLang="es-ES" sz="5867" b="1">
                <a:solidFill>
                  <a:srgbClr val="40F903"/>
                </a:solidFill>
                <a:latin typeface="Kristen ITC" pitchFamily="66" charset="0"/>
                <a:hlinkClick r:id="rId5"/>
              </a:rPr>
              <a:t>Aquí</a:t>
            </a:r>
            <a:endParaRPr lang="es-ES" altLang="es-ES" sz="5867" b="1">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1607994"/>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1121</TotalTime>
  <Words>2305</Words>
  <Application>Microsoft Office PowerPoint</Application>
  <PresentationFormat>Panorámica</PresentationFormat>
  <Paragraphs>135</Paragraphs>
  <Slides>41</Slides>
  <Notes>4</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41</vt:i4>
      </vt:variant>
    </vt:vector>
  </HeadingPairs>
  <TitlesOfParts>
    <vt:vector size="51" baseType="lpstr">
      <vt:lpstr>Arial</vt:lpstr>
      <vt:lpstr>Arial Black</vt:lpstr>
      <vt:lpstr>Arial Narrow</vt:lpstr>
      <vt:lpstr>Berlin Sans FB Demi</vt:lpstr>
      <vt:lpstr>Brush Script MT</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72</cp:revision>
  <dcterms:created xsi:type="dcterms:W3CDTF">2018-08-31T00:27:19Z</dcterms:created>
  <dcterms:modified xsi:type="dcterms:W3CDTF">2018-09-01T22:33:25Z</dcterms:modified>
</cp:coreProperties>
</file>