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0"/>
  </p:notes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81" r:id="rId16"/>
    <p:sldId id="282" r:id="rId17"/>
    <p:sldId id="270" r:id="rId18"/>
    <p:sldId id="271" r:id="rId19"/>
    <p:sldId id="323" r:id="rId20"/>
    <p:sldId id="273" r:id="rId21"/>
    <p:sldId id="274" r:id="rId22"/>
    <p:sldId id="275" r:id="rId23"/>
    <p:sldId id="276" r:id="rId24"/>
    <p:sldId id="277" r:id="rId25"/>
    <p:sldId id="278" r:id="rId26"/>
    <p:sldId id="279" r:id="rId27"/>
    <p:sldId id="280" r:id="rId28"/>
    <p:sldId id="325" r:id="rId29"/>
    <p:sldId id="318" r:id="rId30"/>
    <p:sldId id="285" r:id="rId31"/>
    <p:sldId id="326" r:id="rId32"/>
    <p:sldId id="293" r:id="rId33"/>
    <p:sldId id="294" r:id="rId34"/>
    <p:sldId id="351" r:id="rId35"/>
    <p:sldId id="352" r:id="rId36"/>
    <p:sldId id="353" r:id="rId37"/>
    <p:sldId id="354" r:id="rId38"/>
    <p:sldId id="355" r:id="rId39"/>
    <p:sldId id="356" r:id="rId40"/>
    <p:sldId id="357" r:id="rId41"/>
    <p:sldId id="358" r:id="rId42"/>
    <p:sldId id="359" r:id="rId43"/>
    <p:sldId id="292" r:id="rId44"/>
    <p:sldId id="287" r:id="rId45"/>
    <p:sldId id="288" r:id="rId46"/>
    <p:sldId id="289" r:id="rId47"/>
    <p:sldId id="290" r:id="rId48"/>
    <p:sldId id="301" r:id="rId49"/>
  </p:sldIdLst>
  <p:sldSz cx="9144000" cy="5143500" type="screen16x9"/>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X9O7PhO2+FPFWwX0osycmA==" hashData="9r80miJs+OYGB5LlOo0GEgZB5eM="/>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A465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68" d="100"/>
          <a:sy n="68" d="100"/>
        </p:scale>
        <p:origin x="-1134" y="-1140"/>
      </p:cViewPr>
      <p:guideLst>
        <p:guide orient="horz" pos="1620"/>
        <p:guide pos="2880"/>
      </p:guideLst>
    </p:cSldViewPr>
  </p:slideViewPr>
  <p:notesTextViewPr>
    <p:cViewPr>
      <p:scale>
        <a:sx n="1" d="1"/>
        <a:sy n="1" d="1"/>
      </p:scale>
      <p:origin x="0" y="0"/>
    </p:cViewPr>
  </p:notesTextViewPr>
  <p:sorterViewPr>
    <p:cViewPr>
      <p:scale>
        <a:sx n="45" d="100"/>
        <a:sy n="45"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2865103-BC18-467B-9392-55EC34BC56F1}" type="datetimeFigureOut">
              <a:rPr lang="es-ES" smtClean="0"/>
              <a:t>27/08/2017</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5D1C079-448D-4E0B-85AC-39BF0164FCB0}" type="slidenum">
              <a:rPr lang="es-ES" smtClean="0"/>
              <a:t>‹Nº›</a:t>
            </a:fld>
            <a:endParaRPr lang="es-ES"/>
          </a:p>
        </p:txBody>
      </p:sp>
    </p:spTree>
    <p:extLst>
      <p:ext uri="{BB962C8B-B14F-4D97-AF65-F5344CB8AC3E}">
        <p14:creationId xmlns:p14="http://schemas.microsoft.com/office/powerpoint/2010/main" val="31027754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C5D1C079-448D-4E0B-85AC-39BF0164FCB0}" type="slidenum">
              <a:rPr lang="es-ES" smtClean="0"/>
              <a:t>41</a:t>
            </a:fld>
            <a:endParaRPr lang="es-ES"/>
          </a:p>
        </p:txBody>
      </p:sp>
    </p:spTree>
    <p:extLst>
      <p:ext uri="{BB962C8B-B14F-4D97-AF65-F5344CB8AC3E}">
        <p14:creationId xmlns:p14="http://schemas.microsoft.com/office/powerpoint/2010/main" val="10090633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C5D1C079-448D-4E0B-85AC-39BF0164FCB0}" type="slidenum">
              <a:rPr lang="es-ES" smtClean="0"/>
              <a:t>42</a:t>
            </a:fld>
            <a:endParaRPr lang="es-ES"/>
          </a:p>
        </p:txBody>
      </p:sp>
    </p:spTree>
    <p:extLst>
      <p:ext uri="{BB962C8B-B14F-4D97-AF65-F5344CB8AC3E}">
        <p14:creationId xmlns:p14="http://schemas.microsoft.com/office/powerpoint/2010/main" val="1375857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730FD4B2-FD61-4B6F-9058-4DBA08B25F8C}" type="slidenum">
              <a:rPr lang="es-ES" smtClean="0"/>
              <a:t>46</a:t>
            </a:fld>
            <a:endParaRPr lang="es-ES"/>
          </a:p>
        </p:txBody>
      </p:sp>
    </p:spTree>
    <p:extLst>
      <p:ext uri="{BB962C8B-B14F-4D97-AF65-F5344CB8AC3E}">
        <p14:creationId xmlns:p14="http://schemas.microsoft.com/office/powerpoint/2010/main" val="40650404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5A18F2C-E27E-4A11-B8F0-8D256481AA65}" type="datetimeFigureOut">
              <a:rPr lang="es-ES" smtClean="0"/>
              <a:t>27/08/2017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1F07D14-3108-4820-93B6-F8D5817CF2FA}" type="slidenum">
              <a:rPr lang="es-ES" smtClean="0"/>
              <a:t>‹Nº›</a:t>
            </a:fld>
            <a:endParaRPr lang="es-ES"/>
          </a:p>
        </p:txBody>
      </p:sp>
    </p:spTree>
    <p:extLst>
      <p:ext uri="{BB962C8B-B14F-4D97-AF65-F5344CB8AC3E}">
        <p14:creationId xmlns:p14="http://schemas.microsoft.com/office/powerpoint/2010/main" val="40751380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5A18F2C-E27E-4A11-B8F0-8D256481AA65}" type="datetimeFigureOut">
              <a:rPr lang="es-ES" smtClean="0"/>
              <a:t>27/08/2017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1F07D14-3108-4820-93B6-F8D5817CF2FA}" type="slidenum">
              <a:rPr lang="es-ES" smtClean="0"/>
              <a:t>‹Nº›</a:t>
            </a:fld>
            <a:endParaRPr lang="es-ES"/>
          </a:p>
        </p:txBody>
      </p:sp>
    </p:spTree>
    <p:extLst>
      <p:ext uri="{BB962C8B-B14F-4D97-AF65-F5344CB8AC3E}">
        <p14:creationId xmlns:p14="http://schemas.microsoft.com/office/powerpoint/2010/main" val="12998937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5A18F2C-E27E-4A11-B8F0-8D256481AA65}" type="datetimeFigureOut">
              <a:rPr lang="es-ES" smtClean="0"/>
              <a:t>27/08/2017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1F07D14-3108-4820-93B6-F8D5817CF2FA}" type="slidenum">
              <a:rPr lang="es-ES" smtClean="0"/>
              <a:t>‹Nº›</a:t>
            </a:fld>
            <a:endParaRPr lang="es-ES"/>
          </a:p>
        </p:txBody>
      </p:sp>
    </p:spTree>
    <p:extLst>
      <p:ext uri="{BB962C8B-B14F-4D97-AF65-F5344CB8AC3E}">
        <p14:creationId xmlns:p14="http://schemas.microsoft.com/office/powerpoint/2010/main" val="12951793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95A18F2C-E27E-4A11-B8F0-8D256481AA65}" type="datetimeFigureOut">
              <a:rPr lang="es-ES" smtClean="0"/>
              <a:t>27/08/2017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1F07D14-3108-4820-93B6-F8D5817CF2FA}" type="slidenum">
              <a:rPr lang="es-ES" smtClean="0"/>
              <a:t>‹Nº›</a:t>
            </a:fld>
            <a:endParaRPr lang="es-ES"/>
          </a:p>
        </p:txBody>
      </p:sp>
    </p:spTree>
    <p:extLst>
      <p:ext uri="{BB962C8B-B14F-4D97-AF65-F5344CB8AC3E}">
        <p14:creationId xmlns:p14="http://schemas.microsoft.com/office/powerpoint/2010/main" val="40166245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8"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8"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95A18F2C-E27E-4A11-B8F0-8D256481AA65}" type="datetimeFigureOut">
              <a:rPr lang="es-ES" smtClean="0"/>
              <a:t>27/08/2017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81F07D14-3108-4820-93B6-F8D5817CF2FA}" type="slidenum">
              <a:rPr lang="es-ES" smtClean="0"/>
              <a:t>‹Nº›</a:t>
            </a:fld>
            <a:endParaRPr lang="es-ES"/>
          </a:p>
        </p:txBody>
      </p:sp>
    </p:spTree>
    <p:extLst>
      <p:ext uri="{BB962C8B-B14F-4D97-AF65-F5344CB8AC3E}">
        <p14:creationId xmlns:p14="http://schemas.microsoft.com/office/powerpoint/2010/main" val="34687715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95A18F2C-E27E-4A11-B8F0-8D256481AA65}" type="datetimeFigureOut">
              <a:rPr lang="es-ES" smtClean="0"/>
              <a:t>27/08/2017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81F07D14-3108-4820-93B6-F8D5817CF2FA}" type="slidenum">
              <a:rPr lang="es-ES" smtClean="0"/>
              <a:t>‹Nº›</a:t>
            </a:fld>
            <a:endParaRPr lang="es-ES"/>
          </a:p>
        </p:txBody>
      </p:sp>
    </p:spTree>
    <p:extLst>
      <p:ext uri="{BB962C8B-B14F-4D97-AF65-F5344CB8AC3E}">
        <p14:creationId xmlns:p14="http://schemas.microsoft.com/office/powerpoint/2010/main" val="12899182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5A18F2C-E27E-4A11-B8F0-8D256481AA65}" type="datetimeFigureOut">
              <a:rPr lang="es-ES" smtClean="0"/>
              <a:t>27/08/2017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81F07D14-3108-4820-93B6-F8D5817CF2FA}" type="slidenum">
              <a:rPr lang="es-ES" smtClean="0"/>
              <a:t>‹Nº›</a:t>
            </a:fld>
            <a:endParaRPr lang="es-ES"/>
          </a:p>
        </p:txBody>
      </p:sp>
    </p:spTree>
    <p:extLst>
      <p:ext uri="{BB962C8B-B14F-4D97-AF65-F5344CB8AC3E}">
        <p14:creationId xmlns:p14="http://schemas.microsoft.com/office/powerpoint/2010/main" val="3660374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3"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9"/>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3" y="1076327"/>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5A18F2C-E27E-4A11-B8F0-8D256481AA65}" type="datetimeFigureOut">
              <a:rPr lang="es-ES" smtClean="0"/>
              <a:t>27/08/2017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1F07D14-3108-4820-93B6-F8D5817CF2FA}" type="slidenum">
              <a:rPr lang="es-ES" smtClean="0"/>
              <a:t>‹Nº›</a:t>
            </a:fld>
            <a:endParaRPr lang="es-ES"/>
          </a:p>
        </p:txBody>
      </p:sp>
    </p:spTree>
    <p:extLst>
      <p:ext uri="{BB962C8B-B14F-4D97-AF65-F5344CB8AC3E}">
        <p14:creationId xmlns:p14="http://schemas.microsoft.com/office/powerpoint/2010/main" val="12480814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1"/>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4"/>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5A18F2C-E27E-4A11-B8F0-8D256481AA65}" type="datetimeFigureOut">
              <a:rPr lang="es-ES" smtClean="0"/>
              <a:t>27/08/2017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1F07D14-3108-4820-93B6-F8D5817CF2FA}" type="slidenum">
              <a:rPr lang="es-ES" smtClean="0"/>
              <a:t>‹Nº›</a:t>
            </a:fld>
            <a:endParaRPr lang="es-ES"/>
          </a:p>
        </p:txBody>
      </p:sp>
    </p:spTree>
    <p:extLst>
      <p:ext uri="{BB962C8B-B14F-4D97-AF65-F5344CB8AC3E}">
        <p14:creationId xmlns:p14="http://schemas.microsoft.com/office/powerpoint/2010/main" val="16860197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5A18F2C-E27E-4A11-B8F0-8D256481AA65}" type="datetimeFigureOut">
              <a:rPr lang="es-ES" smtClean="0"/>
              <a:t>27/08/2017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1F07D14-3108-4820-93B6-F8D5817CF2FA}" type="slidenum">
              <a:rPr lang="es-ES" smtClean="0"/>
              <a:t>‹Nº›</a:t>
            </a:fld>
            <a:endParaRPr lang="es-ES"/>
          </a:p>
        </p:txBody>
      </p:sp>
    </p:spTree>
    <p:extLst>
      <p:ext uri="{BB962C8B-B14F-4D97-AF65-F5344CB8AC3E}">
        <p14:creationId xmlns:p14="http://schemas.microsoft.com/office/powerpoint/2010/main" val="37047748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80"/>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80"/>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5A18F2C-E27E-4A11-B8F0-8D256481AA65}" type="datetimeFigureOut">
              <a:rPr lang="es-ES" smtClean="0"/>
              <a:t>27/08/2017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1F07D14-3108-4820-93B6-F8D5817CF2FA}" type="slidenum">
              <a:rPr lang="es-ES" smtClean="0"/>
              <a:t>‹Nº›</a:t>
            </a:fld>
            <a:endParaRPr lang="es-ES"/>
          </a:p>
        </p:txBody>
      </p:sp>
    </p:spTree>
    <p:extLst>
      <p:ext uri="{BB962C8B-B14F-4D97-AF65-F5344CB8AC3E}">
        <p14:creationId xmlns:p14="http://schemas.microsoft.com/office/powerpoint/2010/main" val="19543299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1"/>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15628185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4"/>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95A18F2C-E27E-4A11-B8F0-8D256481AA65}" type="datetimeFigureOut">
              <a:rPr lang="es-ES" smtClean="0"/>
              <a:t>27/08/2017</a:t>
            </a:fld>
            <a:endParaRPr lang="es-ES"/>
          </a:p>
        </p:txBody>
      </p:sp>
      <p:sp>
        <p:nvSpPr>
          <p:cNvPr id="5" name="4 Marcador de pie de página"/>
          <p:cNvSpPr>
            <a:spLocks noGrp="1"/>
          </p:cNvSpPr>
          <p:nvPr>
            <p:ph type="ftr" sz="quarter" idx="3"/>
          </p:nvPr>
        </p:nvSpPr>
        <p:spPr>
          <a:xfrm>
            <a:off x="3124200" y="4767264"/>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4"/>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81F07D14-3108-4820-93B6-F8D5817CF2FA}" type="slidenum">
              <a:rPr lang="es-ES" smtClean="0"/>
              <a:t>‹Nº›</a:t>
            </a:fld>
            <a:endParaRPr lang="es-ES"/>
          </a:p>
        </p:txBody>
      </p:sp>
    </p:spTree>
    <p:extLst>
      <p:ext uri="{BB962C8B-B14F-4D97-AF65-F5344CB8AC3E}">
        <p14:creationId xmlns:p14="http://schemas.microsoft.com/office/powerpoint/2010/main" val="1133975543"/>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lt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audio" Target="../media/audio1.wav"/><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hyperlink" Target="http://ateismoparacristianos.blogspot.com/2013/05/el-papa-francisco-favor-del-ateismo.html" TargetMode="External"/><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g"/><Relationship Id="rId1" Type="http://schemas.openxmlformats.org/officeDocument/2006/relationships/slideLayout" Target="../slideLayouts/slideLayout7.xml"/><Relationship Id="rId5" Type="http://schemas.openxmlformats.org/officeDocument/2006/relationships/image" Target="../media/image33.png"/><Relationship Id="rId4" Type="http://schemas.openxmlformats.org/officeDocument/2006/relationships/image" Target="../media/image32.png"/></Relationships>
</file>

<file path=ppt/slides/_rels/slide3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hyperlink" Target="https://www.youtube.com/watch?v=NMOlDRbi7TE" TargetMode="External"/><Relationship Id="rId2" Type="http://schemas.openxmlformats.org/officeDocument/2006/relationships/image" Target="../media/image38.JPG"/><Relationship Id="rId1" Type="http://schemas.openxmlformats.org/officeDocument/2006/relationships/slideLayout" Target="../slideLayouts/slideLayout7.xml"/><Relationship Id="rId4" Type="http://schemas.openxmlformats.org/officeDocument/2006/relationships/image" Target="../media/image39.png"/></Relationships>
</file>

<file path=ppt/slides/_rels/slide34.xml.rels><?xml version="1.0" encoding="UTF-8" standalone="yes"?>
<Relationships xmlns="http://schemas.openxmlformats.org/package/2006/relationships"><Relationship Id="rId3" Type="http://schemas.openxmlformats.org/officeDocument/2006/relationships/hyperlink" Target="https://www.youtube.com/watch?v=3_FMy-nWD3s" TargetMode="External"/><Relationship Id="rId2" Type="http://schemas.openxmlformats.org/officeDocument/2006/relationships/image" Target="../media/image40.JPG"/><Relationship Id="rId1" Type="http://schemas.openxmlformats.org/officeDocument/2006/relationships/slideLayout" Target="../slideLayouts/slideLayout7.xml"/><Relationship Id="rId4" Type="http://schemas.openxmlformats.org/officeDocument/2006/relationships/image" Target="../media/image41.png"/></Relationships>
</file>

<file path=ppt/slides/_rels/slide35.xml.rels><?xml version="1.0" encoding="UTF-8" standalone="yes"?>
<Relationships xmlns="http://schemas.openxmlformats.org/package/2006/relationships"><Relationship Id="rId3" Type="http://schemas.openxmlformats.org/officeDocument/2006/relationships/hyperlink" Target="https://www.youtube.com/watch?v=-zKJf8LnouA" TargetMode="External"/><Relationship Id="rId2" Type="http://schemas.openxmlformats.org/officeDocument/2006/relationships/image" Target="../media/image42.JPG"/><Relationship Id="rId1" Type="http://schemas.openxmlformats.org/officeDocument/2006/relationships/slideLayout" Target="../slideLayouts/slideLayout7.xml"/><Relationship Id="rId4" Type="http://schemas.openxmlformats.org/officeDocument/2006/relationships/image" Target="../media/image43.png"/></Relationships>
</file>

<file path=ppt/slides/_rels/slide36.xml.rels><?xml version="1.0" encoding="UTF-8" standalone="yes"?>
<Relationships xmlns="http://schemas.openxmlformats.org/package/2006/relationships"><Relationship Id="rId3" Type="http://schemas.openxmlformats.org/officeDocument/2006/relationships/hyperlink" Target="https://www.youtube.com/watch?v=5-uaRRGqcgw" TargetMode="External"/><Relationship Id="rId2" Type="http://schemas.openxmlformats.org/officeDocument/2006/relationships/image" Target="../media/image44.JPG"/><Relationship Id="rId1" Type="http://schemas.openxmlformats.org/officeDocument/2006/relationships/slideLayout" Target="../slideLayouts/slideLayout7.xml"/><Relationship Id="rId4" Type="http://schemas.openxmlformats.org/officeDocument/2006/relationships/image" Target="../media/image41.png"/></Relationships>
</file>

<file path=ppt/slides/_rels/slide37.xml.rels><?xml version="1.0" encoding="UTF-8" standalone="yes"?>
<Relationships xmlns="http://schemas.openxmlformats.org/package/2006/relationships"><Relationship Id="rId3" Type="http://schemas.openxmlformats.org/officeDocument/2006/relationships/hyperlink" Target="https://www.youtube.com/watch?v=7edLyVfMWXE" TargetMode="External"/><Relationship Id="rId2" Type="http://schemas.openxmlformats.org/officeDocument/2006/relationships/image" Target="../media/image45.JPG"/><Relationship Id="rId1" Type="http://schemas.openxmlformats.org/officeDocument/2006/relationships/slideLayout" Target="../slideLayouts/slideLayout7.xml"/><Relationship Id="rId4" Type="http://schemas.openxmlformats.org/officeDocument/2006/relationships/image" Target="../media/image41.png"/></Relationships>
</file>

<file path=ppt/slides/_rels/slide38.xml.rels><?xml version="1.0" encoding="UTF-8" standalone="yes"?>
<Relationships xmlns="http://schemas.openxmlformats.org/package/2006/relationships"><Relationship Id="rId3" Type="http://schemas.openxmlformats.org/officeDocument/2006/relationships/hyperlink" Target="https://www.youtube.com/watch?v=q0t3Efg_AoA" TargetMode="External"/><Relationship Id="rId2" Type="http://schemas.openxmlformats.org/officeDocument/2006/relationships/image" Target="../media/image46.JPG"/><Relationship Id="rId1" Type="http://schemas.openxmlformats.org/officeDocument/2006/relationships/slideLayout" Target="../slideLayouts/slideLayout7.xml"/><Relationship Id="rId4" Type="http://schemas.openxmlformats.org/officeDocument/2006/relationships/image" Target="../media/image39.png"/></Relationships>
</file>

<file path=ppt/slides/_rels/slide39.xml.rels><?xml version="1.0" encoding="UTF-8" standalone="yes"?>
<Relationships xmlns="http://schemas.openxmlformats.org/package/2006/relationships"><Relationship Id="rId3" Type="http://schemas.openxmlformats.org/officeDocument/2006/relationships/hyperlink" Target="https://www.youtube.com/watch?v=00Ap-R_SX9o&amp;feature=share" TargetMode="External"/><Relationship Id="rId2" Type="http://schemas.openxmlformats.org/officeDocument/2006/relationships/image" Target="../media/image44.JPG"/><Relationship Id="rId1" Type="http://schemas.openxmlformats.org/officeDocument/2006/relationships/slideLayout" Target="../slideLayouts/slideLayout7.xml"/><Relationship Id="rId4" Type="http://schemas.openxmlformats.org/officeDocument/2006/relationships/image" Target="../media/image41.png"/></Relationships>
</file>

<file path=ppt/slides/_rels/slide40.xml.rels><?xml version="1.0" encoding="UTF-8" standalone="yes"?>
<Relationships xmlns="http://schemas.openxmlformats.org/package/2006/relationships"><Relationship Id="rId3" Type="http://schemas.openxmlformats.org/officeDocument/2006/relationships/hyperlink" Target="https://www.youtube.com/watch?v=cEoFbY0z65g" TargetMode="External"/><Relationship Id="rId2" Type="http://schemas.openxmlformats.org/officeDocument/2006/relationships/image" Target="../media/image47.JPG"/><Relationship Id="rId1" Type="http://schemas.openxmlformats.org/officeDocument/2006/relationships/slideLayout" Target="../slideLayouts/slideLayout7.xml"/><Relationship Id="rId4" Type="http://schemas.openxmlformats.org/officeDocument/2006/relationships/image" Target="../media/image41.png"/></Relationships>
</file>

<file path=ppt/slides/_rels/slide41.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41.png"/><Relationship Id="rId4" Type="http://schemas.openxmlformats.org/officeDocument/2006/relationships/hyperlink" Target="https://www.youtube.com/watch?v=StgBJ6YgJss" TargetMode="External"/></Relationships>
</file>

<file path=ppt/slides/_rels/slide42.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image" Target="../media/image50.png"/></Relationships>
</file>

<file path=ppt/slides/_rels/slide43.xml.rels><?xml version="1.0" encoding="UTF-8" standalone="yes"?>
<Relationships xmlns="http://schemas.openxmlformats.org/package/2006/relationships"><Relationship Id="rId8" Type="http://schemas.openxmlformats.org/officeDocument/2006/relationships/hyperlink" Target="http://www.mispps.com/reflexion/dios-el-taxi-y-el-instrumento-(roby)/" TargetMode="External"/><Relationship Id="rId13" Type="http://schemas.openxmlformats.org/officeDocument/2006/relationships/hyperlink" Target="http://www.mispps.com/reflexion/4o-parte-senales-de-la-segunda-venida-de-cristo-(roby)/" TargetMode="External"/><Relationship Id="rId3" Type="http://schemas.openxmlformats.org/officeDocument/2006/relationships/hyperlink" Target="http://www.mispps.com/reflexion/evidencias-cientificas-de-la-biblia-parte-1/" TargetMode="External"/><Relationship Id="rId7" Type="http://schemas.openxmlformats.org/officeDocument/2006/relationships/hyperlink" Target="http://www.mispps.com/reflexion/celebras-halloween-(roby)/" TargetMode="External"/><Relationship Id="rId12" Type="http://schemas.openxmlformats.org/officeDocument/2006/relationships/hyperlink" Target="http://www.mispps.com/reflexion/3o-parte-senales-de-la-segunda-venida-de-cristo-(roby)-21727/" TargetMode="External"/><Relationship Id="rId2" Type="http://schemas.openxmlformats.org/officeDocument/2006/relationships/image" Target="../media/image53.jpeg"/><Relationship Id="rId1" Type="http://schemas.openxmlformats.org/officeDocument/2006/relationships/slideLayout" Target="../slideLayouts/slideLayout2.xml"/><Relationship Id="rId6" Type="http://schemas.openxmlformats.org/officeDocument/2006/relationships/hyperlink" Target="http://www.mispps.com/reflexion/cuando-el-hombre-confronta-a-dios-(roby)/" TargetMode="External"/><Relationship Id="rId11" Type="http://schemas.openxmlformats.org/officeDocument/2006/relationships/hyperlink" Target="http://www.mispps.com/reflexion/2o-parte-senales-de-la-segunda-venida-de-cristo-(roby)/" TargetMode="External"/><Relationship Id="rId5" Type="http://schemas.openxmlformats.org/officeDocument/2006/relationships/hyperlink" Target="http://www.mispps.com/reflexion/jesucristo-no-es-religion-el-es-vida/" TargetMode="External"/><Relationship Id="rId15" Type="http://schemas.openxmlformats.org/officeDocument/2006/relationships/hyperlink" Target="http://www.mispps.com/reflexion/el-positivismo-humanista-vs-el-positivismo-biblico/" TargetMode="External"/><Relationship Id="rId10" Type="http://schemas.openxmlformats.org/officeDocument/2006/relationships/hyperlink" Target="http://www.mispps.com/reflexion/senales-de-la-segunda-venida-de-cristo-parte-1-(roby)" TargetMode="External"/><Relationship Id="rId4" Type="http://schemas.openxmlformats.org/officeDocument/2006/relationships/hyperlink" Target="http://www.mispps.com/reflexion/evidencias-cientificas-de-la-biblia-parte-2/" TargetMode="External"/><Relationship Id="rId9" Type="http://schemas.openxmlformats.org/officeDocument/2006/relationships/hyperlink" Target="http://www.mispps.com/misterio-82/un-mundo-invisible-pero-real-parte-1-(roby)/msg101304/" TargetMode="External"/><Relationship Id="rId14" Type="http://schemas.openxmlformats.org/officeDocument/2006/relationships/hyperlink" Target="http://www.mispps.com/naturaleza-ciencias-29/eventos-cosmicos-en-lo-que-resta-del-2015-(roby)/" TargetMode="External"/></Relationships>
</file>

<file path=ppt/slides/_rels/slide44.xml.rels><?xml version="1.0" encoding="UTF-8" standalone="yes"?>
<Relationships xmlns="http://schemas.openxmlformats.org/package/2006/relationships"><Relationship Id="rId8" Type="http://schemas.openxmlformats.org/officeDocument/2006/relationships/hyperlink" Target="http://www.mispps.com/misterio-82/el-misterio-de-la-divina-trinidad-(roby)/" TargetMode="External"/><Relationship Id="rId13" Type="http://schemas.openxmlformats.org/officeDocument/2006/relationships/hyperlink" Target="http://www.mispps.com/reflexion/cuando-el-hombre-le-cambia-la-gloria-a-dios-(roby)/" TargetMode="External"/><Relationship Id="rId3" Type="http://schemas.openxmlformats.org/officeDocument/2006/relationships/hyperlink" Target="http://www.mispps.com/reflexion/parte-ii-sabes-por-que-murio-cristo-por-ti-en-la-cruz/" TargetMode="External"/><Relationship Id="rId7" Type="http://schemas.openxmlformats.org/officeDocument/2006/relationships/hyperlink" Target="http://www.mispps.com/reflexion/salvacion-del-alma-(roby)/" TargetMode="External"/><Relationship Id="rId12" Type="http://schemas.openxmlformats.org/officeDocument/2006/relationships/hyperlink" Target="http://www.mispps.com/reflexion/mas-alla-de-la-muerte-roby-23863/" TargetMode="External"/><Relationship Id="rId2" Type="http://schemas.openxmlformats.org/officeDocument/2006/relationships/image" Target="../media/image53.jpeg"/><Relationship Id="rId16" Type="http://schemas.openxmlformats.org/officeDocument/2006/relationships/hyperlink" Target="http://www.mispps.com/reflexion/impactante-testimonio-de-un-ex-terrorista-islamico-(paloma-roby)/" TargetMode="External"/><Relationship Id="rId1" Type="http://schemas.openxmlformats.org/officeDocument/2006/relationships/slideLayout" Target="../slideLayouts/slideLayout2.xml"/><Relationship Id="rId6" Type="http://schemas.openxmlformats.org/officeDocument/2006/relationships/hyperlink" Target="http://www.mispps.com/reflexion/el-acto-de-juzgar-(roby)/" TargetMode="External"/><Relationship Id="rId11" Type="http://schemas.openxmlformats.org/officeDocument/2006/relationships/hyperlink" Target="http://www.mispps.com/reflexion/existen-varias-maneras-de-llegar-a-dios-(roby)/" TargetMode="External"/><Relationship Id="rId5" Type="http://schemas.openxmlformats.org/officeDocument/2006/relationships/hyperlink" Target="http://www.mispps.com/reflexion/el-arrebatamiento-(roby)/" TargetMode="External"/><Relationship Id="rId15" Type="http://schemas.openxmlformats.org/officeDocument/2006/relationships/hyperlink" Target="http://www.mispps.com/reflexion/sabes-por-que-murio-cristo-por-ti-en-la-cruz-parte-1-de-2-(roby)/" TargetMode="External"/><Relationship Id="rId10" Type="http://schemas.openxmlformats.org/officeDocument/2006/relationships/hyperlink" Target="http://www.mispps.com/misterio-82/el-misterio-del-espiritu-santo-roby/" TargetMode="External"/><Relationship Id="rId4" Type="http://schemas.openxmlformats.org/officeDocument/2006/relationships/hyperlink" Target="http://www.mispps.com/naturaleza-ciencias-29/eclipses-de-luna-roja-(roby)/" TargetMode="External"/><Relationship Id="rId9" Type="http://schemas.openxmlformats.org/officeDocument/2006/relationships/hyperlink" Target="http://www.mispps.com/reflexion/radiografia-biblica-del-anticristo-(roby)/" TargetMode="External"/><Relationship Id="rId14" Type="http://schemas.openxmlformats.org/officeDocument/2006/relationships/hyperlink" Target="http://www.mispps.com/reflexion/se-puede-senalar-fechas-exactas-para-eventos-apocalipticos-roby/" TargetMode="External"/></Relationships>
</file>

<file path=ppt/slides/_rels/slide45.xml.rels><?xml version="1.0" encoding="UTF-8" standalone="yes"?>
<Relationships xmlns="http://schemas.openxmlformats.org/package/2006/relationships"><Relationship Id="rId8" Type="http://schemas.openxmlformats.org/officeDocument/2006/relationships/hyperlink" Target="http://www.mispps.com/reflexion/envejecer-es-una-obligacion-madurar-es-una-opcion-(paloma-roby)/" TargetMode="External"/><Relationship Id="rId13" Type="http://schemas.openxmlformats.org/officeDocument/2006/relationships/hyperlink" Target="http://www.mispps.com/naturaleza-ciencias-29/planeta-nibiru-amenaza-o-ficcion-(paloma-roby)/" TargetMode="External"/><Relationship Id="rId3" Type="http://schemas.openxmlformats.org/officeDocument/2006/relationships/hyperlink" Target="http://www.mispps.com/reflexion/carta-de-un-bebe-(paloma)/" TargetMode="External"/><Relationship Id="rId7" Type="http://schemas.openxmlformats.org/officeDocument/2006/relationships/hyperlink" Target="http://www.mispps.com/reflexion-73/testimonio-de-un-ex-monje-budista-que-regreso-de-la-muerte-(paloma-roby)/" TargetMode="External"/><Relationship Id="rId12" Type="http://schemas.openxmlformats.org/officeDocument/2006/relationships/hyperlink" Target="http://www.mispps.com/reflexion/la-voluntad-perfecta-de-dios-y-su-voluntad-permisiva-(paloma-roby)/" TargetMode="External"/><Relationship Id="rId2" Type="http://schemas.openxmlformats.org/officeDocument/2006/relationships/image" Target="../media/image53.jpeg"/><Relationship Id="rId1" Type="http://schemas.openxmlformats.org/officeDocument/2006/relationships/slideLayout" Target="../slideLayouts/slideLayout2.xml"/><Relationship Id="rId6" Type="http://schemas.openxmlformats.org/officeDocument/2006/relationships/hyperlink" Target="http://www.mispps.com/fechas-especiales-66/testimonio-acerca-de-halloween-(roby)/" TargetMode="External"/><Relationship Id="rId11" Type="http://schemas.openxmlformats.org/officeDocument/2006/relationships/hyperlink" Target="http://www.mispps.com/reflexion/reconoce-tus-errores-y-seras-libre-(paloma-roby)/" TargetMode="External"/><Relationship Id="rId5" Type="http://schemas.openxmlformats.org/officeDocument/2006/relationships/hyperlink" Target="http://www.mispps.com/reflexion/la-guerra-contra-el-dinero-en-efectivo-(paloma)/" TargetMode="External"/><Relationship Id="rId15" Type="http://schemas.openxmlformats.org/officeDocument/2006/relationships/hyperlink" Target="http://www.mispps.com/reflexion-73/de-cientifico-a-siervo-de-dios-(paloma-roby)/" TargetMode="External"/><Relationship Id="rId10" Type="http://schemas.openxmlformats.org/officeDocument/2006/relationships/hyperlink" Target="http://www.mispps.com/lugares/jerusalen-la-ciudad-amada-(paloma)/" TargetMode="External"/><Relationship Id="rId4" Type="http://schemas.openxmlformats.org/officeDocument/2006/relationships/hyperlink" Target="http://www.mispps.com/reflexion/el-peor-de-los-sentimientos-(paloma-roby)/" TargetMode="External"/><Relationship Id="rId9" Type="http://schemas.openxmlformats.org/officeDocument/2006/relationships/hyperlink" Target="http://www.mispps.com/reflexion/de-prostitua-a-una-vida-con-proposito-(paloma-roby)/" TargetMode="External"/><Relationship Id="rId14" Type="http://schemas.openxmlformats.org/officeDocument/2006/relationships/hyperlink" Target="http://www.mispps.com/reflexion/como-obtener-paz-interior-(paloma-roby)/" TargetMode="External"/></Relationships>
</file>

<file path=ppt/slides/_rels/slide46.xml.rels><?xml version="1.0" encoding="UTF-8" standalone="yes"?>
<Relationships xmlns="http://schemas.openxmlformats.org/package/2006/relationships"><Relationship Id="rId8" Type="http://schemas.openxmlformats.org/officeDocument/2006/relationships/hyperlink" Target="https://www.mispps.com/reflexion/reconoce-ud-los-tiempos-que-estamos-viviendo-(paloma-roby)/" TargetMode="External"/><Relationship Id="rId13" Type="http://schemas.openxmlformats.org/officeDocument/2006/relationships/hyperlink" Target="https://www.mispps.com/reflexion-73/el-evangelio-de-la-prosperidad-(paloma-roby)/" TargetMode="External"/><Relationship Id="rId3" Type="http://schemas.openxmlformats.org/officeDocument/2006/relationships/image" Target="../media/image53.jpeg"/><Relationship Id="rId7" Type="http://schemas.openxmlformats.org/officeDocument/2006/relationships/hyperlink" Target="http://www.mispps.com/fechas-especiales-66/ex-satanista-habla-acerca-de-halloween-(paloma-roby)/" TargetMode="External"/><Relationship Id="rId12" Type="http://schemas.openxmlformats.org/officeDocument/2006/relationships/hyperlink" Target="https://www.mispps.com/reflexion-73/conoce-lo-que-dios-aborrece-(paloma-roby)/"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hyperlink" Target="http://www.mispps.com/fechas-especiales-66/la-cara-oculta-de-halloween-(paloma-roby)/" TargetMode="External"/><Relationship Id="rId11" Type="http://schemas.openxmlformats.org/officeDocument/2006/relationships/hyperlink" Target="https://www.mispps.com/reflexion/como-reconocer-a-una-secta-(paloma-roby)/" TargetMode="External"/><Relationship Id="rId5" Type="http://schemas.openxmlformats.org/officeDocument/2006/relationships/hyperlink" Target="http://www.mispps.com/fechas-especiales/es-halloween-un-inocente-juego-de-ninos-(paloma-roby)/" TargetMode="External"/><Relationship Id="rId15" Type="http://schemas.openxmlformats.org/officeDocument/2006/relationships/hyperlink" Target="https://www.mispps.com/reflexion-73/asombroso-juicio-que-viene-a-las-naciones-(paloma-roby)/msg185917/?topicseen#new" TargetMode="External"/><Relationship Id="rId10" Type="http://schemas.openxmlformats.org/officeDocument/2006/relationships/hyperlink" Target="https://www.mispps.com/reflexion/el-sacrificio-de-jesucristo-segun-el-antiguo-testamento-(paloma-roby)/" TargetMode="External"/><Relationship Id="rId4" Type="http://schemas.openxmlformats.org/officeDocument/2006/relationships/hyperlink" Target="http://www.mispps.com/reflexion/nino-regresa-del-cielo-con-un-mensaje-para-el-mundo-(paloma-roby)/" TargetMode="External"/><Relationship Id="rId9" Type="http://schemas.openxmlformats.org/officeDocument/2006/relationships/hyperlink" Target="https://www.mispps.com/reflexion/un-vistazo-a-la-eternidad-(paloma-roby)/" TargetMode="External"/><Relationship Id="rId14" Type="http://schemas.openxmlformats.org/officeDocument/2006/relationships/hyperlink" Target="https://www.mispps.com/reflexion-73/el-ecumenismo-(union-de-religiones)-paloma-roby)/" TargetMode="External"/></Relationships>
</file>

<file path=ppt/slides/_rels/slide47.xml.rels><?xml version="1.0" encoding="UTF-8" standalone="yes"?>
<Relationships xmlns="http://schemas.openxmlformats.org/package/2006/relationships"><Relationship Id="rId8" Type="http://schemas.openxmlformats.org/officeDocument/2006/relationships/image" Target="../media/image56.png"/><Relationship Id="rId13" Type="http://schemas.openxmlformats.org/officeDocument/2006/relationships/image" Target="../media/image59.png"/><Relationship Id="rId18" Type="http://schemas.openxmlformats.org/officeDocument/2006/relationships/image" Target="../media/image62.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1.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55.png"/><Relationship Id="rId11" Type="http://schemas.openxmlformats.org/officeDocument/2006/relationships/image" Target="../media/image58.png"/><Relationship Id="rId5" Type="http://schemas.openxmlformats.org/officeDocument/2006/relationships/hyperlink" Target="http://www.mispps.com/" TargetMode="External"/><Relationship Id="rId15" Type="http://schemas.openxmlformats.org/officeDocument/2006/relationships/image" Target="../media/image60.png"/><Relationship Id="rId10" Type="http://schemas.openxmlformats.org/officeDocument/2006/relationships/hyperlink" Target="https://www.facebook.com/mispps" TargetMode="External"/><Relationship Id="rId4" Type="http://schemas.openxmlformats.org/officeDocument/2006/relationships/image" Target="../media/image54.png"/><Relationship Id="rId9" Type="http://schemas.openxmlformats.org/officeDocument/2006/relationships/image" Target="../media/image57.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QUÉ ES LA APOSTASÍA Y COMO RECONOCERLA"/>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6499"/>
            <a:ext cx="9144000" cy="5143500"/>
          </a:xfrm>
          <a:prstGeom prst="rect">
            <a:avLst/>
          </a:prstGeom>
          <a:noFill/>
          <a:ln>
            <a:noFill/>
          </a:ln>
        </p:spPr>
      </p:pic>
      <p:pic>
        <p:nvPicPr>
          <p:cNvPr id="5"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3544" t="7110" r="1638" b="14486"/>
          <a:stretch/>
        </p:blipFill>
        <p:spPr bwMode="auto">
          <a:xfrm>
            <a:off x="4453129" y="137161"/>
            <a:ext cx="4526280" cy="2532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CuadroTexto"/>
          <p:cNvSpPr txBox="1"/>
          <p:nvPr/>
        </p:nvSpPr>
        <p:spPr>
          <a:xfrm>
            <a:off x="7812000" y="4788001"/>
            <a:ext cx="1232306" cy="284693"/>
          </a:xfrm>
          <a:prstGeom prst="rect">
            <a:avLst/>
          </a:prstGeom>
          <a:noFill/>
        </p:spPr>
        <p:txBody>
          <a:bodyPr wrap="square" lIns="68580" tIns="34290" rIns="68580" bIns="34290">
            <a:spAutoFit/>
            <a:scene3d>
              <a:camera prst="obliqueBottomLeft"/>
              <a:lightRig rig="threePt" dir="t"/>
            </a:scene3d>
            <a:sp3d extrusionH="25400">
              <a:extrusionClr>
                <a:schemeClr val="accent2">
                  <a:lumMod val="20000"/>
                  <a:lumOff val="80000"/>
                </a:schemeClr>
              </a:extrusionClr>
            </a:sp3d>
          </a:bodyPr>
          <a:lstStyle/>
          <a:p>
            <a:pPr algn="ctr">
              <a:defRPr/>
            </a:pPr>
            <a:r>
              <a:rPr lang="es-ES" sz="700" b="1" i="1" dirty="0">
                <a:ln w="0">
                  <a:noFill/>
                </a:ln>
                <a:effectLst>
                  <a:outerShdw blurRad="50800" dist="50800" dir="5400000" algn="ctr" rotWithShape="0">
                    <a:schemeClr val="tx2">
                      <a:lumMod val="10000"/>
                    </a:schemeClr>
                  </a:outerShdw>
                </a:effectLst>
                <a:latin typeface="Arial Black" panose="020B0A04020102020204" pitchFamily="34" charset="0"/>
                <a:ea typeface="Adobe Gothic Std B" pitchFamily="34" charset="-128"/>
                <a:cs typeface="Aharoni" pitchFamily="2" charset="-79"/>
              </a:rPr>
              <a:t>CON </a:t>
            </a:r>
            <a:r>
              <a:rPr lang="es-ES" sz="700" b="1" i="1" dirty="0" smtClean="0">
                <a:ln w="0">
                  <a:noFill/>
                </a:ln>
                <a:effectLst>
                  <a:outerShdw blurRad="50800" dist="50800" dir="5400000" algn="ctr" rotWithShape="0">
                    <a:schemeClr val="tx2">
                      <a:lumMod val="10000"/>
                    </a:schemeClr>
                  </a:outerShdw>
                </a:effectLst>
                <a:latin typeface="Arial Black" panose="020B0A04020102020204" pitchFamily="34" charset="0"/>
                <a:ea typeface="Adobe Gothic Std B" pitchFamily="34" charset="-128"/>
                <a:cs typeface="Aharoni" pitchFamily="2" charset="-79"/>
              </a:rPr>
              <a:t>REPRODUCCIÓN</a:t>
            </a:r>
            <a:endParaRPr lang="es-ES" sz="700" b="1" i="1" dirty="0">
              <a:ln w="0">
                <a:noFill/>
              </a:ln>
              <a:effectLst>
                <a:outerShdw blurRad="50800" dist="50800" dir="5400000" algn="ctr" rotWithShape="0">
                  <a:schemeClr val="tx2">
                    <a:lumMod val="10000"/>
                  </a:schemeClr>
                </a:outerShdw>
              </a:effectLst>
              <a:latin typeface="Arial Black" panose="020B0A04020102020204" pitchFamily="34" charset="0"/>
              <a:ea typeface="Adobe Gothic Std B" pitchFamily="34" charset="-128"/>
              <a:cs typeface="Aharoni" pitchFamily="2" charset="-79"/>
            </a:endParaRPr>
          </a:p>
          <a:p>
            <a:pPr algn="ctr">
              <a:defRPr/>
            </a:pPr>
            <a:r>
              <a:rPr lang="es-ES" sz="700" b="1" i="1" dirty="0">
                <a:ln w="0">
                  <a:noFill/>
                </a:ln>
                <a:effectLst>
                  <a:outerShdw blurRad="50800" dist="50800" dir="5400000" algn="ctr" rotWithShape="0">
                    <a:schemeClr val="tx2">
                      <a:lumMod val="10000"/>
                    </a:schemeClr>
                  </a:outerShdw>
                </a:effectLst>
                <a:latin typeface="Arial Black" panose="020B0A04020102020204" pitchFamily="34" charset="0"/>
                <a:ea typeface="Adobe Gothic Std B" pitchFamily="34" charset="-128"/>
                <a:cs typeface="Aharoni" pitchFamily="2" charset="-79"/>
              </a:rPr>
              <a:t> </a:t>
            </a:r>
            <a:r>
              <a:rPr lang="es-ES" sz="700" b="1" i="1" dirty="0" smtClean="0">
                <a:ln w="0">
                  <a:noFill/>
                </a:ln>
                <a:effectLst>
                  <a:outerShdw blurRad="50800" dist="50800" dir="5400000" algn="ctr" rotWithShape="0">
                    <a:schemeClr val="tx2">
                      <a:lumMod val="10000"/>
                    </a:schemeClr>
                  </a:outerShdw>
                </a:effectLst>
                <a:latin typeface="Arial Black" panose="020B0A04020102020204" pitchFamily="34" charset="0"/>
                <a:ea typeface="Adobe Gothic Std B" pitchFamily="34" charset="-128"/>
                <a:cs typeface="Aharoni" pitchFamily="2" charset="-79"/>
              </a:rPr>
              <a:t>MANUAL Y MÚSICA </a:t>
            </a:r>
            <a:endParaRPr lang="es-ES" sz="700" b="1" i="1" dirty="0">
              <a:ln w="0">
                <a:noFill/>
              </a:ln>
              <a:effectLst>
                <a:outerShdw blurRad="50800" dist="50800" dir="5400000" algn="ctr" rotWithShape="0">
                  <a:schemeClr val="tx2">
                    <a:lumMod val="10000"/>
                  </a:schemeClr>
                </a:outerShdw>
              </a:effectLst>
              <a:latin typeface="Arial Black" panose="020B0A04020102020204" pitchFamily="34" charset="0"/>
              <a:ea typeface="Adobe Gothic Std B" pitchFamily="34" charset="-128"/>
              <a:cs typeface="Aharoni" pitchFamily="2" charset="-79"/>
            </a:endParaRPr>
          </a:p>
        </p:txBody>
      </p:sp>
    </p:spTree>
    <p:extLst>
      <p:ext uri="{BB962C8B-B14F-4D97-AF65-F5344CB8AC3E}">
        <p14:creationId xmlns:p14="http://schemas.microsoft.com/office/powerpoint/2010/main" val="1942985256"/>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2" name="APOSTASIA.wav"/>
          </p:stSnd>
        </p:sndAc>
      </p:transition>
    </mc:Choice>
    <mc:Fallback xmlns="">
      <p:transition spd="slow">
        <p:sndAc>
          <p:stSnd loop="1">
            <p:snd r:embed="rId5" name="APOSTASI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800" fill="hold"/>
                                        <p:tgtEl>
                                          <p:spTgt spid="5"/>
                                        </p:tgtEl>
                                        <p:attrNameLst>
                                          <p:attrName>ppt_w</p:attrName>
                                        </p:attrNameLst>
                                      </p:cBhvr>
                                      <p:tavLst>
                                        <p:tav tm="0">
                                          <p:val>
                                            <p:fltVal val="0"/>
                                          </p:val>
                                        </p:tav>
                                        <p:tav tm="100000">
                                          <p:val>
                                            <p:strVal val="#ppt_w"/>
                                          </p:val>
                                        </p:tav>
                                      </p:tavLst>
                                    </p:anim>
                                    <p:anim calcmode="lin" valueType="num">
                                      <p:cBhvr>
                                        <p:cTn id="8" dur="1800" fill="hold"/>
                                        <p:tgtEl>
                                          <p:spTgt spid="5"/>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650" fill="hold"/>
                                        <p:tgtEl>
                                          <p:spTgt spid="6"/>
                                        </p:tgtEl>
                                        <p:attrNameLst>
                                          <p:attrName>ppt_w</p:attrName>
                                        </p:attrNameLst>
                                      </p:cBhvr>
                                      <p:tavLst>
                                        <p:tav tm="0">
                                          <p:val>
                                            <p:strVal val="4/3*#ppt_w"/>
                                          </p:val>
                                        </p:tav>
                                        <p:tav tm="100000">
                                          <p:val>
                                            <p:strVal val="#ppt_w"/>
                                          </p:val>
                                        </p:tav>
                                      </p:tavLst>
                                    </p:anim>
                                    <p:anim calcmode="lin" valueType="num">
                                      <p:cBhvr>
                                        <p:cTn id="12" dur="1650" fill="hold"/>
                                        <p:tgtEl>
                                          <p:spTgt spid="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Diapositiva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4" name="CuadroTexto 1"/>
          <p:cNvSpPr txBox="1"/>
          <p:nvPr/>
        </p:nvSpPr>
        <p:spPr>
          <a:xfrm>
            <a:off x="323528" y="3683748"/>
            <a:ext cx="8496944" cy="1454244"/>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Para </a:t>
            </a:r>
            <a:r>
              <a:rPr lang="es-ES" b="1" dirty="0">
                <a:solidFill>
                  <a:srgbClr val="002060"/>
                </a:solidFill>
                <a:latin typeface="Arial Black" panose="020B0A04020102020204" pitchFamily="34" charset="0"/>
              </a:rPr>
              <a:t>identificar y combatir completamente la apostasía, es importante que los cristianos entiendan sus diversas formas y los rasgos que </a:t>
            </a:r>
            <a:r>
              <a:rPr lang="es-ES" b="1" dirty="0" smtClean="0">
                <a:solidFill>
                  <a:srgbClr val="002060"/>
                </a:solidFill>
                <a:latin typeface="Arial Black" panose="020B0A04020102020204" pitchFamily="34" charset="0"/>
              </a:rPr>
              <a:t>la </a:t>
            </a:r>
            <a:r>
              <a:rPr lang="es-ES" b="1" dirty="0">
                <a:solidFill>
                  <a:srgbClr val="002060"/>
                </a:solidFill>
                <a:latin typeface="Arial Black" panose="020B0A04020102020204" pitchFamily="34" charset="0"/>
              </a:rPr>
              <a:t>caracterizan, los cuales abordaremos en esta presentación.</a:t>
            </a:r>
          </a:p>
          <a:p>
            <a:pPr algn="ctr"/>
            <a:r>
              <a:rPr lang="es-ES" b="1" dirty="0" smtClean="0">
                <a:solidFill>
                  <a:srgbClr val="002060"/>
                </a:solidFill>
                <a:latin typeface="Arial Black" panose="020B0A04020102020204" pitchFamily="34" charset="0"/>
              </a:rPr>
              <a:t> </a:t>
            </a:r>
            <a:endParaRPr lang="es-ES"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1305783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800" fill="hold"/>
                                        <p:tgtEl>
                                          <p:spTgt spid="4"/>
                                        </p:tgtEl>
                                        <p:attrNameLst>
                                          <p:attrName>ppt_w</p:attrName>
                                        </p:attrNameLst>
                                      </p:cBhvr>
                                      <p:tavLst>
                                        <p:tav tm="0">
                                          <p:val>
                                            <p:fltVal val="0"/>
                                          </p:val>
                                        </p:tav>
                                        <p:tav tm="100000">
                                          <p:val>
                                            <p:strVal val="#ppt_w"/>
                                          </p:val>
                                        </p:tav>
                                      </p:tavLst>
                                    </p:anim>
                                    <p:anim calcmode="lin" valueType="num">
                                      <p:cBhvr>
                                        <p:cTn id="8" dur="1800" fill="hold"/>
                                        <p:tgtEl>
                                          <p:spTgt spid="4"/>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650" fill="hold"/>
                                        <p:tgtEl>
                                          <p:spTgt spid="6"/>
                                        </p:tgtEl>
                                        <p:attrNameLst>
                                          <p:attrName>ppt_w</p:attrName>
                                        </p:attrNameLst>
                                      </p:cBhvr>
                                      <p:tavLst>
                                        <p:tav tm="0">
                                          <p:val>
                                            <p:strVal val="4/3*#ppt_w"/>
                                          </p:val>
                                        </p:tav>
                                        <p:tav tm="100000">
                                          <p:val>
                                            <p:strVal val="#ppt_w"/>
                                          </p:val>
                                        </p:tav>
                                      </p:tavLst>
                                    </p:anim>
                                    <p:anim calcmode="lin" valueType="num">
                                      <p:cBhvr>
                                        <p:cTn id="12" dur="1650" fill="hold"/>
                                        <p:tgtEl>
                                          <p:spTgt spid="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APOSTASIA [Autoguardado] [Autoguardado]"/>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23528" y="3003798"/>
            <a:ext cx="8496944" cy="2008242"/>
          </a:xfrm>
          <a:prstGeom prst="rect">
            <a:avLst/>
          </a:prstGeom>
          <a:noFill/>
        </p:spPr>
        <p:txBody>
          <a:bodyPr wrap="square" lIns="68580" tIns="34290" rIns="68580" bIns="34290" rtlCol="0">
            <a:spAutoFit/>
            <a:scene3d>
              <a:camera prst="obliqueBottomLeft"/>
              <a:lightRig rig="threePt" dir="t"/>
            </a:scene3d>
            <a:sp3d extrusionH="25400">
              <a:extrusionClr>
                <a:schemeClr val="accent5">
                  <a:lumMod val="20000"/>
                  <a:lumOff val="80000"/>
                </a:schemeClr>
              </a:extrusionClr>
            </a:sp3d>
          </a:bodyPr>
          <a:lstStyle/>
          <a:p>
            <a:pPr algn="ctr"/>
            <a:r>
              <a:rPr lang="es-ES" b="1" dirty="0" smtClean="0">
                <a:solidFill>
                  <a:srgbClr val="002060"/>
                </a:solidFill>
                <a:latin typeface="Arial Black" panose="020B0A04020102020204" pitchFamily="34" charset="0"/>
              </a:rPr>
              <a:t>Apostasía </a:t>
            </a:r>
            <a:r>
              <a:rPr lang="es-ES" b="1" dirty="0">
                <a:solidFill>
                  <a:srgbClr val="002060"/>
                </a:solidFill>
                <a:latin typeface="Arial Black" panose="020B0A04020102020204" pitchFamily="34" charset="0"/>
              </a:rPr>
              <a:t>significa, negar la fe cristiana. </a:t>
            </a:r>
          </a:p>
          <a:p>
            <a:pPr algn="ctr"/>
            <a:r>
              <a:rPr lang="es-ES" b="1" dirty="0">
                <a:solidFill>
                  <a:srgbClr val="002060"/>
                </a:solidFill>
                <a:latin typeface="Arial Black" panose="020B0A04020102020204" pitchFamily="34" charset="0"/>
              </a:rPr>
              <a:t>Hay matices de apostasía, desde la menos intensa hasta la más profunda.</a:t>
            </a:r>
          </a:p>
          <a:p>
            <a:pPr algn="ctr"/>
            <a:r>
              <a:rPr lang="es-ES" b="1" dirty="0">
                <a:solidFill>
                  <a:srgbClr val="002060"/>
                </a:solidFill>
                <a:latin typeface="Arial Black" panose="020B0A04020102020204" pitchFamily="34" charset="0"/>
              </a:rPr>
              <a:t>Así tenemos, que se incurre en apostasía cuando se abandona los principios bíblicos que están contenidos en la Biblia, llegando, en los casos más extremos a renegar de Dios y de su Palabra de manera pública</a:t>
            </a:r>
            <a:r>
              <a:rPr lang="es-ES" sz="1600" b="1" dirty="0">
                <a:solidFill>
                  <a:srgbClr val="002060"/>
                </a:solidFill>
                <a:latin typeface="Arial Black" panose="020B0A04020102020204" pitchFamily="34" charset="0"/>
              </a:rPr>
              <a:t>. </a:t>
            </a:r>
          </a:p>
        </p:txBody>
      </p:sp>
      <p:pic>
        <p:nvPicPr>
          <p:cNvPr id="2"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91680" y="-17071"/>
            <a:ext cx="6135549" cy="27497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83514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1650" fill="hold"/>
                                        <p:tgtEl>
                                          <p:spTgt spid="9"/>
                                        </p:tgtEl>
                                        <p:attrNameLst>
                                          <p:attrName>ppt_w</p:attrName>
                                        </p:attrNameLst>
                                      </p:cBhvr>
                                      <p:tavLst>
                                        <p:tav tm="0">
                                          <p:val>
                                            <p:strVal val="4/3*#ppt_w"/>
                                          </p:val>
                                        </p:tav>
                                        <p:tav tm="100000">
                                          <p:val>
                                            <p:strVal val="#ppt_w"/>
                                          </p:val>
                                        </p:tav>
                                      </p:tavLst>
                                    </p:anim>
                                    <p:anim calcmode="lin" valueType="num">
                                      <p:cBhvr>
                                        <p:cTn id="16" dur="1650" fill="hold"/>
                                        <p:tgtEl>
                                          <p:spTgt spid="9"/>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6163" y="0"/>
            <a:ext cx="9144000" cy="5143500"/>
          </a:xfrm>
          <a:prstGeom prst="rect">
            <a:avLst/>
          </a:prstGeom>
          <a:noFill/>
          <a:ln>
            <a:noFill/>
          </a:ln>
        </p:spPr>
      </p:pic>
      <p:sp>
        <p:nvSpPr>
          <p:cNvPr id="3" name="CuadroTexto 1"/>
          <p:cNvSpPr txBox="1"/>
          <p:nvPr/>
        </p:nvSpPr>
        <p:spPr>
          <a:xfrm>
            <a:off x="323528" y="2715766"/>
            <a:ext cx="8496944" cy="2531462"/>
          </a:xfrm>
          <a:prstGeom prst="rect">
            <a:avLst/>
          </a:prstGeom>
          <a:noFill/>
        </p:spPr>
        <p:txBody>
          <a:bodyPr wrap="square" lIns="68580" tIns="34290" rIns="68580" bIns="34290" rtlCol="0">
            <a:spAutoFit/>
            <a:scene3d>
              <a:camera prst="obliqueBottomLeft"/>
              <a:lightRig rig="threePt" dir="t"/>
            </a:scene3d>
            <a:sp3d extrusionH="25400">
              <a:extrusionClr>
                <a:schemeClr val="accent5">
                  <a:lumMod val="20000"/>
                  <a:lumOff val="80000"/>
                </a:schemeClr>
              </a:extrusionClr>
            </a:sp3d>
          </a:bodyPr>
          <a:lstStyle/>
          <a:p>
            <a:pPr algn="ctr"/>
            <a:r>
              <a:rPr lang="es-ES" sz="1600" b="1" dirty="0" smtClean="0">
                <a:solidFill>
                  <a:srgbClr val="002060"/>
                </a:solidFill>
                <a:latin typeface="Arial Black" panose="020B0A04020102020204" pitchFamily="34" charset="0"/>
              </a:rPr>
              <a:t>Este </a:t>
            </a:r>
            <a:r>
              <a:rPr lang="es-ES" sz="1600" b="1" dirty="0">
                <a:solidFill>
                  <a:srgbClr val="002060"/>
                </a:solidFill>
                <a:latin typeface="Arial Black" panose="020B0A04020102020204" pitchFamily="34" charset="0"/>
              </a:rPr>
              <a:t>tipo de apostasía, de renegar públicamente de la fe cristiana se da cuando un cristiano ha conocido la verdad del Evangelio, ha tenido experiencias sobrenaturales con Dios, ha gozado de la iluminación del Espíritu Santo y producto de su constante desobediencia a causa de SU PECADO REINCIDENTE, al extremo que se convierte en una persona INCORREGIBLE, al punto que ya no puede experimentar el arrepentimiento, por lo que el Espíritu Santo que moraba en dicho creyente se ha llegado a retirar, porque Dios no puede cohabitar con el pecado de una persona incorregible.</a:t>
            </a:r>
          </a:p>
          <a:p>
            <a:pPr algn="ctr"/>
            <a:endParaRPr lang="es-ES" sz="1600" b="1" dirty="0">
              <a:solidFill>
                <a:srgbClr val="002060"/>
              </a:solidFill>
              <a:latin typeface="Arial Black" panose="020B0A04020102020204" pitchFamily="34" charset="0"/>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23928" y="195486"/>
            <a:ext cx="4316413" cy="8640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91880" y="1347614"/>
            <a:ext cx="5340350" cy="706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4810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650" fill="hold"/>
                                        <p:tgtEl>
                                          <p:spTgt spid="4"/>
                                        </p:tgtEl>
                                        <p:attrNameLst>
                                          <p:attrName>ppt_w</p:attrName>
                                        </p:attrNameLst>
                                      </p:cBhvr>
                                      <p:tavLst>
                                        <p:tav tm="0">
                                          <p:val>
                                            <p:strVal val="4/3*#ppt_w"/>
                                          </p:val>
                                        </p:tav>
                                        <p:tav tm="100000">
                                          <p:val>
                                            <p:strVal val="#ppt_w"/>
                                          </p:val>
                                        </p:tav>
                                      </p:tavLst>
                                    </p:anim>
                                    <p:anim calcmode="lin" valueType="num">
                                      <p:cBhvr>
                                        <p:cTn id="12" dur="1650" fill="hold"/>
                                        <p:tgtEl>
                                          <p:spTgt spid="4"/>
                                        </p:tgtEl>
                                        <p:attrNameLst>
                                          <p:attrName>ppt_h</p:attrName>
                                        </p:attrNameLst>
                                      </p:cBhvr>
                                      <p:tavLst>
                                        <p:tav tm="0">
                                          <p:val>
                                            <p:strVal val="4/3*#ppt_h"/>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2050"/>
                                        </p:tgtEl>
                                        <p:attrNameLst>
                                          <p:attrName>style.visibility</p:attrName>
                                        </p:attrNameLst>
                                      </p:cBhvr>
                                      <p:to>
                                        <p:strVal val="visible"/>
                                      </p:to>
                                    </p:set>
                                    <p:anim calcmode="lin" valueType="num">
                                      <p:cBhvr>
                                        <p:cTn id="15" dur="1800" fill="hold"/>
                                        <p:tgtEl>
                                          <p:spTgt spid="2050"/>
                                        </p:tgtEl>
                                        <p:attrNameLst>
                                          <p:attrName>ppt_w</p:attrName>
                                        </p:attrNameLst>
                                      </p:cBhvr>
                                      <p:tavLst>
                                        <p:tav tm="0">
                                          <p:val>
                                            <p:fltVal val="0"/>
                                          </p:val>
                                        </p:tav>
                                        <p:tav tm="100000">
                                          <p:val>
                                            <p:strVal val="#ppt_w"/>
                                          </p:val>
                                        </p:tav>
                                      </p:tavLst>
                                    </p:anim>
                                    <p:anim calcmode="lin" valueType="num">
                                      <p:cBhvr>
                                        <p:cTn id="16" dur="1800" fill="hold"/>
                                        <p:tgtEl>
                                          <p:spTgt spid="2050"/>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2051"/>
                                        </p:tgtEl>
                                        <p:attrNameLst>
                                          <p:attrName>style.visibility</p:attrName>
                                        </p:attrNameLst>
                                      </p:cBhvr>
                                      <p:to>
                                        <p:strVal val="visible"/>
                                      </p:to>
                                    </p:set>
                                    <p:anim calcmode="lin" valueType="num">
                                      <p:cBhvr>
                                        <p:cTn id="19" dur="1800" fill="hold"/>
                                        <p:tgtEl>
                                          <p:spTgt spid="2051"/>
                                        </p:tgtEl>
                                        <p:attrNameLst>
                                          <p:attrName>ppt_w</p:attrName>
                                        </p:attrNameLst>
                                      </p:cBhvr>
                                      <p:tavLst>
                                        <p:tav tm="0">
                                          <p:val>
                                            <p:fltVal val="0"/>
                                          </p:val>
                                        </p:tav>
                                        <p:tav tm="100000">
                                          <p:val>
                                            <p:strVal val="#ppt_w"/>
                                          </p:val>
                                        </p:tav>
                                      </p:tavLst>
                                    </p:anim>
                                    <p:anim calcmode="lin" valueType="num">
                                      <p:cBhvr>
                                        <p:cTn id="20" dur="1800" fill="hold"/>
                                        <p:tgtEl>
                                          <p:spTgt spid="205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
          <p:cNvPicPr>
            <a:picLocks noGrp="1" noChangeAspect="1"/>
          </p:cNvPicPr>
          <p:nvPr isPhoto="1"/>
        </p:nvPicPr>
        <p:blipFill rotWithShape="1">
          <a:blip r:embed="rId2">
            <a:lum/>
            <a:extLst>
              <a:ext uri="{28A0092B-C50C-407E-A947-70E740481C1C}">
                <a14:useLocalDpi xmlns:a14="http://schemas.microsoft.com/office/drawing/2010/main" val="0"/>
              </a:ext>
            </a:extLst>
          </a:blip>
          <a:srcRect l="390" t="390" r="390" b="390"/>
          <a:stretch/>
        </p:blipFill>
        <p:spPr>
          <a:xfrm>
            <a:off x="0" y="0"/>
            <a:ext cx="9144000" cy="5143500"/>
          </a:xfrm>
          <a:prstGeom prst="rect">
            <a:avLst/>
          </a:prstGeom>
          <a:noFill/>
          <a:ln>
            <a:noFill/>
          </a:ln>
        </p:spPr>
      </p:pic>
      <p:sp>
        <p:nvSpPr>
          <p:cNvPr id="3" name="CuadroTexto 1"/>
          <p:cNvSpPr txBox="1"/>
          <p:nvPr/>
        </p:nvSpPr>
        <p:spPr>
          <a:xfrm>
            <a:off x="179512" y="2787774"/>
            <a:ext cx="8712968" cy="2562240"/>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1600" b="1" dirty="0" smtClean="0">
                <a:solidFill>
                  <a:srgbClr val="002060"/>
                </a:solidFill>
                <a:latin typeface="Arial Black" panose="020B0A04020102020204" pitchFamily="34" charset="0"/>
              </a:rPr>
              <a:t>En </a:t>
            </a:r>
            <a:r>
              <a:rPr lang="es-ES" sz="1600" b="1" dirty="0">
                <a:solidFill>
                  <a:srgbClr val="002060"/>
                </a:solidFill>
                <a:latin typeface="Arial Black" panose="020B0A04020102020204" pitchFamily="34" charset="0"/>
              </a:rPr>
              <a:t>dicho caso, esta persona que se ha convertido en apóstata volverá a su antiguo estilo de vida pecaminoso (como el perro que vuelve a su vómito) y la Biblia dice que el Espíritu Santo se retira de él, por lo que vienen 7 espíritus inmundos peores (demonios) y el postrer estado de aquel hombre será peor que el que tenía antes de recibir a Jesucristo como Señor y Salvador personal, por lo que el destino eterno de ese hombre será la condenación eterna con mayor castigo que una persona que no se arrepintió de sus pecados y que no reconoció a Jesús como Señor y Salvador. </a:t>
            </a:r>
          </a:p>
          <a:p>
            <a:pPr algn="ctr"/>
            <a:endParaRPr lang="es-ES" sz="1600" b="1" dirty="0">
              <a:solidFill>
                <a:srgbClr val="002060"/>
              </a:solidFill>
              <a:latin typeface="Arial Black" panose="020B0A04020102020204" pitchFamily="34" charset="0"/>
            </a:endParaRPr>
          </a:p>
          <a:p>
            <a:pPr algn="ctr"/>
            <a:endParaRPr lang="es-ES"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2435138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27450"/>
            <a:ext cx="9144000" cy="5170950"/>
          </a:xfrm>
          <a:prstGeom prst="rect">
            <a:avLst/>
          </a:prstGeom>
          <a:noFill/>
          <a:ln>
            <a:noFill/>
          </a:ln>
        </p:spPr>
      </p:pic>
      <p:sp>
        <p:nvSpPr>
          <p:cNvPr id="3" name="CuadroTexto 1"/>
          <p:cNvSpPr txBox="1"/>
          <p:nvPr/>
        </p:nvSpPr>
        <p:spPr>
          <a:xfrm>
            <a:off x="323528" y="1995686"/>
            <a:ext cx="8424936" cy="3516347"/>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1600" b="1" dirty="0" smtClean="0">
                <a:solidFill>
                  <a:srgbClr val="002060"/>
                </a:solidFill>
                <a:latin typeface="Arial Black" panose="020B0A04020102020204" pitchFamily="34" charset="0"/>
              </a:rPr>
              <a:t>Vamos </a:t>
            </a:r>
            <a:r>
              <a:rPr lang="es-ES" sz="1600" b="1" dirty="0">
                <a:solidFill>
                  <a:srgbClr val="002060"/>
                </a:solidFill>
                <a:latin typeface="Arial Black" panose="020B0A04020102020204" pitchFamily="34" charset="0"/>
              </a:rPr>
              <a:t>a sustentar lo dicho con versículos bíblicos que se detallarán a </a:t>
            </a:r>
            <a:r>
              <a:rPr lang="es-ES" sz="1600" b="1" dirty="0" smtClean="0">
                <a:solidFill>
                  <a:srgbClr val="002060"/>
                </a:solidFill>
                <a:latin typeface="Arial Black" panose="020B0A04020102020204" pitchFamily="34" charset="0"/>
              </a:rPr>
              <a:t>continuación.</a:t>
            </a:r>
          </a:p>
          <a:p>
            <a:pPr algn="ctr"/>
            <a:r>
              <a:rPr lang="es-ES" sz="1600" b="1" dirty="0" smtClean="0">
                <a:solidFill>
                  <a:srgbClr val="002060"/>
                </a:solidFill>
                <a:latin typeface="Arial Black" panose="020B0A04020102020204" pitchFamily="34" charset="0"/>
              </a:rPr>
              <a:t>Hebreos </a:t>
            </a:r>
            <a:r>
              <a:rPr lang="es-ES" sz="1600" b="1" dirty="0">
                <a:solidFill>
                  <a:srgbClr val="002060"/>
                </a:solidFill>
                <a:latin typeface="Arial Black" panose="020B0A04020102020204" pitchFamily="34" charset="0"/>
              </a:rPr>
              <a:t>6:4-8, dice</a:t>
            </a:r>
            <a:r>
              <a:rPr lang="es-ES" sz="1600" b="1" dirty="0" smtClean="0">
                <a:solidFill>
                  <a:srgbClr val="002060"/>
                </a:solidFill>
                <a:latin typeface="Arial Black" panose="020B0A04020102020204" pitchFamily="34" charset="0"/>
              </a:rPr>
              <a:t>: “</a:t>
            </a:r>
            <a:r>
              <a:rPr lang="es-ES" sz="1600" b="1" dirty="0">
                <a:solidFill>
                  <a:srgbClr val="002060"/>
                </a:solidFill>
                <a:latin typeface="Arial Black" panose="020B0A04020102020204" pitchFamily="34" charset="0"/>
              </a:rPr>
              <a:t>Porque es IMPOSIBLE que los que una vez fueron ILUMINADOS y gustaron del don celestial, y fueron hechos partícipes del Espíritu Santo, y asimismo gustaron de la buena palabra de Dios y los poderes del siglo venidero, y RECAYERON, SEAN OTRA VEZ RENOVADOS PARA ARREPENTIMIENTO, crucificando de nuevo para sí mismos al Hijo de Dios y exponiéndole a vituperio.</a:t>
            </a:r>
          </a:p>
          <a:p>
            <a:pPr algn="ctr"/>
            <a:r>
              <a:rPr lang="es-ES" sz="1600" b="1" dirty="0">
                <a:solidFill>
                  <a:srgbClr val="002060"/>
                </a:solidFill>
                <a:latin typeface="Arial Black" panose="020B0A04020102020204" pitchFamily="34" charset="0"/>
              </a:rPr>
              <a:t>Porque la tierra que bebe la lluvia que muchas veces cae sobre ella, y produce hierba provechosa a aquellos por los cuales es labrada, recibe bendición de Dios; pero la que produce espinos y abrojos es reprobada, está próxima a ser MALDECIDA, y su fin es el ser QUEMADA”.</a:t>
            </a:r>
          </a:p>
          <a:p>
            <a:pPr algn="ctr"/>
            <a:endParaRPr lang="es-ES" sz="1600" b="1" dirty="0">
              <a:solidFill>
                <a:srgbClr val="002060"/>
              </a:solidFill>
              <a:latin typeface="Arial Black" panose="020B0A04020102020204" pitchFamily="34" charset="0"/>
            </a:endParaRPr>
          </a:p>
          <a:p>
            <a:pPr algn="ctr"/>
            <a:endParaRPr lang="es-ES" sz="16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1790133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28602"/>
            <a:ext cx="9144000" cy="5172102"/>
          </a:xfrm>
          <a:prstGeom prst="rect">
            <a:avLst/>
          </a:prstGeom>
          <a:noFill/>
          <a:ln>
            <a:noFill/>
          </a:ln>
        </p:spPr>
      </p:pic>
      <p:sp>
        <p:nvSpPr>
          <p:cNvPr id="3" name="CuadroTexto 1"/>
          <p:cNvSpPr txBox="1"/>
          <p:nvPr/>
        </p:nvSpPr>
        <p:spPr>
          <a:xfrm>
            <a:off x="611560" y="915566"/>
            <a:ext cx="8064896" cy="3639458"/>
          </a:xfrm>
          <a:prstGeom prst="rect">
            <a:avLst/>
          </a:prstGeom>
          <a:noFill/>
        </p:spPr>
        <p:txBody>
          <a:bodyPr wrap="square" lIns="68580" tIns="34290" rIns="68580" bIns="34290" rtlCol="0">
            <a:spAutoFit/>
            <a:scene3d>
              <a:camera prst="obliqueBottomLeft"/>
              <a:lightRig rig="threePt" dir="t"/>
            </a:scene3d>
            <a:sp3d extrusionH="25400">
              <a:extrusionClr>
                <a:schemeClr val="bg2">
                  <a:lumMod val="20000"/>
                  <a:lumOff val="80000"/>
                </a:schemeClr>
              </a:extrusionClr>
            </a:sp3d>
          </a:bodyPr>
          <a:lstStyle/>
          <a:p>
            <a:pPr algn="ctr"/>
            <a:r>
              <a:rPr lang="es-ES" sz="1600" b="1" dirty="0" smtClean="0">
                <a:solidFill>
                  <a:srgbClr val="002060"/>
                </a:solidFill>
                <a:latin typeface="Arial Black" panose="020B0A04020102020204" pitchFamily="34" charset="0"/>
              </a:rPr>
              <a:t>Hebreos </a:t>
            </a:r>
            <a:r>
              <a:rPr lang="es-ES" sz="1600" b="1" dirty="0">
                <a:solidFill>
                  <a:srgbClr val="002060"/>
                </a:solidFill>
                <a:latin typeface="Arial Black" panose="020B0A04020102020204" pitchFamily="34" charset="0"/>
              </a:rPr>
              <a:t>10:26-31, sentencia:</a:t>
            </a:r>
          </a:p>
          <a:p>
            <a:pPr algn="ctr"/>
            <a:r>
              <a:rPr lang="es-ES" sz="1600" b="1" dirty="0">
                <a:solidFill>
                  <a:srgbClr val="002060"/>
                </a:solidFill>
                <a:latin typeface="Arial Black" panose="020B0A04020102020204" pitchFamily="34" charset="0"/>
              </a:rPr>
              <a:t>“Porque si pecáremos voluntariamente después de haber recibido el conocimiento de la verdad, ya no queda más sacrificio por los pecados, sino una horrenda expectación de juicio, y de hervor de fuego que ha de devorar a los adversarios.</a:t>
            </a:r>
          </a:p>
          <a:p>
            <a:pPr algn="ctr"/>
            <a:r>
              <a:rPr lang="es-ES" sz="1600" b="1" dirty="0">
                <a:solidFill>
                  <a:srgbClr val="002060"/>
                </a:solidFill>
                <a:latin typeface="Arial Black" panose="020B0A04020102020204" pitchFamily="34" charset="0"/>
              </a:rPr>
              <a:t>El que viola la ley de Moisés, por el testimonio de dos o de tres testigos muere irremisiblemente.</a:t>
            </a:r>
          </a:p>
          <a:p>
            <a:pPr algn="ctr"/>
            <a:r>
              <a:rPr lang="es-ES" sz="1600" b="1" dirty="0">
                <a:solidFill>
                  <a:srgbClr val="002060"/>
                </a:solidFill>
                <a:latin typeface="Arial Black" panose="020B0A04020102020204" pitchFamily="34" charset="0"/>
              </a:rPr>
              <a:t>¿Cuánto mayor castigo pensáis que merecerá el que pisoteare al Hijo de Dios, y tuviere por inmunda la sangre del pacto en la cual fue santificado, e hiciere afrenta al Espíritu de gracia?</a:t>
            </a:r>
          </a:p>
          <a:p>
            <a:pPr algn="ctr"/>
            <a:r>
              <a:rPr lang="es-ES" sz="1600" b="1" dirty="0">
                <a:solidFill>
                  <a:srgbClr val="002060"/>
                </a:solidFill>
                <a:latin typeface="Arial Black" panose="020B0A04020102020204" pitchFamily="34" charset="0"/>
              </a:rPr>
              <a:t>Pues conocemos al que dijo: Mía es la venganza, yo daré el pago, dice el Señor. Y otra vez: El Señor juzgará a su pueblo.</a:t>
            </a:r>
          </a:p>
          <a:p>
            <a:pPr algn="ctr"/>
            <a:r>
              <a:rPr lang="es-ES" sz="1600" b="1" dirty="0">
                <a:solidFill>
                  <a:srgbClr val="002060"/>
                </a:solidFill>
                <a:latin typeface="Arial Black" panose="020B0A04020102020204" pitchFamily="34" charset="0"/>
              </a:rPr>
              <a:t>¡¡Horrenda cosa es caer en manos del Dios vivo!!”</a:t>
            </a:r>
          </a:p>
          <a:p>
            <a:pPr algn="ctr"/>
            <a:endParaRPr lang="es-ES" sz="16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527259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8"/>
          <p:cNvPicPr>
            <a:picLocks noGrp="1" noChangeAspect="1"/>
          </p:cNvPicPr>
          <p:nvPr isPhoto="1"/>
        </p:nvPicPr>
        <p:blipFill rotWithShape="1">
          <a:blip r:embed="rId2">
            <a:lum/>
            <a:extLst>
              <a:ext uri="{28A0092B-C50C-407E-A947-70E740481C1C}">
                <a14:useLocalDpi xmlns:a14="http://schemas.microsoft.com/office/drawing/2010/main" val="0"/>
              </a:ext>
            </a:extLst>
          </a:blip>
          <a:srcRect l="390" t="733" r="390" b="733"/>
          <a:stretch/>
        </p:blipFill>
        <p:spPr>
          <a:xfrm>
            <a:off x="0" y="0"/>
            <a:ext cx="9144000" cy="5143500"/>
          </a:xfrm>
          <a:prstGeom prst="rect">
            <a:avLst/>
          </a:prstGeom>
          <a:noFill/>
          <a:ln>
            <a:noFill/>
          </a:ln>
        </p:spPr>
      </p:pic>
      <p:sp>
        <p:nvSpPr>
          <p:cNvPr id="3" name="CuadroTexto 1"/>
          <p:cNvSpPr txBox="1"/>
          <p:nvPr/>
        </p:nvSpPr>
        <p:spPr>
          <a:xfrm>
            <a:off x="323528" y="3003798"/>
            <a:ext cx="8496944" cy="2039020"/>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1600" b="1" dirty="0" smtClean="0">
                <a:solidFill>
                  <a:srgbClr val="002060"/>
                </a:solidFill>
                <a:latin typeface="Arial Black" panose="020B0A04020102020204" pitchFamily="34" charset="0"/>
              </a:rPr>
              <a:t>2ª </a:t>
            </a:r>
            <a:r>
              <a:rPr lang="es-ES" sz="1600" b="1" dirty="0">
                <a:solidFill>
                  <a:srgbClr val="002060"/>
                </a:solidFill>
                <a:latin typeface="Arial Black" panose="020B0A04020102020204" pitchFamily="34" charset="0"/>
              </a:rPr>
              <a:t>Pedro 2:20-22, nos dice:</a:t>
            </a:r>
          </a:p>
          <a:p>
            <a:pPr algn="ctr"/>
            <a:r>
              <a:rPr lang="es-ES" sz="1600" b="1" dirty="0">
                <a:solidFill>
                  <a:srgbClr val="002060"/>
                </a:solidFill>
                <a:latin typeface="Arial Black" panose="020B0A04020102020204" pitchFamily="34" charset="0"/>
              </a:rPr>
              <a:t>“Ciertamente, si habiéndose ellos escapado de las contaminaciones del mundo, por el conocimiento del Señor y Salvador Jesucristo, ENREDÁNDOSE OTRA VEZ EN ELLAS SON VENCIDOS, SU POSTRER ESTADO VIENE A SER PEOR QUE EL PRIMERO.</a:t>
            </a:r>
          </a:p>
          <a:p>
            <a:pPr algn="ctr"/>
            <a:r>
              <a:rPr lang="es-ES" sz="1600" b="1" dirty="0">
                <a:solidFill>
                  <a:srgbClr val="002060"/>
                </a:solidFill>
                <a:latin typeface="Arial Black" panose="020B0A04020102020204" pitchFamily="34" charset="0"/>
              </a:rPr>
              <a:t>Porque mejor les hubiera sido no haber conocido el camino de la justicia, que después de haberlo conocido, volverse atrás del santo mandamiento que les fue </a:t>
            </a:r>
            <a:r>
              <a:rPr lang="es-ES" sz="1600" b="1" dirty="0" smtClean="0">
                <a:solidFill>
                  <a:srgbClr val="002060"/>
                </a:solidFill>
                <a:latin typeface="Arial Black" panose="020B0A04020102020204" pitchFamily="34" charset="0"/>
              </a:rPr>
              <a:t>dado”.</a:t>
            </a:r>
            <a:endParaRPr lang="es-ES" sz="16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31713025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9"/>
          <p:cNvPicPr>
            <a:picLocks noGrp="1" noChangeAspect="1"/>
          </p:cNvPicPr>
          <p:nvPr isPhoto="1"/>
        </p:nvPicPr>
        <p:blipFill rotWithShape="1">
          <a:blip r:embed="rId2">
            <a:lum/>
            <a:extLst>
              <a:ext uri="{28A0092B-C50C-407E-A947-70E740481C1C}">
                <a14:useLocalDpi xmlns:a14="http://schemas.microsoft.com/office/drawing/2010/main" val="0"/>
              </a:ext>
            </a:extLst>
          </a:blip>
          <a:srcRect t="846" b="846"/>
          <a:stretch/>
        </p:blipFill>
        <p:spPr>
          <a:xfrm>
            <a:off x="0" y="-28578"/>
            <a:ext cx="9144000" cy="5172078"/>
          </a:xfrm>
          <a:prstGeom prst="rect">
            <a:avLst/>
          </a:prstGeom>
          <a:noFill/>
          <a:ln>
            <a:noFill/>
          </a:ln>
        </p:spPr>
      </p:pic>
      <p:sp>
        <p:nvSpPr>
          <p:cNvPr id="3" name="CuadroTexto 1"/>
          <p:cNvSpPr txBox="1"/>
          <p:nvPr/>
        </p:nvSpPr>
        <p:spPr>
          <a:xfrm>
            <a:off x="323528" y="2787774"/>
            <a:ext cx="8496944" cy="2839239"/>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1600" b="1" dirty="0" smtClean="0">
                <a:solidFill>
                  <a:srgbClr val="002060"/>
                </a:solidFill>
                <a:latin typeface="Arial Black" panose="020B0A04020102020204" pitchFamily="34" charset="0"/>
              </a:rPr>
              <a:t>Jesucristo </a:t>
            </a:r>
            <a:r>
              <a:rPr lang="es-ES" sz="1600" b="1" dirty="0">
                <a:solidFill>
                  <a:srgbClr val="002060"/>
                </a:solidFill>
                <a:latin typeface="Arial Black" panose="020B0A04020102020204" pitchFamily="34" charset="0"/>
              </a:rPr>
              <a:t>dijo en el evangelio de Mateo 12:43-45</a:t>
            </a:r>
          </a:p>
          <a:p>
            <a:pPr algn="ctr"/>
            <a:r>
              <a:rPr lang="es-ES" sz="1600" b="1" dirty="0">
                <a:solidFill>
                  <a:srgbClr val="002060"/>
                </a:solidFill>
                <a:latin typeface="Arial Black" panose="020B0A04020102020204" pitchFamily="34" charset="0"/>
              </a:rPr>
              <a:t>“Cuando el espíritu inmundo sale del hombre, anda por lugares secos, buscando reposo, y no lo halla.</a:t>
            </a:r>
          </a:p>
          <a:p>
            <a:pPr algn="ctr"/>
            <a:r>
              <a:rPr lang="es-ES" sz="1600" b="1" dirty="0">
                <a:solidFill>
                  <a:srgbClr val="002060"/>
                </a:solidFill>
                <a:latin typeface="Arial Black" panose="020B0A04020102020204" pitchFamily="34" charset="0"/>
              </a:rPr>
              <a:t>Entonces dice: Volveré a mi casa de donde salí; y cuando llega, la halla desocupada, barrida y adornada.</a:t>
            </a:r>
          </a:p>
          <a:p>
            <a:pPr algn="ctr"/>
            <a:r>
              <a:rPr lang="es-ES" sz="1600" b="1" dirty="0">
                <a:solidFill>
                  <a:srgbClr val="002060"/>
                </a:solidFill>
                <a:latin typeface="Arial Black" panose="020B0A04020102020204" pitchFamily="34" charset="0"/>
              </a:rPr>
              <a:t>ENTONCES VA, Y TOMA CONSIGO OTROS SIETE ESPÍRITUS PEORES QUE ÉL, Y ENTRADOS, MORAN ALLÍ; Y EL POSTRER ESTADO DE AQUEL HOMBRE VIENE A SER PEOR QUE EL PRIMERO. Así también acontecerá a esta mala generación”.</a:t>
            </a:r>
          </a:p>
          <a:p>
            <a:pPr algn="ctr"/>
            <a:endParaRPr lang="es-ES" sz="1600" b="1" dirty="0">
              <a:solidFill>
                <a:srgbClr val="002060"/>
              </a:solidFill>
              <a:latin typeface="Arial Black" panose="020B0A04020102020204" pitchFamily="34" charset="0"/>
            </a:endParaRPr>
          </a:p>
          <a:p>
            <a:pPr algn="ctr"/>
            <a:endParaRPr lang="es-ES"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4155041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Diapositiva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4143" y="8856"/>
            <a:ext cx="9144000" cy="5143500"/>
          </a:xfrm>
          <a:prstGeom prst="rect">
            <a:avLst/>
          </a:prstGeom>
          <a:noFill/>
          <a:ln>
            <a:noFill/>
          </a:ln>
        </p:spPr>
      </p:pic>
      <p:sp>
        <p:nvSpPr>
          <p:cNvPr id="3" name="CuadroTexto 1"/>
          <p:cNvSpPr txBox="1"/>
          <p:nvPr/>
        </p:nvSpPr>
        <p:spPr>
          <a:xfrm>
            <a:off x="323528" y="2643758"/>
            <a:ext cx="8496944" cy="2285241"/>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Apostasía </a:t>
            </a:r>
            <a:r>
              <a:rPr lang="es-ES" b="1" dirty="0">
                <a:solidFill>
                  <a:srgbClr val="002060"/>
                </a:solidFill>
                <a:latin typeface="Arial Black" panose="020B0A04020102020204" pitchFamily="34" charset="0"/>
              </a:rPr>
              <a:t>es también cuando hombres que empezaron muy bien en el Evangelio de Cristo por alguna razón se desvían del camino recto del Señor y reciben falsas revelaciones de espíritus engañadores (demonios) quienes les dictan doctrinas contrarias a las Sagradas Escrituras, modificándolas groseramente o escribiendo un nuevo libro de supuestas revelaciones divinas, cuando en realidad la Biblia ya está completa, y no se puede hacer agregar o quitar nada de lo que allí está escrito.</a:t>
            </a:r>
          </a:p>
        </p:txBody>
      </p:sp>
    </p:spTree>
    <p:extLst>
      <p:ext uri="{BB962C8B-B14F-4D97-AF65-F5344CB8AC3E}">
        <p14:creationId xmlns:p14="http://schemas.microsoft.com/office/powerpoint/2010/main" val="3833452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1650" fill="hold"/>
                                        <p:tgtEl>
                                          <p:spTgt spid="7"/>
                                        </p:tgtEl>
                                        <p:attrNameLst>
                                          <p:attrName>ppt_w</p:attrName>
                                        </p:attrNameLst>
                                      </p:cBhvr>
                                      <p:tavLst>
                                        <p:tav tm="0">
                                          <p:val>
                                            <p:strVal val="4/3*#ppt_w"/>
                                          </p:val>
                                        </p:tav>
                                        <p:tav tm="100000">
                                          <p:val>
                                            <p:strVal val="#ppt_w"/>
                                          </p:val>
                                        </p:tav>
                                      </p:tavLst>
                                    </p:anim>
                                    <p:anim calcmode="lin" valueType="num">
                                      <p:cBhvr>
                                        <p:cTn id="12" dur="1650" fill="hold"/>
                                        <p:tgtEl>
                                          <p:spTgt spid="7"/>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POSTASIA [Autoguardado] [Autoguardado]"/>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512" y="7879"/>
            <a:ext cx="9144000" cy="5143500"/>
          </a:xfrm>
          <a:prstGeom prst="rect">
            <a:avLst/>
          </a:prstGeom>
          <a:noFill/>
          <a:ln>
            <a:noFill/>
          </a:ln>
        </p:spPr>
      </p:pic>
      <p:sp>
        <p:nvSpPr>
          <p:cNvPr id="3" name="CuadroTexto 1"/>
          <p:cNvSpPr txBox="1"/>
          <p:nvPr/>
        </p:nvSpPr>
        <p:spPr>
          <a:xfrm>
            <a:off x="179512" y="2571750"/>
            <a:ext cx="8712968" cy="2777683"/>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1600" b="1" dirty="0" smtClean="0">
                <a:solidFill>
                  <a:srgbClr val="002060"/>
                </a:solidFill>
                <a:latin typeface="Arial Black" panose="020B0A04020102020204" pitchFamily="34" charset="0"/>
              </a:rPr>
              <a:t>1ª </a:t>
            </a:r>
            <a:r>
              <a:rPr lang="es-ES" sz="1600" b="1" dirty="0">
                <a:solidFill>
                  <a:srgbClr val="002060"/>
                </a:solidFill>
                <a:latin typeface="Arial Black" panose="020B0A04020102020204" pitchFamily="34" charset="0"/>
              </a:rPr>
              <a:t>Timoteo 4:1-5, nos dice:</a:t>
            </a:r>
          </a:p>
          <a:p>
            <a:pPr algn="ctr"/>
            <a:r>
              <a:rPr lang="es-ES" sz="1600" b="1" dirty="0">
                <a:solidFill>
                  <a:srgbClr val="002060"/>
                </a:solidFill>
                <a:latin typeface="Arial Black" panose="020B0A04020102020204" pitchFamily="34" charset="0"/>
              </a:rPr>
              <a:t>“Pero el Espíritu dice claramente que en los postreros tiempos algunos APOSTATARÁN DE LA FE, ESCUCHANDO A ESPÍRITUS ENGAÑADORES Y A DOCTRINAS DE DEMONIOS; por la hipocresía de mentirosos que, teniendo cauterizada la conciencia, PROHIBIRÁN CASARSE, Y MANDARÁN ABSTENERSE DE ALIMENTOS QUE DIOS CREÓ para que con acción de gracias participasen de ellos los creyentes y los que han conocido la verdad.</a:t>
            </a:r>
          </a:p>
          <a:p>
            <a:pPr algn="ctr"/>
            <a:r>
              <a:rPr lang="es-ES" sz="1600" b="1" dirty="0">
                <a:solidFill>
                  <a:srgbClr val="002060"/>
                </a:solidFill>
                <a:latin typeface="Arial Black" panose="020B0A04020102020204" pitchFamily="34" charset="0"/>
              </a:rPr>
              <a:t>Porque todo lo que Dios creó es bueno, y nada es de desecharse, si se toma con acción de gracias; porque por la palabra de Dios y por la oración es santificado”.</a:t>
            </a:r>
          </a:p>
          <a:p>
            <a:pPr algn="ctr"/>
            <a:endParaRPr lang="es-ES" sz="16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4233052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650" fill="hold"/>
                                        <p:tgtEl>
                                          <p:spTgt spid="4"/>
                                        </p:tgtEl>
                                        <p:attrNameLst>
                                          <p:attrName>ppt_w</p:attrName>
                                        </p:attrNameLst>
                                      </p:cBhvr>
                                      <p:tavLst>
                                        <p:tav tm="0">
                                          <p:val>
                                            <p:strVal val="4/3*#ppt_w"/>
                                          </p:val>
                                        </p:tav>
                                        <p:tav tm="100000">
                                          <p:val>
                                            <p:strVal val="#ppt_w"/>
                                          </p:val>
                                        </p:tav>
                                      </p:tavLst>
                                    </p:anim>
                                    <p:anim calcmode="lin" valueType="num">
                                      <p:cBhvr>
                                        <p:cTn id="12" dur="165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23528" y="642268"/>
            <a:ext cx="8496944" cy="4501232"/>
          </a:xfrm>
          <a:prstGeom prst="rect">
            <a:avLst/>
          </a:prstGeom>
          <a:noFill/>
        </p:spPr>
        <p:txBody>
          <a:bodyPr wrap="square" lIns="68580" tIns="34290" rIns="68580" bIns="34290" rtlCol="0">
            <a:spAutoFit/>
            <a:scene3d>
              <a:camera prst="obliqueBottomLeft"/>
              <a:lightRig rig="threePt" dir="t"/>
            </a:scene3d>
            <a:sp3d extrusionH="31750">
              <a:extrusionClr>
                <a:schemeClr val="accent5">
                  <a:lumMod val="40000"/>
                  <a:lumOff val="60000"/>
                </a:schemeClr>
              </a:extrusionClr>
            </a:sp3d>
          </a:bodyPr>
          <a:lstStyle/>
          <a:p>
            <a:pPr algn="ctr"/>
            <a:r>
              <a:rPr lang="es-ES" sz="1600" b="1" dirty="0" smtClean="0">
                <a:solidFill>
                  <a:srgbClr val="002060"/>
                </a:solidFill>
                <a:latin typeface="Arial Black" panose="020B0A04020102020204" pitchFamily="34" charset="0"/>
              </a:rPr>
              <a:t>Un </a:t>
            </a:r>
            <a:r>
              <a:rPr lang="es-ES" sz="1600" b="1" dirty="0">
                <a:solidFill>
                  <a:srgbClr val="002060"/>
                </a:solidFill>
                <a:latin typeface="Arial Black" panose="020B0A04020102020204" pitchFamily="34" charset="0"/>
              </a:rPr>
              <a:t>ejemplo de este tipo de apostasía, solo por mencionar algunas, lo encontramos en personas como Charles </a:t>
            </a:r>
            <a:r>
              <a:rPr lang="es-ES" sz="1600" b="1" dirty="0" err="1">
                <a:solidFill>
                  <a:srgbClr val="002060"/>
                </a:solidFill>
                <a:latin typeface="Arial Black" panose="020B0A04020102020204" pitchFamily="34" charset="0"/>
              </a:rPr>
              <a:t>Taze</a:t>
            </a:r>
            <a:r>
              <a:rPr lang="es-ES" sz="1600" b="1" dirty="0">
                <a:solidFill>
                  <a:srgbClr val="002060"/>
                </a:solidFill>
                <a:latin typeface="Arial Black" panose="020B0A04020102020204" pitchFamily="34" charset="0"/>
              </a:rPr>
              <a:t> Russell, José Smith, Elena White quienes fundaron las SECTAS de “Los Testigos de Jehová”, Mormones y Adventistas, respectivamente.</a:t>
            </a:r>
          </a:p>
          <a:p>
            <a:pPr algn="ctr"/>
            <a:r>
              <a:rPr lang="es-ES" sz="1600" b="1" dirty="0">
                <a:solidFill>
                  <a:srgbClr val="002060"/>
                </a:solidFill>
                <a:latin typeface="Arial Black" panose="020B0A04020102020204" pitchFamily="34" charset="0"/>
              </a:rPr>
              <a:t>Precisamente, hay una advertencia muy severa para todo </a:t>
            </a:r>
            <a:r>
              <a:rPr lang="es-ES" sz="1600" b="1" dirty="0" smtClean="0">
                <a:solidFill>
                  <a:srgbClr val="002060"/>
                </a:solidFill>
                <a:latin typeface="Arial Black" panose="020B0A04020102020204" pitchFamily="34" charset="0"/>
              </a:rPr>
              <a:t>aquel </a:t>
            </a:r>
            <a:r>
              <a:rPr lang="es-ES" sz="1600" b="1" dirty="0">
                <a:solidFill>
                  <a:srgbClr val="002060"/>
                </a:solidFill>
                <a:latin typeface="Arial Black" panose="020B0A04020102020204" pitchFamily="34" charset="0"/>
              </a:rPr>
              <a:t>que predica un evangelio diferente al que está en la Biblia y eso lo encontramos en Gálatas 1:6-9, que dice:</a:t>
            </a:r>
          </a:p>
          <a:p>
            <a:pPr algn="ctr"/>
            <a:r>
              <a:rPr lang="es-ES" sz="1600" b="1" dirty="0">
                <a:solidFill>
                  <a:srgbClr val="002060"/>
                </a:solidFill>
                <a:latin typeface="Arial Black" panose="020B0A04020102020204" pitchFamily="34" charset="0"/>
              </a:rPr>
              <a:t>“Estoy maravillado de que tan pronto os hayáis alejado del que os llamó por la gracia de Cristo, para seguir un evangelio diferente.</a:t>
            </a:r>
          </a:p>
          <a:p>
            <a:pPr algn="ctr"/>
            <a:r>
              <a:rPr lang="es-ES" sz="1600" b="1" dirty="0">
                <a:solidFill>
                  <a:srgbClr val="002060"/>
                </a:solidFill>
                <a:latin typeface="Arial Black" panose="020B0A04020102020204" pitchFamily="34" charset="0"/>
              </a:rPr>
              <a:t>No que haya otro, sino que hay algunos que os perturban y quieren pervertir el evangelio de Cristo.</a:t>
            </a:r>
          </a:p>
          <a:p>
            <a:pPr algn="ctr"/>
            <a:r>
              <a:rPr lang="es-ES" sz="1600" b="1" dirty="0">
                <a:solidFill>
                  <a:srgbClr val="002060"/>
                </a:solidFill>
                <a:latin typeface="Arial Black" panose="020B0A04020102020204" pitchFamily="34" charset="0"/>
              </a:rPr>
              <a:t>Más si aún nosotros, o un ángel del cielo, OS ANUNCIARE OTRO EVANGELIO DIFERENTE DEL QUE OS HEMOS ANUNCIADO, SEA ANATEMA</a:t>
            </a:r>
            <a:r>
              <a:rPr lang="es-ES" sz="1600" b="1" dirty="0" smtClean="0">
                <a:solidFill>
                  <a:srgbClr val="002060"/>
                </a:solidFill>
                <a:latin typeface="Arial Black" panose="020B0A04020102020204" pitchFamily="34" charset="0"/>
              </a:rPr>
              <a:t>.</a:t>
            </a:r>
          </a:p>
          <a:p>
            <a:pPr algn="ctr"/>
            <a:r>
              <a:rPr lang="es-ES" sz="1600" b="1" dirty="0">
                <a:solidFill>
                  <a:srgbClr val="002060"/>
                </a:solidFill>
                <a:latin typeface="Arial Black" panose="020B0A04020102020204" pitchFamily="34" charset="0"/>
              </a:rPr>
              <a:t>Como antes hemos dicho, también ahora lo repito: Si alguno os predica diferente evangelio del que habéis recibido, sea anatema”.</a:t>
            </a:r>
          </a:p>
          <a:p>
            <a:pPr algn="ctr"/>
            <a:endParaRPr lang="es-ES" sz="1600" b="1" dirty="0">
              <a:solidFill>
                <a:srgbClr val="002060"/>
              </a:solidFill>
              <a:latin typeface="Arial Black" panose="020B0A04020102020204" pitchFamily="34" charset="0"/>
            </a:endParaRPr>
          </a:p>
          <a:p>
            <a:pPr algn="ctr"/>
            <a:endParaRPr lang="es-ES" sz="1600" b="1" dirty="0">
              <a:solidFill>
                <a:srgbClr val="002060"/>
              </a:solidFill>
              <a:latin typeface="Arial Black" panose="020B0A04020102020204" pitchFamily="34" charset="0"/>
            </a:endParaRPr>
          </a:p>
          <a:p>
            <a:pPr algn="ctr"/>
            <a:endParaRPr lang="es-ES" sz="16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3398781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3"/>
          <p:cNvPicPr>
            <a:picLocks noGrp="1" noChangeAspect="1"/>
          </p:cNvPicPr>
          <p:nvPr isPhoto="1"/>
        </p:nvPicPr>
        <p:blipFill rotWithShape="1">
          <a:blip r:embed="rId2">
            <a:lum/>
            <a:extLst>
              <a:ext uri="{28A0092B-C50C-407E-A947-70E740481C1C}">
                <a14:useLocalDpi xmlns:a14="http://schemas.microsoft.com/office/drawing/2010/main" val="0"/>
              </a:ext>
            </a:extLst>
          </a:blip>
          <a:srcRect t="733" b="733"/>
          <a:stretch/>
        </p:blipFill>
        <p:spPr>
          <a:xfrm>
            <a:off x="0" y="0"/>
            <a:ext cx="9144000" cy="5143500"/>
          </a:xfrm>
          <a:prstGeom prst="rect">
            <a:avLst/>
          </a:prstGeom>
          <a:noFill/>
          <a:ln>
            <a:noFill/>
          </a:ln>
        </p:spPr>
      </p:pic>
      <p:sp>
        <p:nvSpPr>
          <p:cNvPr id="3" name="CuadroTexto 1"/>
          <p:cNvSpPr txBox="1"/>
          <p:nvPr/>
        </p:nvSpPr>
        <p:spPr>
          <a:xfrm>
            <a:off x="323528" y="3412257"/>
            <a:ext cx="8496944" cy="1731243"/>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Amado </a:t>
            </a:r>
            <a:r>
              <a:rPr lang="es-ES" b="1" dirty="0">
                <a:solidFill>
                  <a:srgbClr val="002060"/>
                </a:solidFill>
                <a:latin typeface="Arial Black" panose="020B0A04020102020204" pitchFamily="34" charset="0"/>
              </a:rPr>
              <a:t>lector, anatema significa que está maldito por Dios.</a:t>
            </a:r>
          </a:p>
          <a:p>
            <a:pPr algn="ctr"/>
            <a:r>
              <a:rPr lang="es-ES" b="1" dirty="0">
                <a:solidFill>
                  <a:srgbClr val="002060"/>
                </a:solidFill>
                <a:latin typeface="Arial Black" panose="020B0A04020102020204" pitchFamily="34" charset="0"/>
              </a:rPr>
              <a:t>Para más información recomendamos ver nuestra presentación “Cómo reconocer a una secta”, cuyo enlace aparecerá al final, dentro </a:t>
            </a:r>
            <a:r>
              <a:rPr lang="es-ES" b="1" dirty="0" smtClean="0">
                <a:solidFill>
                  <a:srgbClr val="002060"/>
                </a:solidFill>
                <a:latin typeface="Arial Black" panose="020B0A04020102020204" pitchFamily="34" charset="0"/>
              </a:rPr>
              <a:t>de la relación de </a:t>
            </a:r>
            <a:r>
              <a:rPr lang="es-ES" b="1" dirty="0" err="1">
                <a:solidFill>
                  <a:srgbClr val="002060"/>
                </a:solidFill>
                <a:latin typeface="Arial Black" panose="020B0A04020102020204" pitchFamily="34" charset="0"/>
              </a:rPr>
              <a:t>power</a:t>
            </a:r>
            <a:r>
              <a:rPr lang="es-ES" b="1" dirty="0">
                <a:solidFill>
                  <a:srgbClr val="002060"/>
                </a:solidFill>
                <a:latin typeface="Arial Black" panose="020B0A04020102020204" pitchFamily="34" charset="0"/>
              </a:rPr>
              <a:t> </a:t>
            </a:r>
            <a:r>
              <a:rPr lang="es-ES" b="1" dirty="0" err="1">
                <a:solidFill>
                  <a:srgbClr val="002060"/>
                </a:solidFill>
                <a:latin typeface="Arial Black" panose="020B0A04020102020204" pitchFamily="34" charset="0"/>
              </a:rPr>
              <a:t>points</a:t>
            </a:r>
            <a:r>
              <a:rPr lang="es-ES" b="1" dirty="0">
                <a:solidFill>
                  <a:srgbClr val="002060"/>
                </a:solidFill>
                <a:latin typeface="Arial Black" panose="020B0A04020102020204" pitchFamily="34" charset="0"/>
              </a:rPr>
              <a:t> cristianos hechos por nosotros.</a:t>
            </a:r>
          </a:p>
          <a:p>
            <a:pPr algn="ctr"/>
            <a:endParaRPr lang="es-ES"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2831992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179512" y="3003798"/>
            <a:ext cx="8748464" cy="2531462"/>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1600" b="1" dirty="0" smtClean="0">
                <a:solidFill>
                  <a:srgbClr val="002060"/>
                </a:solidFill>
                <a:latin typeface="Arial Black" panose="020B0A04020102020204" pitchFamily="34" charset="0"/>
              </a:rPr>
              <a:t>Otra </a:t>
            </a:r>
            <a:r>
              <a:rPr lang="es-ES" sz="1600" b="1" dirty="0">
                <a:solidFill>
                  <a:srgbClr val="002060"/>
                </a:solidFill>
                <a:latin typeface="Arial Black" panose="020B0A04020102020204" pitchFamily="34" charset="0"/>
              </a:rPr>
              <a:t>forma gravísima de apostasía es cuando se admite el pecado de homosexualidad dentro de algunas congregaciones, al punto que actualmente se están casando dentro de </a:t>
            </a:r>
            <a:r>
              <a:rPr lang="es-ES" sz="1600" b="1" dirty="0" err="1">
                <a:solidFill>
                  <a:srgbClr val="002060"/>
                </a:solidFill>
                <a:latin typeface="Arial Black" panose="020B0A04020102020204" pitchFamily="34" charset="0"/>
              </a:rPr>
              <a:t>pseudo</a:t>
            </a:r>
            <a:r>
              <a:rPr lang="es-ES" sz="1600" b="1" dirty="0">
                <a:solidFill>
                  <a:srgbClr val="002060"/>
                </a:solidFill>
                <a:latin typeface="Arial Black" panose="020B0A04020102020204" pitchFamily="34" charset="0"/>
              </a:rPr>
              <a:t> iglesias cristianas, hombre con hombre y mujer con mujer, algo que Dios a través de su Palabra lo condena en </a:t>
            </a:r>
            <a:r>
              <a:rPr lang="es-ES" sz="1600" b="1" dirty="0" smtClean="0">
                <a:solidFill>
                  <a:srgbClr val="002060"/>
                </a:solidFill>
                <a:latin typeface="Arial Black" panose="020B0A04020102020204" pitchFamily="34" charset="0"/>
              </a:rPr>
              <a:t>1ª </a:t>
            </a:r>
            <a:r>
              <a:rPr lang="es-ES" sz="1600" b="1" dirty="0">
                <a:solidFill>
                  <a:srgbClr val="002060"/>
                </a:solidFill>
                <a:latin typeface="Arial Black" panose="020B0A04020102020204" pitchFamily="34" charset="0"/>
              </a:rPr>
              <a:t>Corintios 6:9, que dice: “¿No sabéis que los injustos no heredarán el reino de Dios? No erréis; ni los fornicarios, ni los idólatras, ni los adúlteros, NI LOS AFEMINADOS, NI LOS QUE SE ECHAN CON VARONES”.</a:t>
            </a:r>
          </a:p>
          <a:p>
            <a:pPr algn="ctr"/>
            <a:endParaRPr lang="es-ES" sz="1600" b="1" dirty="0">
              <a:solidFill>
                <a:srgbClr val="002060"/>
              </a:solidFill>
              <a:latin typeface="Arial Black" panose="020B0A04020102020204" pitchFamily="34" charset="0"/>
            </a:endParaRPr>
          </a:p>
          <a:p>
            <a:pPr algn="ctr"/>
            <a:endParaRPr lang="es-ES" sz="1600" b="1" dirty="0">
              <a:solidFill>
                <a:srgbClr val="002060"/>
              </a:solidFill>
              <a:latin typeface="Arial Black" panose="020B0A04020102020204" pitchFamily="34" charset="0"/>
            </a:endParaRPr>
          </a:p>
          <a:p>
            <a:pPr algn="ctr"/>
            <a:endParaRPr lang="es-ES" sz="16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1407770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QUÉ ES LA APOSTASÍA Y COMO RECONOCERLA"/>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4678" y="0"/>
            <a:ext cx="9144000" cy="5143500"/>
          </a:xfrm>
          <a:prstGeom prst="rect">
            <a:avLst/>
          </a:prstGeom>
          <a:noFill/>
          <a:ln>
            <a:noFill/>
          </a:ln>
        </p:spPr>
      </p:pic>
      <p:sp>
        <p:nvSpPr>
          <p:cNvPr id="3" name="CuadroTexto 1"/>
          <p:cNvSpPr txBox="1"/>
          <p:nvPr/>
        </p:nvSpPr>
        <p:spPr>
          <a:xfrm>
            <a:off x="323528" y="3219822"/>
            <a:ext cx="8496944" cy="1731243"/>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Apostasía </a:t>
            </a:r>
            <a:r>
              <a:rPr lang="es-ES" b="1" dirty="0">
                <a:solidFill>
                  <a:srgbClr val="002060"/>
                </a:solidFill>
                <a:latin typeface="Arial Black" panose="020B0A04020102020204" pitchFamily="34" charset="0"/>
              </a:rPr>
              <a:t>es también cuando los púlpitos de una iglesia que dice ser cristiana se convierten en discotecas a la usanza del mundo del rock con luces psicodélicas, algo que si estuviera Jesucristo en la </a:t>
            </a:r>
            <a:r>
              <a:rPr lang="es-ES" b="1" dirty="0" smtClean="0">
                <a:solidFill>
                  <a:srgbClr val="002060"/>
                </a:solidFill>
                <a:latin typeface="Arial Black" panose="020B0A04020102020204" pitchFamily="34" charset="0"/>
              </a:rPr>
              <a:t>Tierra, sentiría mucha pena y los amonestaría con severidad, tal </a:t>
            </a:r>
            <a:r>
              <a:rPr lang="es-ES" b="1" dirty="0">
                <a:solidFill>
                  <a:srgbClr val="002060"/>
                </a:solidFill>
                <a:latin typeface="Arial Black" panose="020B0A04020102020204" pitchFamily="34" charset="0"/>
              </a:rPr>
              <a:t>como hizo cuando los judíos habían convertido el templo de Salomón en un mercado.</a:t>
            </a:r>
          </a:p>
        </p:txBody>
      </p:sp>
    </p:spTree>
    <p:extLst>
      <p:ext uri="{BB962C8B-B14F-4D97-AF65-F5344CB8AC3E}">
        <p14:creationId xmlns:p14="http://schemas.microsoft.com/office/powerpoint/2010/main" val="4008510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fltVal val="0"/>
                                          </p:val>
                                        </p:tav>
                                        <p:tav tm="100000">
                                          <p:val>
                                            <p:strVal val="#ppt_w"/>
                                          </p:val>
                                        </p:tav>
                                      </p:tavLst>
                                    </p:anim>
                                    <p:anim calcmode="lin" valueType="num">
                                      <p:cBhvr>
                                        <p:cTn id="8" dur="165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650" fill="hold"/>
                                        <p:tgtEl>
                                          <p:spTgt spid="4"/>
                                        </p:tgtEl>
                                        <p:attrNameLst>
                                          <p:attrName>ppt_w</p:attrName>
                                        </p:attrNameLst>
                                      </p:cBhvr>
                                      <p:tavLst>
                                        <p:tav tm="0">
                                          <p:val>
                                            <p:strVal val="4/3*#ppt_w"/>
                                          </p:val>
                                        </p:tav>
                                        <p:tav tm="100000">
                                          <p:val>
                                            <p:strVal val="#ppt_w"/>
                                          </p:val>
                                        </p:tav>
                                      </p:tavLst>
                                    </p:anim>
                                    <p:anim calcmode="lin" valueType="num">
                                      <p:cBhvr>
                                        <p:cTn id="12" dur="165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APOSTASIA [Autoguardado] [Autoguardado]"/>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107504" y="3096000"/>
            <a:ext cx="8892480" cy="2008242"/>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Se considera</a:t>
            </a:r>
            <a:r>
              <a:rPr lang="es-ES" b="1" dirty="0" smtClean="0">
                <a:solidFill>
                  <a:srgbClr val="002060"/>
                </a:solidFill>
                <a:latin typeface="Arial Black" panose="020B0A04020102020204" pitchFamily="34" charset="0"/>
              </a:rPr>
              <a:t> </a:t>
            </a:r>
            <a:r>
              <a:rPr lang="es-ES" b="1" dirty="0">
                <a:solidFill>
                  <a:srgbClr val="002060"/>
                </a:solidFill>
                <a:latin typeface="Arial Black" panose="020B0A04020102020204" pitchFamily="34" charset="0"/>
              </a:rPr>
              <a:t>i</a:t>
            </a:r>
            <a:r>
              <a:rPr lang="es-ES" b="1" dirty="0" smtClean="0">
                <a:solidFill>
                  <a:srgbClr val="002060"/>
                </a:solidFill>
                <a:latin typeface="Arial Black" panose="020B0A04020102020204" pitchFamily="34" charset="0"/>
              </a:rPr>
              <a:t>gualmente </a:t>
            </a:r>
            <a:r>
              <a:rPr lang="es-ES" b="1" dirty="0" smtClean="0">
                <a:solidFill>
                  <a:srgbClr val="002060"/>
                </a:solidFill>
                <a:latin typeface="Arial Black" panose="020B0A04020102020204" pitchFamily="34" charset="0"/>
              </a:rPr>
              <a:t>apostasía  </a:t>
            </a:r>
            <a:r>
              <a:rPr lang="es-ES" b="1" dirty="0">
                <a:solidFill>
                  <a:srgbClr val="002060"/>
                </a:solidFill>
                <a:latin typeface="Arial Black" panose="020B0A04020102020204" pitchFamily="34" charset="0"/>
              </a:rPr>
              <a:t>cuando un cristiano que pudiendo permanecer en una denominación cristiana, repentinamente empieza a </a:t>
            </a:r>
            <a:r>
              <a:rPr lang="es-ES" b="1" dirty="0" smtClean="0">
                <a:solidFill>
                  <a:srgbClr val="002060"/>
                </a:solidFill>
                <a:latin typeface="Arial Black" panose="020B0A04020102020204" pitchFamily="34" charset="0"/>
              </a:rPr>
              <a:t>malinterpretar las </a:t>
            </a:r>
            <a:r>
              <a:rPr lang="es-ES" b="1" dirty="0">
                <a:solidFill>
                  <a:srgbClr val="002060"/>
                </a:solidFill>
                <a:latin typeface="Arial Black" panose="020B0A04020102020204" pitchFamily="34" charset="0"/>
              </a:rPr>
              <a:t>escrituras, creando doctrinas contrarias al sano evangelio de Cristo. Este es el caso de los seguidores del FALSO EVANGELIO DE LA PROSPERIDAD, cuya doctrina anti bíblica y </a:t>
            </a:r>
            <a:r>
              <a:rPr lang="es-ES" b="1" dirty="0" smtClean="0">
                <a:solidFill>
                  <a:srgbClr val="002060"/>
                </a:solidFill>
                <a:latin typeface="Arial Black" panose="020B0A04020102020204" pitchFamily="34" charset="0"/>
              </a:rPr>
              <a:t>varios </a:t>
            </a:r>
            <a:r>
              <a:rPr lang="es-ES" b="1" dirty="0">
                <a:solidFill>
                  <a:srgbClr val="002060"/>
                </a:solidFill>
                <a:latin typeface="Arial Black" panose="020B0A04020102020204" pitchFamily="34" charset="0"/>
              </a:rPr>
              <a:t>de sus exponentes expusimos en un trabajo anterior.</a:t>
            </a:r>
          </a:p>
        </p:txBody>
      </p:sp>
    </p:spTree>
    <p:extLst>
      <p:ext uri="{BB962C8B-B14F-4D97-AF65-F5344CB8AC3E}">
        <p14:creationId xmlns:p14="http://schemas.microsoft.com/office/powerpoint/2010/main" val="9007925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650" fill="hold"/>
                                        <p:tgtEl>
                                          <p:spTgt spid="5"/>
                                        </p:tgtEl>
                                        <p:attrNameLst>
                                          <p:attrName>ppt_w</p:attrName>
                                        </p:attrNameLst>
                                      </p:cBhvr>
                                      <p:tavLst>
                                        <p:tav tm="0">
                                          <p:val>
                                            <p:strVal val="4/3*#ppt_w"/>
                                          </p:val>
                                        </p:tav>
                                        <p:tav tm="100000">
                                          <p:val>
                                            <p:strVal val="#ppt_w"/>
                                          </p:val>
                                        </p:tav>
                                      </p:tavLst>
                                    </p:anim>
                                    <p:anim calcmode="lin" valueType="num">
                                      <p:cBhvr>
                                        <p:cTn id="12" dur="165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APOSTASIA [Autoguardado] [Autoguardado]"/>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8680" y="0"/>
            <a:ext cx="9144000" cy="5143500"/>
          </a:xfrm>
          <a:prstGeom prst="rect">
            <a:avLst/>
          </a:prstGeom>
          <a:noFill/>
          <a:ln>
            <a:noFill/>
          </a:ln>
        </p:spPr>
      </p:pic>
      <p:sp>
        <p:nvSpPr>
          <p:cNvPr id="3" name="CuadroTexto 1"/>
          <p:cNvSpPr txBox="1"/>
          <p:nvPr/>
        </p:nvSpPr>
        <p:spPr>
          <a:xfrm>
            <a:off x="323528" y="2856031"/>
            <a:ext cx="8496944" cy="2285241"/>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1600" b="1" dirty="0" smtClean="0">
                <a:solidFill>
                  <a:srgbClr val="002060"/>
                </a:solidFill>
                <a:latin typeface="Arial Black" panose="020B0A04020102020204" pitchFamily="34" charset="0"/>
              </a:rPr>
              <a:t>También </a:t>
            </a:r>
            <a:r>
              <a:rPr lang="es-ES" sz="1600" b="1" dirty="0">
                <a:solidFill>
                  <a:srgbClr val="002060"/>
                </a:solidFill>
                <a:latin typeface="Arial Black" panose="020B0A04020102020204" pitchFamily="34" charset="0"/>
              </a:rPr>
              <a:t>es apostasía o negación de la fe, cuando hay esfuerzos denodados por unir varias religiones, lo que se denomina ECUMENISMO.</a:t>
            </a:r>
          </a:p>
          <a:p>
            <a:pPr algn="ctr"/>
            <a:r>
              <a:rPr lang="es-ES" sz="1600" b="1" dirty="0">
                <a:solidFill>
                  <a:srgbClr val="002060"/>
                </a:solidFill>
                <a:latin typeface="Arial Black" panose="020B0A04020102020204" pitchFamily="34" charset="0"/>
              </a:rPr>
              <a:t>En nuestra presentación anterior sobre el Ecumenismo expusimos con pruebas </a:t>
            </a:r>
            <a:r>
              <a:rPr lang="es-ES" sz="1600" b="1" dirty="0" smtClean="0">
                <a:solidFill>
                  <a:srgbClr val="002060"/>
                </a:solidFill>
                <a:latin typeface="Arial Black" panose="020B0A04020102020204" pitchFamily="34" charset="0"/>
              </a:rPr>
              <a:t>irrefutables que </a:t>
            </a:r>
            <a:r>
              <a:rPr lang="es-ES" sz="1600" b="1" dirty="0">
                <a:solidFill>
                  <a:srgbClr val="002060"/>
                </a:solidFill>
                <a:latin typeface="Arial Black" panose="020B0A04020102020204" pitchFamily="34" charset="0"/>
              </a:rPr>
              <a:t>la iglesia Católica Romana, a través del Vaticano, lidera este movimiento ecuménico acompañado de los apóstatas protestantes del Concilio Mundial de Iglesias, y de dos falsos movimientos neo pentecostales: el apostólico-profético y el G-12 (estos dos grupos </a:t>
            </a:r>
            <a:r>
              <a:rPr lang="es-ES" sz="1600" b="1" dirty="0" err="1">
                <a:solidFill>
                  <a:srgbClr val="002060"/>
                </a:solidFill>
                <a:latin typeface="Arial Black" panose="020B0A04020102020204" pitchFamily="34" charset="0"/>
              </a:rPr>
              <a:t>pseudo</a:t>
            </a:r>
            <a:r>
              <a:rPr lang="es-ES" sz="1600" b="1" dirty="0">
                <a:solidFill>
                  <a:srgbClr val="002060"/>
                </a:solidFill>
                <a:latin typeface="Arial Black" panose="020B0A04020102020204" pitchFamily="34" charset="0"/>
              </a:rPr>
              <a:t> evangélicos son seguidores del falso evangelio de la prosperidad).</a:t>
            </a:r>
          </a:p>
          <a:p>
            <a:pPr algn="ctr"/>
            <a:endParaRPr lang="es-ES" sz="16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82133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650" fill="hold"/>
                                        <p:tgtEl>
                                          <p:spTgt spid="5"/>
                                        </p:tgtEl>
                                        <p:attrNameLst>
                                          <p:attrName>ppt_w</p:attrName>
                                        </p:attrNameLst>
                                      </p:cBhvr>
                                      <p:tavLst>
                                        <p:tav tm="0">
                                          <p:val>
                                            <p:strVal val="4/3*#ppt_w"/>
                                          </p:val>
                                        </p:tav>
                                        <p:tav tm="100000">
                                          <p:val>
                                            <p:strVal val="#ppt_w"/>
                                          </p:val>
                                        </p:tav>
                                      </p:tavLst>
                                    </p:anim>
                                    <p:anim calcmode="lin" valueType="num">
                                      <p:cBhvr>
                                        <p:cTn id="12" dur="165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POSTASIA [Autoguardado] [Autoguardado]"/>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20944"/>
            <a:ext cx="9144000" cy="5164443"/>
          </a:xfrm>
          <a:prstGeom prst="rect">
            <a:avLst/>
          </a:prstGeom>
          <a:noFill/>
          <a:ln>
            <a:noFill/>
          </a:ln>
        </p:spPr>
      </p:pic>
      <p:sp>
        <p:nvSpPr>
          <p:cNvPr id="3" name="CuadroTexto 1"/>
          <p:cNvSpPr txBox="1"/>
          <p:nvPr/>
        </p:nvSpPr>
        <p:spPr>
          <a:xfrm>
            <a:off x="251520" y="3219822"/>
            <a:ext cx="8712968" cy="1731243"/>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También expusimos en aquella oportunidad que el </a:t>
            </a:r>
            <a:r>
              <a:rPr lang="es-ES" b="1" dirty="0">
                <a:solidFill>
                  <a:srgbClr val="002060"/>
                </a:solidFill>
                <a:latin typeface="Arial Black" panose="020B0A04020102020204" pitchFamily="34" charset="0"/>
              </a:rPr>
              <a:t>papa </a:t>
            </a:r>
            <a:r>
              <a:rPr lang="es-ES" b="1" dirty="0" smtClean="0">
                <a:solidFill>
                  <a:srgbClr val="002060"/>
                </a:solidFill>
                <a:latin typeface="Arial Black" panose="020B0A04020102020204" pitchFamily="34" charset="0"/>
              </a:rPr>
              <a:t>Francisco está jugando un papel decisivo para que el mundo sea </a:t>
            </a:r>
            <a:r>
              <a:rPr lang="es-ES" b="1" dirty="0">
                <a:solidFill>
                  <a:srgbClr val="002060"/>
                </a:solidFill>
                <a:latin typeface="Arial Black" panose="020B0A04020102020204" pitchFamily="34" charset="0"/>
              </a:rPr>
              <a:t>controlado por una sola autoridad política mundial, lo cual hace evidenciar que está preparando el camino para la aparición del Anticristo</a:t>
            </a:r>
            <a:r>
              <a:rPr lang="es-ES" b="1" dirty="0" smtClean="0">
                <a:solidFill>
                  <a:srgbClr val="002060"/>
                </a:solidFill>
                <a:latin typeface="Arial Black" panose="020B0A04020102020204" pitchFamily="34" charset="0"/>
              </a:rPr>
              <a:t>.</a:t>
            </a:r>
          </a:p>
          <a:p>
            <a:pPr algn="ctr"/>
            <a:r>
              <a:rPr lang="es-ES" b="1" dirty="0" smtClean="0">
                <a:solidFill>
                  <a:srgbClr val="002060"/>
                </a:solidFill>
                <a:latin typeface="Arial Black" panose="020B0A04020102020204" pitchFamily="34" charset="0"/>
              </a:rPr>
              <a:t>(Al final se expone </a:t>
            </a:r>
            <a:r>
              <a:rPr lang="es-ES" b="1" dirty="0">
                <a:solidFill>
                  <a:srgbClr val="002060"/>
                </a:solidFill>
                <a:latin typeface="Arial Black" panose="020B0A04020102020204" pitchFamily="34" charset="0"/>
              </a:rPr>
              <a:t>una revelación de la cristiana mexicana Mónica Gómez, </a:t>
            </a:r>
            <a:r>
              <a:rPr lang="es-ES" b="1" dirty="0" smtClean="0">
                <a:solidFill>
                  <a:srgbClr val="002060"/>
                </a:solidFill>
                <a:latin typeface="Arial Black" panose="020B0A04020102020204" pitchFamily="34" charset="0"/>
              </a:rPr>
              <a:t>donde visiona al papa Francisco en dicho cometido). </a:t>
            </a:r>
            <a:endParaRPr lang="es-ES"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2729062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650" fill="hold"/>
                                        <p:tgtEl>
                                          <p:spTgt spid="4"/>
                                        </p:tgtEl>
                                        <p:attrNameLst>
                                          <p:attrName>ppt_w</p:attrName>
                                        </p:attrNameLst>
                                      </p:cBhvr>
                                      <p:tavLst>
                                        <p:tav tm="0">
                                          <p:val>
                                            <p:strVal val="4/3*#ppt_w"/>
                                          </p:val>
                                        </p:tav>
                                        <p:tav tm="100000">
                                          <p:val>
                                            <p:strVal val="#ppt_w"/>
                                          </p:val>
                                        </p:tav>
                                      </p:tavLst>
                                    </p:anim>
                                    <p:anim calcmode="lin" valueType="num">
                                      <p:cBhvr>
                                        <p:cTn id="12" dur="165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467544" y="699542"/>
            <a:ext cx="8208912" cy="4008790"/>
          </a:xfrm>
          <a:prstGeom prst="rect">
            <a:avLst/>
          </a:prstGeom>
          <a:noFill/>
        </p:spPr>
        <p:txBody>
          <a:bodyPr wrap="square" lIns="68580" tIns="34290" rIns="68580" bIns="34290" rtlCol="0">
            <a:spAutoFit/>
            <a:scene3d>
              <a:camera prst="obliqueBottomLeft"/>
              <a:lightRig rig="threePt" dir="t"/>
            </a:scene3d>
            <a:sp3d extrusionH="31750">
              <a:extrusionClr>
                <a:schemeClr val="accent5">
                  <a:lumMod val="20000"/>
                  <a:lumOff val="80000"/>
                </a:schemeClr>
              </a:extrusionClr>
            </a:sp3d>
          </a:bodyPr>
          <a:lstStyle/>
          <a:p>
            <a:pPr algn="ctr"/>
            <a:r>
              <a:rPr lang="es-ES" sz="1600" b="1" dirty="0" smtClean="0">
                <a:solidFill>
                  <a:srgbClr val="002060"/>
                </a:solidFill>
                <a:latin typeface="Arial Black" panose="020B0A04020102020204" pitchFamily="34" charset="0"/>
              </a:rPr>
              <a:t>Otra </a:t>
            </a:r>
            <a:r>
              <a:rPr lang="es-ES" sz="1600" b="1" dirty="0">
                <a:solidFill>
                  <a:srgbClr val="002060"/>
                </a:solidFill>
                <a:latin typeface="Arial Black" panose="020B0A04020102020204" pitchFamily="34" charset="0"/>
              </a:rPr>
              <a:t>razón por la cual el Ecumenismo es contrario a la fe cristiana, lo encontramos en </a:t>
            </a:r>
            <a:r>
              <a:rPr lang="es-ES" sz="1600" b="1" dirty="0" smtClean="0">
                <a:solidFill>
                  <a:srgbClr val="002060"/>
                </a:solidFill>
                <a:latin typeface="Arial Black" panose="020B0A04020102020204" pitchFamily="34" charset="0"/>
              </a:rPr>
              <a:t>2ª </a:t>
            </a:r>
            <a:r>
              <a:rPr lang="es-ES" sz="1600" b="1" dirty="0">
                <a:solidFill>
                  <a:srgbClr val="002060"/>
                </a:solidFill>
                <a:latin typeface="Arial Black" panose="020B0A04020102020204" pitchFamily="34" charset="0"/>
              </a:rPr>
              <a:t>Corintios 6:14-15, que dice:</a:t>
            </a:r>
          </a:p>
          <a:p>
            <a:pPr algn="ctr"/>
            <a:r>
              <a:rPr lang="es-ES" sz="1600" b="1" dirty="0">
                <a:solidFill>
                  <a:srgbClr val="002060"/>
                </a:solidFill>
                <a:latin typeface="Arial Black" panose="020B0A04020102020204" pitchFamily="34" charset="0"/>
              </a:rPr>
              <a:t>“No os unáis en yugo desigual con los incrédulos; porque ¿qué compañerismo tiene la justicia con la injusticia? ¿Y qué comunión la luz con las tinieblas?</a:t>
            </a:r>
          </a:p>
          <a:p>
            <a:pPr algn="ctr"/>
            <a:r>
              <a:rPr lang="es-ES" sz="1600" b="1" dirty="0">
                <a:solidFill>
                  <a:srgbClr val="002060"/>
                </a:solidFill>
                <a:latin typeface="Arial Black" panose="020B0A04020102020204" pitchFamily="34" charset="0"/>
              </a:rPr>
              <a:t>¿Y qué concordia Cristo con </a:t>
            </a:r>
            <a:r>
              <a:rPr lang="es-ES" sz="1600" b="1" dirty="0" err="1">
                <a:solidFill>
                  <a:srgbClr val="002060"/>
                </a:solidFill>
                <a:latin typeface="Arial Black" panose="020B0A04020102020204" pitchFamily="34" charset="0"/>
              </a:rPr>
              <a:t>Belial</a:t>
            </a:r>
            <a:r>
              <a:rPr lang="es-ES" sz="1600" b="1" dirty="0">
                <a:solidFill>
                  <a:srgbClr val="002060"/>
                </a:solidFill>
                <a:latin typeface="Arial Black" panose="020B0A04020102020204" pitchFamily="34" charset="0"/>
              </a:rPr>
              <a:t>? ¿O qué parte el creyente con el incrédulo?”</a:t>
            </a:r>
          </a:p>
          <a:p>
            <a:pPr algn="ctr"/>
            <a:r>
              <a:rPr lang="es-ES" sz="1600" b="1" dirty="0">
                <a:solidFill>
                  <a:srgbClr val="002060"/>
                </a:solidFill>
                <a:latin typeface="Arial Black" panose="020B0A04020102020204" pitchFamily="34" charset="0"/>
              </a:rPr>
              <a:t>La Biblia es bien clara en ese pasaje bíblico antes mencionado, ya que NO PUEDE HABER COMUNIÓN ENTRE UN CRISTIANO Y UN MUSULMÁN, O CON UN TAOISTA, O CON UN BUDISTA, LOS CUALES SON INCRÉDULOS. </a:t>
            </a:r>
          </a:p>
          <a:p>
            <a:pPr algn="ctr"/>
            <a:r>
              <a:rPr lang="es-ES" sz="1600" b="1" dirty="0">
                <a:solidFill>
                  <a:srgbClr val="002060"/>
                </a:solidFill>
                <a:latin typeface="Arial Black" panose="020B0A04020102020204" pitchFamily="34" charset="0"/>
              </a:rPr>
              <a:t>A eso la Biblia le denomina “yugo desigual”, porque no puede haber comunión entre la luz cristiana y las tinieblas de las religiones falsas (que son obras de Satanás, para que la gente no conozca la verdad del Evangelio de Cristo y sean salvas de la condenación eterna).</a:t>
            </a:r>
          </a:p>
          <a:p>
            <a:pPr algn="ctr"/>
            <a:endParaRPr lang="es-ES" sz="16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2964777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APOSTASIA [Autoguardado] [Autoguardado]"/>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6583" y="0"/>
            <a:ext cx="9144000" cy="5143500"/>
          </a:xfrm>
          <a:prstGeom prst="rect">
            <a:avLst/>
          </a:prstGeom>
          <a:noFill/>
          <a:ln>
            <a:noFill/>
          </a:ln>
        </p:spPr>
      </p:pic>
      <p:sp>
        <p:nvSpPr>
          <p:cNvPr id="3" name="CuadroTexto 1"/>
          <p:cNvSpPr txBox="1"/>
          <p:nvPr/>
        </p:nvSpPr>
        <p:spPr>
          <a:xfrm>
            <a:off x="395536" y="2787774"/>
            <a:ext cx="8496944" cy="2469907"/>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1400" b="1" dirty="0" smtClean="0">
                <a:solidFill>
                  <a:srgbClr val="002060"/>
                </a:solidFill>
                <a:latin typeface="Arial Black" panose="020B0A04020102020204" pitchFamily="34" charset="0"/>
              </a:rPr>
              <a:t>También podemos considerar otro gesto de apostasía la expresión del </a:t>
            </a:r>
            <a:r>
              <a:rPr lang="es-ES" sz="1400" b="1" dirty="0">
                <a:solidFill>
                  <a:srgbClr val="002060"/>
                </a:solidFill>
                <a:latin typeface="Arial Black" panose="020B0A04020102020204" pitchFamily="34" charset="0"/>
              </a:rPr>
              <a:t>papa Francisco, </a:t>
            </a:r>
            <a:r>
              <a:rPr lang="es-ES" sz="1400" b="1" dirty="0" smtClean="0">
                <a:solidFill>
                  <a:srgbClr val="002060"/>
                </a:solidFill>
                <a:latin typeface="Arial Black" panose="020B0A04020102020204" pitchFamily="34" charset="0"/>
              </a:rPr>
              <a:t>durante </a:t>
            </a:r>
            <a:r>
              <a:rPr lang="es-ES" sz="1400" b="1" dirty="0">
                <a:solidFill>
                  <a:srgbClr val="002060"/>
                </a:solidFill>
                <a:latin typeface="Arial Black" panose="020B0A04020102020204" pitchFamily="34" charset="0"/>
              </a:rPr>
              <a:t>su visita a Estados </a:t>
            </a:r>
            <a:r>
              <a:rPr lang="es-ES" sz="1400" b="1" dirty="0" smtClean="0">
                <a:solidFill>
                  <a:srgbClr val="002060"/>
                </a:solidFill>
                <a:latin typeface="Arial Black" panose="020B0A04020102020204" pitchFamily="34" charset="0"/>
              </a:rPr>
              <a:t>Unidos en </a:t>
            </a:r>
            <a:r>
              <a:rPr lang="es-ES" sz="1400" b="1" dirty="0">
                <a:solidFill>
                  <a:srgbClr val="002060"/>
                </a:solidFill>
                <a:latin typeface="Arial Black" panose="020B0A04020102020204" pitchFamily="34" charset="0"/>
              </a:rPr>
              <a:t>el año 2015, </a:t>
            </a:r>
            <a:r>
              <a:rPr lang="es-ES" sz="1400" b="1" dirty="0" smtClean="0">
                <a:solidFill>
                  <a:srgbClr val="002060"/>
                </a:solidFill>
                <a:latin typeface="Arial Black" panose="020B0A04020102020204" pitchFamily="34" charset="0"/>
              </a:rPr>
              <a:t> la cual decía “que la </a:t>
            </a:r>
            <a:r>
              <a:rPr lang="es-ES" sz="1400" b="1" dirty="0">
                <a:solidFill>
                  <a:srgbClr val="002060"/>
                </a:solidFill>
                <a:latin typeface="Arial Black" panose="020B0A04020102020204" pitchFamily="34" charset="0"/>
              </a:rPr>
              <a:t>muerte de Cristo humanamente hablando había sido un fracaso</a:t>
            </a:r>
            <a:r>
              <a:rPr lang="es-ES" sz="1400" b="1" dirty="0" smtClean="0">
                <a:solidFill>
                  <a:srgbClr val="002060"/>
                </a:solidFill>
                <a:latin typeface="Arial Black" panose="020B0A04020102020204" pitchFamily="34" charset="0"/>
              </a:rPr>
              <a:t>”.  Es obvio que esta afirmación hay que considerarla como </a:t>
            </a:r>
            <a:r>
              <a:rPr lang="es-ES" sz="1400" b="1" dirty="0">
                <a:solidFill>
                  <a:srgbClr val="002060"/>
                </a:solidFill>
                <a:latin typeface="Arial Black" panose="020B0A04020102020204" pitchFamily="34" charset="0"/>
              </a:rPr>
              <a:t>una tremenda </a:t>
            </a:r>
            <a:r>
              <a:rPr lang="es-ES" sz="1400" b="1" dirty="0" smtClean="0">
                <a:solidFill>
                  <a:srgbClr val="002060"/>
                </a:solidFill>
                <a:latin typeface="Arial Black" panose="020B0A04020102020204" pitchFamily="34" charset="0"/>
              </a:rPr>
              <a:t>herejía, ya que la </a:t>
            </a:r>
            <a:r>
              <a:rPr lang="es-ES" sz="1400" b="1" dirty="0">
                <a:solidFill>
                  <a:srgbClr val="002060"/>
                </a:solidFill>
                <a:latin typeface="Arial Black" panose="020B0A04020102020204" pitchFamily="34" charset="0"/>
              </a:rPr>
              <a:t>Biblia enseña que Jesucristo en la cruz del calvario a través de su gloriosa muerte </a:t>
            </a:r>
            <a:r>
              <a:rPr lang="es-ES" sz="1400" b="1" dirty="0" smtClean="0">
                <a:solidFill>
                  <a:srgbClr val="002060"/>
                </a:solidFill>
                <a:latin typeface="Arial Black" panose="020B0A04020102020204" pitchFamily="34" charset="0"/>
              </a:rPr>
              <a:t>AVERGONZÓ </a:t>
            </a:r>
            <a:r>
              <a:rPr lang="es-ES" sz="1400" b="1" dirty="0">
                <a:solidFill>
                  <a:srgbClr val="002060"/>
                </a:solidFill>
                <a:latin typeface="Arial Black" panose="020B0A04020102020204" pitchFamily="34" charset="0"/>
              </a:rPr>
              <a:t>PÚBLICAMENTE A LOS PRINCIPADOS Y POTESTADES SATÁNICAS, ya que Satanás sabía que si Jesucristo moría en la cruz, LA RESURRECCIÓN ERA UN HECHO. Esto lo apreciamos en Gálatas 3:15, que dice:</a:t>
            </a:r>
          </a:p>
          <a:p>
            <a:pPr algn="ctr"/>
            <a:r>
              <a:rPr lang="es-ES" sz="1400" b="1" dirty="0">
                <a:solidFill>
                  <a:srgbClr val="002060"/>
                </a:solidFill>
                <a:latin typeface="Arial Black" panose="020B0A04020102020204" pitchFamily="34" charset="0"/>
              </a:rPr>
              <a:t>“Y despojando [Cristo] a los PRINCIPADOS y a las POTESTADES, LOS EXHIBIÓ PÚBLICAMENTE, TRIUNFANDO SOBRE ELLOS EN LA CRUZ”.</a:t>
            </a:r>
          </a:p>
          <a:p>
            <a:pPr algn="ctr"/>
            <a:endParaRPr lang="es-ES" sz="16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2347439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650" fill="hold"/>
                                        <p:tgtEl>
                                          <p:spTgt spid="5"/>
                                        </p:tgtEl>
                                        <p:attrNameLst>
                                          <p:attrName>ppt_w</p:attrName>
                                        </p:attrNameLst>
                                      </p:cBhvr>
                                      <p:tavLst>
                                        <p:tav tm="0">
                                          <p:val>
                                            <p:strVal val="4/3*#ppt_w"/>
                                          </p:val>
                                        </p:tav>
                                        <p:tav tm="100000">
                                          <p:val>
                                            <p:strVal val="#ppt_w"/>
                                          </p:val>
                                        </p:tav>
                                      </p:tavLst>
                                    </p:anim>
                                    <p:anim calcmode="lin" valueType="num">
                                      <p:cBhvr>
                                        <p:cTn id="12" dur="165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APOSTASIA [Autoguardado] [Autoguardado]"/>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7436"/>
            <a:ext cx="9144000" cy="5143500"/>
          </a:xfrm>
          <a:prstGeom prst="rect">
            <a:avLst/>
          </a:prstGeom>
          <a:noFill/>
          <a:ln>
            <a:noFill/>
          </a:ln>
        </p:spPr>
      </p:pic>
      <p:sp>
        <p:nvSpPr>
          <p:cNvPr id="3" name="CuadroTexto 1"/>
          <p:cNvSpPr txBox="1"/>
          <p:nvPr/>
        </p:nvSpPr>
        <p:spPr>
          <a:xfrm>
            <a:off x="179512" y="2427734"/>
            <a:ext cx="8820472" cy="2777683"/>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1600" b="1" dirty="0" smtClean="0">
                <a:solidFill>
                  <a:srgbClr val="002060"/>
                </a:solidFill>
                <a:latin typeface="Arial Black" panose="020B0A04020102020204" pitchFamily="34" charset="0"/>
              </a:rPr>
              <a:t>El </a:t>
            </a:r>
            <a:r>
              <a:rPr lang="es-ES" sz="1600" b="1" dirty="0">
                <a:solidFill>
                  <a:srgbClr val="002060"/>
                </a:solidFill>
                <a:latin typeface="Arial Black" panose="020B0A04020102020204" pitchFamily="34" charset="0"/>
              </a:rPr>
              <a:t>mejor ejemplo de que Satanás no quería que Jesucristo fuera a la cruz, lo tenemos cuando este engendro del mal toma la boca de Pedro y éste le dice a Jesús que de ninguna manera debería padecer por nosotros y ser muerto por sus enemigos. El pasaje de esto lo encontramos en Mateo 16:21-24.</a:t>
            </a:r>
          </a:p>
          <a:p>
            <a:pPr algn="ctr"/>
            <a:r>
              <a:rPr lang="es-ES" sz="1600" b="1" dirty="0">
                <a:solidFill>
                  <a:srgbClr val="002060"/>
                </a:solidFill>
                <a:latin typeface="Arial Black" panose="020B0A04020102020204" pitchFamily="34" charset="0"/>
              </a:rPr>
              <a:t>Afirmar que la muerte de Cristo humanamente hablando fue un fracaso significa no solo desconocer su obra redentora a través de su crucifixión, sino desconocer su resurrección. Porque si Cristo no hubiera resucitado vana sería nuestra fe y esto lo dice </a:t>
            </a:r>
            <a:r>
              <a:rPr lang="es-ES" sz="1600" b="1" dirty="0" smtClean="0">
                <a:solidFill>
                  <a:srgbClr val="002060"/>
                </a:solidFill>
                <a:latin typeface="Arial Black" panose="020B0A04020102020204" pitchFamily="34" charset="0"/>
              </a:rPr>
              <a:t>1ª </a:t>
            </a:r>
            <a:r>
              <a:rPr lang="es-ES" sz="1600" b="1" dirty="0">
                <a:solidFill>
                  <a:srgbClr val="002060"/>
                </a:solidFill>
                <a:latin typeface="Arial Black" panose="020B0A04020102020204" pitchFamily="34" charset="0"/>
              </a:rPr>
              <a:t>Corintios 15:14 “Y si Cristo no resucitó, </a:t>
            </a:r>
            <a:endParaRPr lang="es-ES" sz="1600" b="1" dirty="0" smtClean="0">
              <a:solidFill>
                <a:srgbClr val="002060"/>
              </a:solidFill>
              <a:latin typeface="Arial Black" panose="020B0A04020102020204" pitchFamily="34" charset="0"/>
            </a:endParaRPr>
          </a:p>
          <a:p>
            <a:pPr algn="ctr"/>
            <a:r>
              <a:rPr lang="es-ES" sz="1600" b="1" dirty="0" smtClean="0">
                <a:solidFill>
                  <a:srgbClr val="002060"/>
                </a:solidFill>
                <a:latin typeface="Arial Black" panose="020B0A04020102020204" pitchFamily="34" charset="0"/>
              </a:rPr>
              <a:t>vana </a:t>
            </a:r>
            <a:r>
              <a:rPr lang="es-ES" sz="1600" b="1" dirty="0">
                <a:solidFill>
                  <a:srgbClr val="002060"/>
                </a:solidFill>
                <a:latin typeface="Arial Black" panose="020B0A04020102020204" pitchFamily="34" charset="0"/>
              </a:rPr>
              <a:t>es entonces nuestra predicación, vana es también vuestra fe”.</a:t>
            </a:r>
          </a:p>
          <a:p>
            <a:pPr algn="ctr"/>
            <a:r>
              <a:rPr lang="es-ES" sz="1600" b="1" dirty="0">
                <a:solidFill>
                  <a:srgbClr val="002060"/>
                </a:solidFill>
                <a:latin typeface="Arial Black" panose="020B0A04020102020204" pitchFamily="34" charset="0"/>
              </a:rPr>
              <a:t>Al final, expondremos en vídeo la HEREJÍA del papa Francisco.</a:t>
            </a:r>
          </a:p>
          <a:p>
            <a:pPr algn="ctr"/>
            <a:endParaRPr lang="es-ES" sz="16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2662776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1650" fill="hold"/>
                                        <p:tgtEl>
                                          <p:spTgt spid="7"/>
                                        </p:tgtEl>
                                        <p:attrNameLst>
                                          <p:attrName>ppt_w</p:attrName>
                                        </p:attrNameLst>
                                      </p:cBhvr>
                                      <p:tavLst>
                                        <p:tav tm="0">
                                          <p:val>
                                            <p:strVal val="4/3*#ppt_w"/>
                                          </p:val>
                                        </p:tav>
                                        <p:tav tm="100000">
                                          <p:val>
                                            <p:strVal val="#ppt_w"/>
                                          </p:val>
                                        </p:tav>
                                      </p:tavLst>
                                    </p:anim>
                                    <p:anim calcmode="lin" valueType="num">
                                      <p:cBhvr>
                                        <p:cTn id="12" dur="1650" fill="hold"/>
                                        <p:tgtEl>
                                          <p:spTgt spid="7"/>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APOSTASIA [Autoguardado] [Autoguardado]"/>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23528" y="2715766"/>
            <a:ext cx="8496944" cy="2316019"/>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1600" b="1" dirty="0" smtClean="0">
                <a:solidFill>
                  <a:srgbClr val="002060"/>
                </a:solidFill>
                <a:latin typeface="Arial Black" panose="020B0A04020102020204" pitchFamily="34" charset="0"/>
              </a:rPr>
              <a:t>También </a:t>
            </a:r>
            <a:r>
              <a:rPr lang="es-ES" sz="1600" b="1" dirty="0">
                <a:solidFill>
                  <a:srgbClr val="002060"/>
                </a:solidFill>
                <a:latin typeface="Arial Black" panose="020B0A04020102020204" pitchFamily="34" charset="0"/>
              </a:rPr>
              <a:t>hay que recordar otra declaración herética que hizo el papa Francisco el 26 de Mayo del 2013 cuando a un ateo le da a entender que puede llegar al cielo haciendo el bien, </a:t>
            </a:r>
            <a:r>
              <a:rPr lang="es-ES" sz="1600" b="1" dirty="0" smtClean="0">
                <a:solidFill>
                  <a:srgbClr val="002060"/>
                </a:solidFill>
                <a:latin typeface="Arial Black" panose="020B0A04020102020204" pitchFamily="34" charset="0"/>
              </a:rPr>
              <a:t>aunque</a:t>
            </a:r>
            <a:r>
              <a:rPr lang="es-ES" sz="1600" b="1" dirty="0" smtClean="0">
                <a:solidFill>
                  <a:srgbClr val="FF0000"/>
                </a:solidFill>
                <a:latin typeface="Arial Black" panose="020B0A04020102020204" pitchFamily="34" charset="0"/>
              </a:rPr>
              <a:t> </a:t>
            </a:r>
            <a:r>
              <a:rPr lang="es-ES" sz="1600" b="1" dirty="0" smtClean="0">
                <a:solidFill>
                  <a:srgbClr val="002060"/>
                </a:solidFill>
                <a:latin typeface="Arial Black" panose="020B0A04020102020204" pitchFamily="34" charset="0"/>
              </a:rPr>
              <a:t>no </a:t>
            </a:r>
            <a:r>
              <a:rPr lang="es-ES" sz="1600" b="1" dirty="0">
                <a:solidFill>
                  <a:srgbClr val="002060"/>
                </a:solidFill>
                <a:latin typeface="Arial Black" panose="020B0A04020102020204" pitchFamily="34" charset="0"/>
              </a:rPr>
              <a:t>crea en Jesucristo y el Papa Francisco le dice al ateo “Debemos reunirnos en hacer el bien” -----y el ateo le contesta -----</a:t>
            </a:r>
          </a:p>
          <a:p>
            <a:pPr algn="ctr"/>
            <a:r>
              <a:rPr lang="es-ES" sz="1600" b="1" dirty="0">
                <a:solidFill>
                  <a:srgbClr val="002060"/>
                </a:solidFill>
                <a:latin typeface="Arial Black" panose="020B0A04020102020204" pitchFamily="34" charset="0"/>
              </a:rPr>
              <a:t>“¡ pero no creo, soy ateo !” ------ y El Papa Francisco le replica -----”pero </a:t>
            </a:r>
            <a:r>
              <a:rPr lang="es-ES" sz="1600" b="1" dirty="0" smtClean="0">
                <a:solidFill>
                  <a:srgbClr val="002060"/>
                </a:solidFill>
                <a:latin typeface="Arial Black" panose="020B0A04020102020204" pitchFamily="34" charset="0"/>
              </a:rPr>
              <a:t>haz </a:t>
            </a:r>
            <a:r>
              <a:rPr lang="es-ES" sz="1600" b="1" dirty="0">
                <a:solidFill>
                  <a:srgbClr val="002060"/>
                </a:solidFill>
                <a:latin typeface="Arial Black" panose="020B0A04020102020204" pitchFamily="34" charset="0"/>
              </a:rPr>
              <a:t>el bien y nos reuniremos allí”  (o sea en el cielo)</a:t>
            </a:r>
          </a:p>
          <a:p>
            <a:pPr algn="ctr"/>
            <a:endParaRPr lang="es-ES" sz="1600" b="1" dirty="0">
              <a:solidFill>
                <a:srgbClr val="002060"/>
              </a:solidFill>
              <a:latin typeface="Arial Black" panose="020B0A04020102020204" pitchFamily="34" charset="0"/>
            </a:endParaRPr>
          </a:p>
          <a:p>
            <a:pPr algn="ctr"/>
            <a:endParaRPr lang="es-ES" b="1" dirty="0">
              <a:solidFill>
                <a:srgbClr val="002060"/>
              </a:solidFill>
              <a:latin typeface="Arial Black" panose="020B0A04020102020204" pitchFamily="34" charset="0"/>
            </a:endParaRPr>
          </a:p>
        </p:txBody>
      </p:sp>
      <p:sp>
        <p:nvSpPr>
          <p:cNvPr id="4" name="CuadroTexto 1"/>
          <p:cNvSpPr txBox="1"/>
          <p:nvPr/>
        </p:nvSpPr>
        <p:spPr>
          <a:xfrm>
            <a:off x="323528" y="4299942"/>
            <a:ext cx="8496944" cy="1238801"/>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endParaRPr lang="es-ES" sz="1600" b="1" dirty="0">
              <a:solidFill>
                <a:srgbClr val="002060"/>
              </a:solidFill>
              <a:latin typeface="Arial Black" panose="020B0A04020102020204" pitchFamily="34" charset="0"/>
            </a:endParaRPr>
          </a:p>
          <a:p>
            <a:pPr algn="ctr"/>
            <a:r>
              <a:rPr lang="es-ES" sz="1400" b="1" dirty="0">
                <a:solidFill>
                  <a:srgbClr val="002060"/>
                </a:solidFill>
                <a:latin typeface="Arial Black" panose="020B0A04020102020204" pitchFamily="34" charset="0"/>
              </a:rPr>
              <a:t>Fuente: http://</a:t>
            </a:r>
            <a:r>
              <a:rPr lang="es-ES" sz="1400" b="1" dirty="0">
                <a:solidFill>
                  <a:srgbClr val="002060"/>
                </a:solidFill>
                <a:latin typeface="Arial Black" panose="020B0A04020102020204" pitchFamily="34" charset="0"/>
                <a:hlinkClick r:id="rId3"/>
              </a:rPr>
              <a:t>ateismoparacristianos.blogspot.com/2013/05/el-papa-francisco-favor-del-ateismo.html</a:t>
            </a:r>
            <a:endParaRPr lang="es-ES" sz="1400" b="1" dirty="0">
              <a:solidFill>
                <a:srgbClr val="002060"/>
              </a:solidFill>
              <a:latin typeface="Arial Black" panose="020B0A04020102020204" pitchFamily="34" charset="0"/>
            </a:endParaRPr>
          </a:p>
          <a:p>
            <a:pPr algn="ctr"/>
            <a:endParaRPr lang="es-ES" sz="1400" b="1" dirty="0">
              <a:solidFill>
                <a:srgbClr val="002060"/>
              </a:solidFill>
              <a:latin typeface="Arial Black" panose="020B0A04020102020204" pitchFamily="34" charset="0"/>
            </a:endParaRPr>
          </a:p>
          <a:p>
            <a:pPr algn="ctr"/>
            <a:endParaRPr lang="es-ES"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1195986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fltVal val="0"/>
                                          </p:val>
                                        </p:tav>
                                        <p:tav tm="100000">
                                          <p:val>
                                            <p:strVal val="#ppt_w"/>
                                          </p:val>
                                        </p:tav>
                                      </p:tavLst>
                                    </p:anim>
                                    <p:anim calcmode="lin" valueType="num">
                                      <p:cBhvr>
                                        <p:cTn id="8" dur="1650" fill="hold"/>
                                        <p:tgtEl>
                                          <p:spTgt spid="4"/>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1650" fill="hold"/>
                                        <p:tgtEl>
                                          <p:spTgt spid="6"/>
                                        </p:tgtEl>
                                        <p:attrNameLst>
                                          <p:attrName>ppt_w</p:attrName>
                                        </p:attrNameLst>
                                      </p:cBhvr>
                                      <p:tavLst>
                                        <p:tav tm="0">
                                          <p:val>
                                            <p:strVal val="4/3*#ppt_w"/>
                                          </p:val>
                                        </p:tav>
                                        <p:tav tm="100000">
                                          <p:val>
                                            <p:strVal val="#ppt_w"/>
                                          </p:val>
                                        </p:tav>
                                      </p:tavLst>
                                    </p:anim>
                                    <p:anim calcmode="lin" valueType="num">
                                      <p:cBhvr>
                                        <p:cTn id="16" dur="1650" fill="hold"/>
                                        <p:tgtEl>
                                          <p:spTgt spid="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23528" y="3507854"/>
            <a:ext cx="8496944" cy="1269578"/>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A </a:t>
            </a:r>
            <a:r>
              <a:rPr lang="es-ES" b="1" dirty="0">
                <a:solidFill>
                  <a:srgbClr val="002060"/>
                </a:solidFill>
                <a:latin typeface="Arial Black" panose="020B0A04020102020204" pitchFamily="34" charset="0"/>
              </a:rPr>
              <a:t>la luz de la Palabra de Dios, ¿será cierto que un ateo que haga el bien, tiene camino directo al cielo?</a:t>
            </a:r>
          </a:p>
          <a:p>
            <a:pPr algn="ctr"/>
            <a:endParaRPr lang="es-ES" b="1" dirty="0">
              <a:solidFill>
                <a:srgbClr val="002060"/>
              </a:solidFill>
              <a:latin typeface="Arial Black" panose="020B0A04020102020204" pitchFamily="34" charset="0"/>
            </a:endParaRPr>
          </a:p>
          <a:p>
            <a:pPr algn="ctr"/>
            <a:r>
              <a:rPr lang="es-ES" sz="2400" b="1" dirty="0">
                <a:solidFill>
                  <a:srgbClr val="002060"/>
                </a:solidFill>
                <a:latin typeface="Arial Black" panose="020B0A04020102020204" pitchFamily="34" charset="0"/>
              </a:rPr>
              <a:t>La Biblia nos responde lo siguiente</a:t>
            </a:r>
            <a:r>
              <a:rPr lang="es-ES" sz="2400" b="1" dirty="0" smtClean="0">
                <a:solidFill>
                  <a:srgbClr val="002060"/>
                </a:solidFill>
                <a:latin typeface="Arial Black" panose="020B0A04020102020204" pitchFamily="34" charset="0"/>
              </a:rPr>
              <a:t>:</a:t>
            </a:r>
            <a:endParaRPr lang="es-ES" sz="24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105831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683568" y="765378"/>
            <a:ext cx="7776864" cy="4378122"/>
          </a:xfrm>
          <a:prstGeom prst="rect">
            <a:avLst/>
          </a:prstGeom>
          <a:noFill/>
        </p:spPr>
        <p:txBody>
          <a:bodyPr wrap="square" lIns="68580" tIns="34290" rIns="68580" bIns="34290" rtlCol="0">
            <a:spAutoFit/>
            <a:scene3d>
              <a:camera prst="obliqueBottomLeft"/>
              <a:lightRig rig="threePt" dir="t"/>
            </a:scene3d>
            <a:sp3d extrusionH="38100">
              <a:extrusionClr>
                <a:schemeClr val="accent5">
                  <a:lumMod val="20000"/>
                  <a:lumOff val="80000"/>
                </a:schemeClr>
              </a:extrusionClr>
              <a:contourClr>
                <a:schemeClr val="accent5">
                  <a:lumMod val="50000"/>
                </a:schemeClr>
              </a:contourClr>
            </a:sp3d>
          </a:bodyPr>
          <a:lstStyle/>
          <a:p>
            <a:pPr algn="ctr"/>
            <a:r>
              <a:rPr lang="es-ES" sz="1600" b="1" dirty="0" smtClean="0">
                <a:solidFill>
                  <a:srgbClr val="1A4652"/>
                </a:solidFill>
                <a:latin typeface="Arial Black" panose="020B0A04020102020204" pitchFamily="34" charset="0"/>
              </a:rPr>
              <a:t>1</a:t>
            </a:r>
            <a:r>
              <a:rPr lang="es-ES" sz="1600" b="1" dirty="0">
                <a:solidFill>
                  <a:srgbClr val="1A4652"/>
                </a:solidFill>
                <a:latin typeface="Arial Black" panose="020B0A04020102020204" pitchFamily="34" charset="0"/>
              </a:rPr>
              <a:t>.- Marcos 16:16 “El que creyere y fuere bautizado, será salvo; mas el que no creyere será condenado”.</a:t>
            </a:r>
          </a:p>
          <a:p>
            <a:pPr algn="ctr"/>
            <a:r>
              <a:rPr lang="es-ES" sz="1600" b="1" dirty="0" smtClean="0">
                <a:solidFill>
                  <a:srgbClr val="1A4652"/>
                </a:solidFill>
                <a:latin typeface="Arial Black" panose="020B0A04020102020204" pitchFamily="34" charset="0"/>
              </a:rPr>
              <a:t>2</a:t>
            </a:r>
            <a:r>
              <a:rPr lang="es-ES" sz="1600" b="1" dirty="0">
                <a:solidFill>
                  <a:srgbClr val="1A4652"/>
                </a:solidFill>
                <a:latin typeface="Arial Black" panose="020B0A04020102020204" pitchFamily="34" charset="0"/>
              </a:rPr>
              <a:t>.- Juan 3:36 “El que cree en el Hijo </a:t>
            </a:r>
            <a:r>
              <a:rPr lang="es-ES" sz="1600" b="1" dirty="0" smtClean="0">
                <a:solidFill>
                  <a:srgbClr val="1A4652"/>
                </a:solidFill>
                <a:latin typeface="Arial Black" panose="020B0A04020102020204" pitchFamily="34" charset="0"/>
              </a:rPr>
              <a:t>tiene </a:t>
            </a:r>
            <a:r>
              <a:rPr lang="es-ES" sz="1600" b="1" dirty="0">
                <a:solidFill>
                  <a:srgbClr val="1A4652"/>
                </a:solidFill>
                <a:latin typeface="Arial Black" panose="020B0A04020102020204" pitchFamily="34" charset="0"/>
              </a:rPr>
              <a:t>vida eterna; pero el que rehúsa creer en el Hijo no verá la vida, sino que la ira de Dios está sobre él”.</a:t>
            </a:r>
          </a:p>
          <a:p>
            <a:pPr algn="ctr"/>
            <a:r>
              <a:rPr lang="es-ES" sz="1600" b="1" dirty="0" smtClean="0">
                <a:solidFill>
                  <a:srgbClr val="1A4652"/>
                </a:solidFill>
                <a:latin typeface="Arial Black" panose="020B0A04020102020204" pitchFamily="34" charset="0"/>
              </a:rPr>
              <a:t>3</a:t>
            </a:r>
            <a:r>
              <a:rPr lang="es-ES" sz="1600" b="1" dirty="0">
                <a:solidFill>
                  <a:srgbClr val="1A4652"/>
                </a:solidFill>
                <a:latin typeface="Arial Black" panose="020B0A04020102020204" pitchFamily="34" charset="0"/>
              </a:rPr>
              <a:t>.- 2ª Tesalonicenses 1:6-9 “Porque es justo delante de Dios pagar con tribulación a los que os atribulan, y a vosotros que sois atribulados, daros reposo con nosotros, cuando se MANIFIESTE EL SEÑOR JESÚS DESDE EL CIELO con los ángeles de su poder, en llama de fuego, para DAR RETRIBUCIÓN A LOS QUE NO CONOCIERON A DIOS, NI OBEDECEN AL EVANGELIO DE NUESTRO SEÑOR JESUCRISTO;  los CUALES SUFRIRÁN PENA DE ETERNA PERDICIÓN, excluidos de la presencia del Señor y de la gloria de </a:t>
            </a:r>
            <a:endParaRPr lang="es-ES" sz="1600" b="1" dirty="0" smtClean="0">
              <a:solidFill>
                <a:srgbClr val="1A4652"/>
              </a:solidFill>
              <a:latin typeface="Arial Black" panose="020B0A04020102020204" pitchFamily="34" charset="0"/>
            </a:endParaRPr>
          </a:p>
          <a:p>
            <a:pPr algn="ctr"/>
            <a:r>
              <a:rPr lang="es-ES" sz="1600" b="1" dirty="0" smtClean="0">
                <a:solidFill>
                  <a:srgbClr val="1A4652"/>
                </a:solidFill>
                <a:latin typeface="Arial Black" panose="020B0A04020102020204" pitchFamily="34" charset="0"/>
              </a:rPr>
              <a:t>su </a:t>
            </a:r>
            <a:r>
              <a:rPr lang="es-ES" sz="1600" b="1" dirty="0">
                <a:solidFill>
                  <a:srgbClr val="1A4652"/>
                </a:solidFill>
                <a:latin typeface="Arial Black" panose="020B0A04020102020204" pitchFamily="34" charset="0"/>
              </a:rPr>
              <a:t>poder</a:t>
            </a:r>
            <a:r>
              <a:rPr lang="es-ES" sz="1600" b="1" dirty="0" smtClean="0">
                <a:solidFill>
                  <a:srgbClr val="1A4652"/>
                </a:solidFill>
                <a:latin typeface="Arial Black" panose="020B0A04020102020204" pitchFamily="34" charset="0"/>
              </a:rPr>
              <a:t>,” </a:t>
            </a:r>
            <a:endParaRPr lang="es-ES" sz="1600" b="1" dirty="0">
              <a:solidFill>
                <a:srgbClr val="1A4652"/>
              </a:solidFill>
              <a:latin typeface="Arial Black" panose="020B0A04020102020204" pitchFamily="34" charset="0"/>
            </a:endParaRPr>
          </a:p>
          <a:p>
            <a:pPr algn="ctr"/>
            <a:endParaRPr lang="es-ES" sz="1600" b="1" dirty="0">
              <a:solidFill>
                <a:srgbClr val="1A4652"/>
              </a:solidFill>
              <a:latin typeface="Arial Black" panose="020B0A04020102020204" pitchFamily="34" charset="0"/>
            </a:endParaRPr>
          </a:p>
          <a:p>
            <a:pPr algn="ctr"/>
            <a:endParaRPr lang="es-ES" sz="1600" b="1" dirty="0">
              <a:solidFill>
                <a:srgbClr val="1A4652"/>
              </a:solidFill>
              <a:latin typeface="Arial Black" panose="020B0A04020102020204" pitchFamily="34" charset="0"/>
            </a:endParaRPr>
          </a:p>
          <a:p>
            <a:pPr algn="ctr"/>
            <a:endParaRPr lang="es-ES" sz="2400" b="1" dirty="0">
              <a:solidFill>
                <a:schemeClr val="accent5">
                  <a:lumMod val="50000"/>
                </a:schemeClr>
              </a:solidFill>
              <a:latin typeface="Arial Black" panose="020B0A04020102020204" pitchFamily="34" charset="0"/>
            </a:endParaRPr>
          </a:p>
        </p:txBody>
      </p:sp>
    </p:spTree>
    <p:extLst>
      <p:ext uri="{BB962C8B-B14F-4D97-AF65-F5344CB8AC3E}">
        <p14:creationId xmlns:p14="http://schemas.microsoft.com/office/powerpoint/2010/main" val="3753295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650" fill="hold"/>
                                        <p:tgtEl>
                                          <p:spTgt spid="4"/>
                                        </p:tgtEl>
                                        <p:attrNameLst>
                                          <p:attrName>ppt_w</p:attrName>
                                        </p:attrNameLst>
                                      </p:cBhvr>
                                      <p:tavLst>
                                        <p:tav tm="0">
                                          <p:val>
                                            <p:strVal val="4/3*#ppt_w"/>
                                          </p:val>
                                        </p:tav>
                                        <p:tav tm="100000">
                                          <p:val>
                                            <p:strVal val="#ppt_w"/>
                                          </p:val>
                                        </p:tav>
                                      </p:tavLst>
                                    </p:anim>
                                    <p:anim calcmode="lin" valueType="num">
                                      <p:cBhvr>
                                        <p:cTn id="12" dur="165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899592" y="1563638"/>
            <a:ext cx="7344816" cy="2931572"/>
          </a:xfrm>
          <a:prstGeom prst="rect">
            <a:avLst/>
          </a:prstGeom>
          <a:noFill/>
        </p:spPr>
        <p:txBody>
          <a:bodyPr wrap="square" lIns="68580" tIns="34290" rIns="68580" bIns="34290" rtlCol="0">
            <a:spAutoFit/>
            <a:scene3d>
              <a:camera prst="obliqueBottomLeft"/>
              <a:lightRig rig="threePt" dir="t"/>
            </a:scene3d>
            <a:sp3d extrusionH="44450">
              <a:extrusionClr>
                <a:schemeClr val="accent5">
                  <a:lumMod val="40000"/>
                  <a:lumOff val="60000"/>
                </a:schemeClr>
              </a:extrusionClr>
            </a:sp3d>
          </a:bodyPr>
          <a:lstStyle/>
          <a:p>
            <a:pPr algn="ctr"/>
            <a:r>
              <a:rPr lang="es-ES" b="1" dirty="0" smtClean="0">
                <a:solidFill>
                  <a:srgbClr val="1A4652"/>
                </a:solidFill>
                <a:latin typeface="Arial Black" panose="020B0A04020102020204" pitchFamily="34" charset="0"/>
              </a:rPr>
              <a:t>4</a:t>
            </a:r>
            <a:r>
              <a:rPr lang="es-ES" b="1" dirty="0">
                <a:solidFill>
                  <a:srgbClr val="1A4652"/>
                </a:solidFill>
                <a:latin typeface="Arial Black" panose="020B0A04020102020204" pitchFamily="34" charset="0"/>
              </a:rPr>
              <a:t>.-  Efesios 2:8-9 “Porque por GRACIA SOIS SALVOS POR MEDIO DE LA FE; y esto no de vosotros, pues es don de Dios; NO POR OBRAS, PARA QUE NADIE SE GLORÍE”. </a:t>
            </a:r>
          </a:p>
          <a:p>
            <a:pPr algn="ctr"/>
            <a:endParaRPr lang="es-ES" b="1" dirty="0">
              <a:solidFill>
                <a:srgbClr val="1A4652"/>
              </a:solidFill>
              <a:latin typeface="Arial Black" panose="020B0A04020102020204" pitchFamily="34" charset="0"/>
            </a:endParaRPr>
          </a:p>
          <a:p>
            <a:pPr algn="ctr"/>
            <a:r>
              <a:rPr lang="es-ES" b="1" dirty="0">
                <a:solidFill>
                  <a:srgbClr val="1A4652"/>
                </a:solidFill>
                <a:latin typeface="Arial Black" panose="020B0A04020102020204" pitchFamily="34" charset="0"/>
              </a:rPr>
              <a:t>5.-  Juan 3:3 “Respondió Jesús y le dijo: De cierto, de cierto te digo, que el que no naciere de nuevo, no puede ver el reino de Dios”. </a:t>
            </a:r>
          </a:p>
          <a:p>
            <a:pPr algn="ctr"/>
            <a:endParaRPr lang="es-ES" b="1" dirty="0">
              <a:solidFill>
                <a:srgbClr val="1A4652"/>
              </a:solidFill>
              <a:latin typeface="Arial Black" panose="020B0A04020102020204" pitchFamily="34" charset="0"/>
            </a:endParaRPr>
          </a:p>
          <a:p>
            <a:pPr algn="ctr"/>
            <a:endParaRPr lang="es-ES" sz="1600" b="1" dirty="0">
              <a:solidFill>
                <a:srgbClr val="1A4652"/>
              </a:solidFill>
              <a:latin typeface="Arial Black" panose="020B0A04020102020204" pitchFamily="34" charset="0"/>
            </a:endParaRPr>
          </a:p>
          <a:p>
            <a:pPr algn="ctr"/>
            <a:endParaRPr lang="es-ES" sz="2400" b="1" dirty="0">
              <a:solidFill>
                <a:srgbClr val="1A4652"/>
              </a:solidFill>
              <a:latin typeface="Arial Black" panose="020B0A04020102020204" pitchFamily="34" charset="0"/>
            </a:endParaRPr>
          </a:p>
        </p:txBody>
      </p:sp>
    </p:spTree>
    <p:extLst>
      <p:ext uri="{BB962C8B-B14F-4D97-AF65-F5344CB8AC3E}">
        <p14:creationId xmlns:p14="http://schemas.microsoft.com/office/powerpoint/2010/main" val="3705911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650" fill="hold"/>
                                        <p:tgtEl>
                                          <p:spTgt spid="4"/>
                                        </p:tgtEl>
                                        <p:attrNameLst>
                                          <p:attrName>ppt_w</p:attrName>
                                        </p:attrNameLst>
                                      </p:cBhvr>
                                      <p:tavLst>
                                        <p:tav tm="0">
                                          <p:val>
                                            <p:strVal val="4/3*#ppt_w"/>
                                          </p:val>
                                        </p:tav>
                                        <p:tav tm="100000">
                                          <p:val>
                                            <p:strVal val="#ppt_w"/>
                                          </p:val>
                                        </p:tav>
                                      </p:tavLst>
                                    </p:anim>
                                    <p:anim calcmode="lin" valueType="num">
                                      <p:cBhvr>
                                        <p:cTn id="12" dur="165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4"/>
          <p:cNvPicPr>
            <a:picLocks noGrp="1" noChangeAspect="1"/>
          </p:cNvPicPr>
          <p:nvPr isPhoto="1"/>
        </p:nvPicPr>
        <p:blipFill rotWithShape="1">
          <a:blip r:embed="rId2">
            <a:lum/>
            <a:extLst>
              <a:ext uri="{28A0092B-C50C-407E-A947-70E740481C1C}">
                <a14:useLocalDpi xmlns:a14="http://schemas.microsoft.com/office/drawing/2010/main" val="0"/>
              </a:ext>
            </a:extLst>
          </a:blip>
          <a:srcRect t="733" b="733"/>
          <a:stretch/>
        </p:blipFill>
        <p:spPr>
          <a:xfrm>
            <a:off x="0" y="0"/>
            <a:ext cx="9144000" cy="5143500"/>
          </a:xfrm>
          <a:prstGeom prst="rect">
            <a:avLst/>
          </a:prstGeom>
          <a:noFill/>
          <a:ln>
            <a:noFill/>
          </a:ln>
        </p:spPr>
      </p:pic>
      <p:sp>
        <p:nvSpPr>
          <p:cNvPr id="3" name="CuadroTexto 1"/>
          <p:cNvSpPr txBox="1"/>
          <p:nvPr/>
        </p:nvSpPr>
        <p:spPr>
          <a:xfrm>
            <a:off x="323528" y="2499742"/>
            <a:ext cx="8568952" cy="3054682"/>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1600" b="1" dirty="0" smtClean="0">
                <a:solidFill>
                  <a:srgbClr val="002060"/>
                </a:solidFill>
                <a:latin typeface="Arial Black" panose="020B0A04020102020204" pitchFamily="34" charset="0"/>
              </a:rPr>
              <a:t>De </a:t>
            </a:r>
            <a:r>
              <a:rPr lang="es-ES" sz="1600" b="1" dirty="0">
                <a:solidFill>
                  <a:srgbClr val="002060"/>
                </a:solidFill>
                <a:latin typeface="Arial Black" panose="020B0A04020102020204" pitchFamily="34" charset="0"/>
              </a:rPr>
              <a:t>los 5 versículos citados, queda claro que un ateo que haga buenas obras, no puede entrar al cielo, así lo </a:t>
            </a:r>
            <a:r>
              <a:rPr lang="es-ES" sz="1600" b="1" dirty="0" smtClean="0">
                <a:solidFill>
                  <a:srgbClr val="002060"/>
                </a:solidFill>
                <a:latin typeface="Arial Black" panose="020B0A04020102020204" pitchFamily="34" charset="0"/>
              </a:rPr>
              <a:t>diga el papa, o </a:t>
            </a:r>
            <a:r>
              <a:rPr lang="es-ES" sz="1600" b="1" dirty="0">
                <a:solidFill>
                  <a:srgbClr val="002060"/>
                </a:solidFill>
                <a:latin typeface="Arial Black" panose="020B0A04020102020204" pitchFamily="34" charset="0"/>
              </a:rPr>
              <a:t>un líder de </a:t>
            </a:r>
            <a:r>
              <a:rPr lang="es-ES" sz="1600" b="1" dirty="0" smtClean="0">
                <a:solidFill>
                  <a:srgbClr val="002060"/>
                </a:solidFill>
                <a:latin typeface="Arial Black" panose="020B0A04020102020204" pitchFamily="34" charset="0"/>
              </a:rPr>
              <a:t>cualquier RELIGIÓN, ya</a:t>
            </a:r>
            <a:r>
              <a:rPr lang="es-ES" sz="1600" b="1" dirty="0" smtClean="0">
                <a:solidFill>
                  <a:srgbClr val="FF0000"/>
                </a:solidFill>
                <a:latin typeface="Arial Black" panose="020B0A04020102020204" pitchFamily="34" charset="0"/>
              </a:rPr>
              <a:t> </a:t>
            </a:r>
            <a:r>
              <a:rPr lang="es-ES" sz="1600" b="1" dirty="0" smtClean="0">
                <a:solidFill>
                  <a:srgbClr val="002060"/>
                </a:solidFill>
                <a:latin typeface="Arial Black" panose="020B0A04020102020204" pitchFamily="34" charset="0"/>
              </a:rPr>
              <a:t>que </a:t>
            </a:r>
            <a:r>
              <a:rPr lang="es-ES" sz="1600" b="1" dirty="0">
                <a:solidFill>
                  <a:srgbClr val="002060"/>
                </a:solidFill>
                <a:latin typeface="Arial Black" panose="020B0A04020102020204" pitchFamily="34" charset="0"/>
              </a:rPr>
              <a:t>la salvación no es por obras, sino por la FE </a:t>
            </a:r>
            <a:r>
              <a:rPr lang="es-ES" sz="1600" b="1" dirty="0" smtClean="0">
                <a:solidFill>
                  <a:srgbClr val="002060"/>
                </a:solidFill>
                <a:latin typeface="Arial Black" panose="020B0A04020102020204" pitchFamily="34" charset="0"/>
              </a:rPr>
              <a:t>en JESUCRISTO</a:t>
            </a:r>
            <a:r>
              <a:rPr lang="es-ES" sz="1600" b="1" dirty="0">
                <a:solidFill>
                  <a:srgbClr val="002060"/>
                </a:solidFill>
                <a:latin typeface="Arial Black" panose="020B0A04020102020204" pitchFamily="34" charset="0"/>
              </a:rPr>
              <a:t>.</a:t>
            </a:r>
          </a:p>
          <a:p>
            <a:pPr algn="ctr"/>
            <a:r>
              <a:rPr lang="es-ES" sz="1600" b="1" dirty="0">
                <a:solidFill>
                  <a:srgbClr val="002060"/>
                </a:solidFill>
                <a:latin typeface="Arial Black" panose="020B0A04020102020204" pitchFamily="34" charset="0"/>
              </a:rPr>
              <a:t>Amado lector, no es suficiente CREER  en Dios, porque la biblia dice en Santiago 2:19 “Tú crees que Dios es uno; bien haces. También los demonios creen, y tiemblan”.</a:t>
            </a:r>
          </a:p>
          <a:p>
            <a:pPr algn="ctr"/>
            <a:r>
              <a:rPr lang="es-ES" sz="1600" b="1" dirty="0">
                <a:solidFill>
                  <a:srgbClr val="002060"/>
                </a:solidFill>
                <a:latin typeface="Arial Black" panose="020B0A04020102020204" pitchFamily="34" charset="0"/>
              </a:rPr>
              <a:t>Las obras del cristiano solo servirán para la recompensa que Dios dará en el cielo a los que han sido salvos por la fe (fe sin obras es </a:t>
            </a:r>
            <a:endParaRPr lang="es-ES" sz="1600" b="1" dirty="0" smtClean="0">
              <a:solidFill>
                <a:srgbClr val="002060"/>
              </a:solidFill>
              <a:latin typeface="Arial Black" panose="020B0A04020102020204" pitchFamily="34" charset="0"/>
            </a:endParaRPr>
          </a:p>
          <a:p>
            <a:pPr algn="ctr"/>
            <a:r>
              <a:rPr lang="es-ES" sz="1600" b="1" dirty="0" smtClean="0">
                <a:solidFill>
                  <a:srgbClr val="002060"/>
                </a:solidFill>
                <a:latin typeface="Arial Black" panose="020B0A04020102020204" pitchFamily="34" charset="0"/>
              </a:rPr>
              <a:t>muerta </a:t>
            </a:r>
            <a:r>
              <a:rPr lang="es-ES" sz="1600" b="1" dirty="0">
                <a:solidFill>
                  <a:srgbClr val="002060"/>
                </a:solidFill>
                <a:latin typeface="Arial Black" panose="020B0A04020102020204" pitchFamily="34" charset="0"/>
              </a:rPr>
              <a:t>– </a:t>
            </a:r>
            <a:r>
              <a:rPr lang="es-ES" sz="1600" b="1" dirty="0" smtClean="0">
                <a:solidFill>
                  <a:srgbClr val="002060"/>
                </a:solidFill>
                <a:latin typeface="Arial Black" panose="020B0A04020102020204" pitchFamily="34" charset="0"/>
              </a:rPr>
              <a:t>1ª </a:t>
            </a:r>
            <a:r>
              <a:rPr lang="es-ES" sz="1600" b="1" dirty="0">
                <a:solidFill>
                  <a:srgbClr val="002060"/>
                </a:solidFill>
                <a:latin typeface="Arial Black" panose="020B0A04020102020204" pitchFamily="34" charset="0"/>
              </a:rPr>
              <a:t>Corintios 3:11-15, Santiago 2:14-17)</a:t>
            </a:r>
          </a:p>
          <a:p>
            <a:pPr algn="ctr"/>
            <a:r>
              <a:rPr lang="es-ES" sz="1600" b="1" dirty="0">
                <a:solidFill>
                  <a:srgbClr val="002060"/>
                </a:solidFill>
                <a:latin typeface="Arial Black" panose="020B0A04020102020204" pitchFamily="34" charset="0"/>
              </a:rPr>
              <a:t> </a:t>
            </a:r>
          </a:p>
          <a:p>
            <a:pPr algn="ctr"/>
            <a:endParaRPr lang="es-ES"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2474374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POSTASIA [Autoguardado] [Autoguardado]"/>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2931790"/>
            <a:ext cx="8712968" cy="2039020"/>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1600" b="1" dirty="0" smtClean="0">
                <a:solidFill>
                  <a:srgbClr val="002060"/>
                </a:solidFill>
                <a:latin typeface="Arial Black" panose="020B0A04020102020204" pitchFamily="34" charset="0"/>
              </a:rPr>
              <a:t>La </a:t>
            </a:r>
            <a:r>
              <a:rPr lang="es-ES" sz="1600" b="1" dirty="0">
                <a:solidFill>
                  <a:srgbClr val="002060"/>
                </a:solidFill>
                <a:latin typeface="Arial Black" panose="020B0A04020102020204" pitchFamily="34" charset="0"/>
              </a:rPr>
              <a:t>Biblia dice que Jesucristo no vendrá </a:t>
            </a:r>
            <a:r>
              <a:rPr lang="es-ES" sz="1600" b="1" dirty="0" smtClean="0">
                <a:solidFill>
                  <a:srgbClr val="002060"/>
                </a:solidFill>
                <a:latin typeface="Arial Black" panose="020B0A04020102020204" pitchFamily="34" charset="0"/>
              </a:rPr>
              <a:t>sin que antes </a:t>
            </a:r>
            <a:r>
              <a:rPr lang="es-ES" sz="1600" b="1" dirty="0">
                <a:solidFill>
                  <a:srgbClr val="002060"/>
                </a:solidFill>
                <a:latin typeface="Arial Black" panose="020B0A04020102020204" pitchFamily="34" charset="0"/>
              </a:rPr>
              <a:t>se manifieste previamente la apostasía, y luego el hijo de perdición, o sea, el Anticristo, </a:t>
            </a:r>
            <a:endParaRPr lang="es-ES" sz="1600" b="1" dirty="0" smtClean="0">
              <a:solidFill>
                <a:srgbClr val="002060"/>
              </a:solidFill>
              <a:latin typeface="Arial Black" panose="020B0A04020102020204" pitchFamily="34" charset="0"/>
            </a:endParaRPr>
          </a:p>
          <a:p>
            <a:pPr algn="ctr"/>
            <a:r>
              <a:rPr lang="es-ES" sz="1600" b="1" dirty="0" smtClean="0">
                <a:solidFill>
                  <a:srgbClr val="002060"/>
                </a:solidFill>
                <a:latin typeface="Arial Black" panose="020B0A04020102020204" pitchFamily="34" charset="0"/>
              </a:rPr>
              <a:t>el </a:t>
            </a:r>
            <a:r>
              <a:rPr lang="es-ES" sz="1600" b="1" dirty="0">
                <a:solidFill>
                  <a:srgbClr val="002060"/>
                </a:solidFill>
                <a:latin typeface="Arial Black" panose="020B0A04020102020204" pitchFamily="34" charset="0"/>
              </a:rPr>
              <a:t>cual se opondrá a todo lo que sea del Dios de la Biblia y cuando este engendro del mal se manifieste hará toda clase de prodigios y milagros mentirosos de tal manera que aquellos que no creyeron a la Biblia y se AFERRARON A SU RELIGIÓN, IDOLATRÍA, HECHICERÍA Y DEMÁS ABOMINACIONES SERÁN ENGAÑADOS Y DIOS PERMITIRÁ QUE LO SEAN PORQUE RECHAZARON SU ETERNA Y BENDITA PALABRA</a:t>
            </a:r>
            <a:r>
              <a:rPr lang="es-ES" sz="1600" b="1" dirty="0" smtClean="0">
                <a:solidFill>
                  <a:srgbClr val="002060"/>
                </a:solidFill>
                <a:latin typeface="Arial Black" panose="020B0A04020102020204" pitchFamily="34" charset="0"/>
              </a:rPr>
              <a:t>.</a:t>
            </a:r>
            <a:endParaRPr lang="es-ES" sz="16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1275770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539552" y="699542"/>
            <a:ext cx="8064896" cy="3762568"/>
          </a:xfrm>
          <a:prstGeom prst="rect">
            <a:avLst/>
          </a:prstGeom>
          <a:noFill/>
        </p:spPr>
        <p:txBody>
          <a:bodyPr wrap="square" lIns="68580" tIns="34290" rIns="68580" bIns="34290" rtlCol="0">
            <a:spAutoFit/>
            <a:scene3d>
              <a:camera prst="obliqueBottomLeft"/>
              <a:lightRig rig="threePt" dir="t"/>
            </a:scene3d>
            <a:sp3d extrusionH="38100">
              <a:extrusionClr>
                <a:schemeClr val="accent5">
                  <a:lumMod val="20000"/>
                  <a:lumOff val="80000"/>
                </a:schemeClr>
              </a:extrusionClr>
            </a:sp3d>
          </a:bodyPr>
          <a:lstStyle/>
          <a:p>
            <a:pPr algn="ctr"/>
            <a:r>
              <a:rPr lang="es-ES" sz="1600" b="1" dirty="0">
                <a:solidFill>
                  <a:srgbClr val="002060"/>
                </a:solidFill>
                <a:latin typeface="Arial Black" panose="020B0A04020102020204" pitchFamily="34" charset="0"/>
              </a:rPr>
              <a:t>Para sustentar lo dicho anteriormente citaremos 2ª Tesalonicenses </a:t>
            </a:r>
            <a:endParaRPr lang="es-ES" sz="1600" b="1" dirty="0" smtClean="0">
              <a:solidFill>
                <a:srgbClr val="002060"/>
              </a:solidFill>
              <a:latin typeface="Arial Black" panose="020B0A04020102020204" pitchFamily="34" charset="0"/>
            </a:endParaRPr>
          </a:p>
          <a:p>
            <a:pPr algn="ctr"/>
            <a:r>
              <a:rPr lang="es-ES" sz="1600" b="1" dirty="0" smtClean="0">
                <a:solidFill>
                  <a:srgbClr val="002060"/>
                </a:solidFill>
                <a:latin typeface="Arial Black" panose="020B0A04020102020204" pitchFamily="34" charset="0"/>
              </a:rPr>
              <a:t>2:1-12</a:t>
            </a:r>
            <a:r>
              <a:rPr lang="es-ES" sz="1600" b="1" dirty="0">
                <a:solidFill>
                  <a:srgbClr val="002060"/>
                </a:solidFill>
                <a:latin typeface="Arial Black" panose="020B0A04020102020204" pitchFamily="34" charset="0"/>
              </a:rPr>
              <a:t>, que nos dice:</a:t>
            </a:r>
          </a:p>
          <a:p>
            <a:pPr algn="ctr"/>
            <a:r>
              <a:rPr lang="es-ES" sz="1600" b="1" dirty="0">
                <a:solidFill>
                  <a:srgbClr val="002060"/>
                </a:solidFill>
                <a:latin typeface="Arial Black" panose="020B0A04020102020204" pitchFamily="34" charset="0"/>
              </a:rPr>
              <a:t>“Pero con respecto a la venida de nuestro Señor Jesucristo, y nuestra reunión con él, os rogamos, hermanos,</a:t>
            </a:r>
          </a:p>
          <a:p>
            <a:pPr algn="ctr"/>
            <a:r>
              <a:rPr lang="es-ES" sz="1600" b="1" dirty="0">
                <a:solidFill>
                  <a:srgbClr val="002060"/>
                </a:solidFill>
                <a:latin typeface="Arial Black" panose="020B0A04020102020204" pitchFamily="34" charset="0"/>
              </a:rPr>
              <a:t>2 que no os dejéis mover fácilmente de vuestro modo de pensar, ni os conturbéis, ni por espíritu, ni por palabra, ni por carta como si fuera nuestra, en el sentido de que el día del Señor está cerca.</a:t>
            </a:r>
          </a:p>
          <a:p>
            <a:pPr algn="ctr"/>
            <a:r>
              <a:rPr lang="es-ES" sz="1600" b="1" dirty="0" smtClean="0">
                <a:solidFill>
                  <a:srgbClr val="002060"/>
                </a:solidFill>
                <a:latin typeface="Arial Black" panose="020B0A04020102020204" pitchFamily="34" charset="0"/>
              </a:rPr>
              <a:t>3 </a:t>
            </a:r>
            <a:r>
              <a:rPr lang="es-ES" sz="1600" b="1" dirty="0">
                <a:solidFill>
                  <a:srgbClr val="002060"/>
                </a:solidFill>
                <a:latin typeface="Arial Black" panose="020B0A04020102020204" pitchFamily="34" charset="0"/>
              </a:rPr>
              <a:t>Nadie os engañe en ninguna manera; PORQUE NO VENDRÁ [CRISTO] sin que antes venga la APOSTASÍA, y se manifieste el hombre de pecado, el HIJO DE PERDICIÓN,</a:t>
            </a:r>
          </a:p>
          <a:p>
            <a:pPr algn="ctr"/>
            <a:r>
              <a:rPr lang="es-ES" sz="1600" b="1" dirty="0" smtClean="0">
                <a:solidFill>
                  <a:srgbClr val="002060"/>
                </a:solidFill>
                <a:latin typeface="Arial Black" panose="020B0A04020102020204" pitchFamily="34" charset="0"/>
              </a:rPr>
              <a:t>4 </a:t>
            </a:r>
            <a:r>
              <a:rPr lang="es-ES" sz="1600" b="1" dirty="0">
                <a:solidFill>
                  <a:srgbClr val="002060"/>
                </a:solidFill>
                <a:latin typeface="Arial Black" panose="020B0A04020102020204" pitchFamily="34" charset="0"/>
              </a:rPr>
              <a:t>el cual se opone y se levanta contra todo lo que se llama Dios o es objeto de culto; tanto que se sienta en el templo de Dios como Dios, haciéndose pasar por Dios.</a:t>
            </a:r>
          </a:p>
          <a:p>
            <a:pPr algn="ctr"/>
            <a:r>
              <a:rPr lang="es-ES" sz="1600" b="1" dirty="0" smtClean="0">
                <a:solidFill>
                  <a:srgbClr val="002060"/>
                </a:solidFill>
                <a:latin typeface="Arial Black" panose="020B0A04020102020204" pitchFamily="34" charset="0"/>
              </a:rPr>
              <a:t>5 </a:t>
            </a:r>
            <a:r>
              <a:rPr lang="es-ES" sz="1600" b="1" dirty="0">
                <a:solidFill>
                  <a:srgbClr val="002060"/>
                </a:solidFill>
                <a:latin typeface="Arial Black" panose="020B0A04020102020204" pitchFamily="34" charset="0"/>
              </a:rPr>
              <a:t>¿No os acordáis que cuando yo estaba todavía con vosotros, os decía esto</a:t>
            </a:r>
            <a:r>
              <a:rPr lang="es-ES" sz="1600" b="1" dirty="0" smtClean="0">
                <a:solidFill>
                  <a:srgbClr val="002060"/>
                </a:solidFill>
                <a:latin typeface="Arial Black" panose="020B0A04020102020204" pitchFamily="34" charset="0"/>
              </a:rPr>
              <a:t>?</a:t>
            </a:r>
            <a:endParaRPr lang="es-ES" sz="16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3821378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1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467544" y="555526"/>
            <a:ext cx="8136904" cy="4255011"/>
          </a:xfrm>
          <a:prstGeom prst="rect">
            <a:avLst/>
          </a:prstGeom>
          <a:noFill/>
        </p:spPr>
        <p:txBody>
          <a:bodyPr wrap="square" lIns="68580" tIns="34290" rIns="68580" bIns="34290" rtlCol="0">
            <a:spAutoFit/>
            <a:scene3d>
              <a:camera prst="obliqueBottomLeft"/>
              <a:lightRig rig="threePt" dir="t"/>
            </a:scene3d>
            <a:sp3d extrusionH="38100">
              <a:extrusionClr>
                <a:schemeClr val="accent5">
                  <a:lumMod val="20000"/>
                  <a:lumOff val="80000"/>
                </a:schemeClr>
              </a:extrusionClr>
            </a:sp3d>
          </a:bodyPr>
          <a:lstStyle/>
          <a:p>
            <a:pPr algn="ctr"/>
            <a:r>
              <a:rPr lang="es-ES" sz="1600" b="1" dirty="0">
                <a:solidFill>
                  <a:srgbClr val="002060"/>
                </a:solidFill>
                <a:latin typeface="Arial Black" panose="020B0A04020102020204" pitchFamily="34" charset="0"/>
              </a:rPr>
              <a:t>6 Y ahora vosotros sabéis lo que lo detiene, a fin de que a su debido tiempo se manifieste.</a:t>
            </a:r>
          </a:p>
          <a:p>
            <a:pPr algn="ctr"/>
            <a:r>
              <a:rPr lang="es-ES" sz="1600" b="1" dirty="0">
                <a:solidFill>
                  <a:srgbClr val="002060"/>
                </a:solidFill>
                <a:latin typeface="Arial Black" panose="020B0A04020102020204" pitchFamily="34" charset="0"/>
              </a:rPr>
              <a:t>7 Porque ya está en acción el misterio de la iniquidad; sólo que hay quien al presente lo detiene, hasta que él a su vez sea quitado de en medio.</a:t>
            </a:r>
          </a:p>
          <a:p>
            <a:pPr algn="ctr"/>
            <a:r>
              <a:rPr lang="es-ES" sz="1600" b="1" dirty="0" smtClean="0">
                <a:solidFill>
                  <a:srgbClr val="002060"/>
                </a:solidFill>
                <a:latin typeface="Arial Black" panose="020B0A04020102020204" pitchFamily="34" charset="0"/>
              </a:rPr>
              <a:t>8 </a:t>
            </a:r>
            <a:r>
              <a:rPr lang="es-ES" sz="1600" b="1" dirty="0">
                <a:solidFill>
                  <a:srgbClr val="002060"/>
                </a:solidFill>
                <a:latin typeface="Arial Black" panose="020B0A04020102020204" pitchFamily="34" charset="0"/>
              </a:rPr>
              <a:t>Y entonces se manifestará aquel inicuo, a quien el Señor matará con el espíritu de su boca, y destruirá con el resplandor de su venida;</a:t>
            </a:r>
          </a:p>
          <a:p>
            <a:pPr algn="ctr"/>
            <a:r>
              <a:rPr lang="es-ES" sz="1600" b="1" dirty="0" smtClean="0">
                <a:solidFill>
                  <a:srgbClr val="002060"/>
                </a:solidFill>
                <a:latin typeface="Arial Black" panose="020B0A04020102020204" pitchFamily="34" charset="0"/>
              </a:rPr>
              <a:t>9 </a:t>
            </a:r>
            <a:r>
              <a:rPr lang="es-ES" sz="1600" b="1" dirty="0">
                <a:solidFill>
                  <a:srgbClr val="002060"/>
                </a:solidFill>
                <a:latin typeface="Arial Black" panose="020B0A04020102020204" pitchFamily="34" charset="0"/>
              </a:rPr>
              <a:t>inicuo cuyo advenimiento es por obra de Satanás, CON GRAN PODER Y SEÑALES Y PRODIGIOS MENTIROSOS,</a:t>
            </a:r>
          </a:p>
          <a:p>
            <a:pPr algn="ctr"/>
            <a:r>
              <a:rPr lang="es-ES" sz="1600" b="1" dirty="0" smtClean="0">
                <a:solidFill>
                  <a:srgbClr val="002060"/>
                </a:solidFill>
                <a:latin typeface="Arial Black" panose="020B0A04020102020204" pitchFamily="34" charset="0"/>
              </a:rPr>
              <a:t>10 </a:t>
            </a:r>
            <a:r>
              <a:rPr lang="es-ES" sz="1600" b="1" dirty="0">
                <a:solidFill>
                  <a:srgbClr val="002060"/>
                </a:solidFill>
                <a:latin typeface="Arial Black" panose="020B0A04020102020204" pitchFamily="34" charset="0"/>
              </a:rPr>
              <a:t>Y CON TODO ENGAÑO DE INIQUIDAD PARA LOS QUE SE PIERDEN, POR CUANTO NO RECIBIERON EL AMOR DE LA VERDAD PARA SER SALVOS.</a:t>
            </a:r>
          </a:p>
          <a:p>
            <a:pPr algn="ctr"/>
            <a:r>
              <a:rPr lang="es-ES" sz="1600" b="1" dirty="0" smtClean="0">
                <a:solidFill>
                  <a:srgbClr val="002060"/>
                </a:solidFill>
                <a:latin typeface="Arial Black" panose="020B0A04020102020204" pitchFamily="34" charset="0"/>
              </a:rPr>
              <a:t>11 </a:t>
            </a:r>
            <a:r>
              <a:rPr lang="es-ES" sz="1600" b="1" dirty="0">
                <a:solidFill>
                  <a:srgbClr val="002060"/>
                </a:solidFill>
                <a:latin typeface="Arial Black" panose="020B0A04020102020204" pitchFamily="34" charset="0"/>
              </a:rPr>
              <a:t>POR ESTO DIOS LES ENVÍA UN PODER ENGAÑOSO, PARA QUE CREAN LA MENTIRA,</a:t>
            </a:r>
          </a:p>
          <a:p>
            <a:pPr algn="ctr"/>
            <a:r>
              <a:rPr lang="es-ES" sz="1600" b="1" dirty="0" smtClean="0">
                <a:solidFill>
                  <a:srgbClr val="002060"/>
                </a:solidFill>
                <a:latin typeface="Arial Black" panose="020B0A04020102020204" pitchFamily="34" charset="0"/>
              </a:rPr>
              <a:t>12 </a:t>
            </a:r>
            <a:r>
              <a:rPr lang="es-ES" sz="1600" b="1" dirty="0">
                <a:solidFill>
                  <a:srgbClr val="002060"/>
                </a:solidFill>
                <a:latin typeface="Arial Black" panose="020B0A04020102020204" pitchFamily="34" charset="0"/>
              </a:rPr>
              <a:t>A FIN DE QUE SEAN CONDENADOS TODOS LOS QUE NO CREYERON A LA VERDAD, SINO QUE SE COMPLACIERON EN LA INJUSTICIA.</a:t>
            </a:r>
          </a:p>
          <a:p>
            <a:pPr algn="ctr"/>
            <a:endParaRPr lang="es-ES" sz="16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710269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650" fill="hold"/>
                                        <p:tgtEl>
                                          <p:spTgt spid="4"/>
                                        </p:tgtEl>
                                        <p:attrNameLst>
                                          <p:attrName>ppt_w</p:attrName>
                                        </p:attrNameLst>
                                      </p:cBhvr>
                                      <p:tavLst>
                                        <p:tav tm="0">
                                          <p:val>
                                            <p:strVal val="4/3*#ppt_w"/>
                                          </p:val>
                                        </p:tav>
                                        <p:tav tm="100000">
                                          <p:val>
                                            <p:strVal val="#ppt_w"/>
                                          </p:val>
                                        </p:tav>
                                      </p:tavLst>
                                    </p:anim>
                                    <p:anim calcmode="lin" valueType="num">
                                      <p:cBhvr>
                                        <p:cTn id="12" dur="165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APOSTASIA [Autoguardado] [Autoguardado]"/>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8550" y="-23242"/>
            <a:ext cx="9144000" cy="5143500"/>
          </a:xfrm>
          <a:prstGeom prst="rect">
            <a:avLst/>
          </a:prstGeom>
          <a:noFill/>
          <a:ln>
            <a:noFill/>
          </a:ln>
        </p:spPr>
      </p:pic>
      <p:pic>
        <p:nvPicPr>
          <p:cNvPr id="1028" name="Picture 4"/>
          <p:cNvPicPr>
            <a:picLocks noChangeAspect="1" noChangeArrowheads="1"/>
          </p:cNvPicPr>
          <p:nvPr/>
        </p:nvPicPr>
        <p:blipFill rotWithShape="1">
          <a:blip r:embed="rId3">
            <a:extLst>
              <a:ext uri="{28A0092B-C50C-407E-A947-70E740481C1C}">
                <a14:useLocalDpi xmlns:a14="http://schemas.microsoft.com/office/drawing/2010/main" val="0"/>
              </a:ext>
            </a:extLst>
          </a:blip>
          <a:srcRect l="2526" t="15137" r="4311" b="7450"/>
          <a:stretch/>
        </p:blipFill>
        <p:spPr bwMode="auto">
          <a:xfrm>
            <a:off x="4427984" y="627534"/>
            <a:ext cx="4139878" cy="3888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9592" y="1419622"/>
            <a:ext cx="1481137" cy="1517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23728" y="1563638"/>
            <a:ext cx="1474787" cy="121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63072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1028"/>
                                        </p:tgtEl>
                                        <p:attrNameLst>
                                          <p:attrName>style.visibility</p:attrName>
                                        </p:attrNameLst>
                                      </p:cBhvr>
                                      <p:to>
                                        <p:strVal val="visible"/>
                                      </p:to>
                                    </p:set>
                                    <p:anim calcmode="lin" valueType="num">
                                      <p:cBhvr>
                                        <p:cTn id="7" dur="1800" fill="hold"/>
                                        <p:tgtEl>
                                          <p:spTgt spid="1028"/>
                                        </p:tgtEl>
                                        <p:attrNameLst>
                                          <p:attrName>ppt_w</p:attrName>
                                        </p:attrNameLst>
                                      </p:cBhvr>
                                      <p:tavLst>
                                        <p:tav tm="0">
                                          <p:val>
                                            <p:fltVal val="0"/>
                                          </p:val>
                                        </p:tav>
                                        <p:tav tm="100000">
                                          <p:val>
                                            <p:strVal val="#ppt_w"/>
                                          </p:val>
                                        </p:tav>
                                      </p:tavLst>
                                    </p:anim>
                                    <p:anim calcmode="lin" valueType="num">
                                      <p:cBhvr>
                                        <p:cTn id="8" dur="1800" fill="hold"/>
                                        <p:tgtEl>
                                          <p:spTgt spid="1028"/>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1800" fill="hold"/>
                                        <p:tgtEl>
                                          <p:spTgt spid="3"/>
                                        </p:tgtEl>
                                        <p:attrNameLst>
                                          <p:attrName>ppt_w</p:attrName>
                                        </p:attrNameLst>
                                      </p:cBhvr>
                                      <p:tavLst>
                                        <p:tav tm="0">
                                          <p:val>
                                            <p:fltVal val="0"/>
                                          </p:val>
                                        </p:tav>
                                        <p:tav tm="100000">
                                          <p:val>
                                            <p:strVal val="#ppt_w"/>
                                          </p:val>
                                        </p:tav>
                                      </p:tavLst>
                                    </p:anim>
                                    <p:anim calcmode="lin" valueType="num">
                                      <p:cBhvr>
                                        <p:cTn id="16"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6026"/>
            <a:ext cx="9144000" cy="5159526"/>
          </a:xfrm>
          <a:prstGeom prst="rect">
            <a:avLst/>
          </a:prstGeom>
          <a:noFill/>
          <a:ln>
            <a:noFill/>
          </a:ln>
        </p:spPr>
      </p:pic>
      <p:pic>
        <p:nvPicPr>
          <p:cNvPr id="12290"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27595" t="39467" r="28219"/>
          <a:stretch/>
        </p:blipFill>
        <p:spPr bwMode="auto">
          <a:xfrm>
            <a:off x="4499992" y="267495"/>
            <a:ext cx="3564082" cy="12838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79512" y="576000"/>
            <a:ext cx="8964488" cy="4462760"/>
          </a:xfrm>
          <a:prstGeom prst="rect">
            <a:avLst/>
          </a:prstGeom>
        </p:spPr>
        <p:txBody>
          <a:bodyPr wrap="square">
            <a:spAutoFit/>
            <a:scene3d>
              <a:camera prst="obliqueBottomLeft"/>
              <a:lightRig rig="threePt" dir="t"/>
            </a:scene3d>
            <a:sp3d extrusionH="38100" prstMaterial="dkEdge">
              <a:bevelT w="82550" h="38100" prst="coolSlant"/>
              <a:extrusionClr>
                <a:schemeClr val="accent5">
                  <a:lumMod val="60000"/>
                  <a:lumOff val="40000"/>
                </a:schemeClr>
              </a:extrusionClr>
            </a:sp3d>
          </a:bodyPr>
          <a:lstStyle/>
          <a:p>
            <a:pPr algn="ctr"/>
            <a:endParaRPr lang="es-ES" sz="6000" b="1" i="1" dirty="0">
              <a:gradFill flip="none" rotWithShape="1">
                <a:gsLst>
                  <a:gs pos="0">
                    <a:srgbClr val="CBCBCB"/>
                  </a:gs>
                  <a:gs pos="80000">
                    <a:srgbClr val="7BB6C7">
                      <a:lumMod val="73000"/>
                    </a:srgbClr>
                  </a:gs>
                  <a:gs pos="100000">
                    <a:schemeClr val="accent5">
                      <a:lumMod val="59000"/>
                    </a:schemeClr>
                  </a:gs>
                </a:gsLst>
                <a:lin ang="5400000" scaled="1"/>
                <a:tileRect/>
              </a:gradFill>
              <a:effectLst>
                <a:outerShdw blurRad="50800" dist="50800" dir="5400000" algn="ctr" rotWithShape="0">
                  <a:schemeClr val="accent5">
                    <a:lumMod val="75000"/>
                  </a:schemeClr>
                </a:outerShdw>
              </a:effectLst>
              <a:latin typeface="Broadway" panose="04040905080B02020502" pitchFamily="82" charset="0"/>
            </a:endParaRPr>
          </a:p>
          <a:p>
            <a:pPr algn="ctr"/>
            <a:r>
              <a:rPr lang="es-ES" sz="2000" b="1" dirty="0" smtClean="0">
                <a:gradFill flip="none" rotWithShape="1">
                  <a:gsLst>
                    <a:gs pos="0">
                      <a:srgbClr val="03D4A8"/>
                    </a:gs>
                    <a:gs pos="25000">
                      <a:srgbClr val="21D6E0"/>
                    </a:gs>
                    <a:gs pos="75000">
                      <a:srgbClr val="0087E6"/>
                    </a:gs>
                    <a:gs pos="100000">
                      <a:srgbClr val="005CBF"/>
                    </a:gs>
                  </a:gsLst>
                  <a:lin ang="5400000" scaled="0"/>
                  <a:tileRect/>
                </a:gradFill>
                <a:effectLst>
                  <a:outerShdw blurRad="50800" dist="50800" dir="5400000" algn="ctr" rotWithShape="0">
                    <a:schemeClr val="accent5">
                      <a:lumMod val="20000"/>
                      <a:lumOff val="80000"/>
                    </a:schemeClr>
                  </a:outerShdw>
                </a:effectLst>
                <a:latin typeface="Berlin Sans FB Demi" panose="020E0802020502020306" pitchFamily="34" charset="0"/>
              </a:rPr>
              <a:t>SI EL EVANGELIO QUE ESCUCHAS:</a:t>
            </a:r>
          </a:p>
          <a:p>
            <a:pPr marL="342900" indent="-342900">
              <a:buAutoNum type="arabicPeriod"/>
              <a:tabLst>
                <a:tab pos="539750" algn="l"/>
              </a:tabLst>
            </a:pPr>
            <a:r>
              <a:rPr lang="es-ES" sz="1600" b="1" dirty="0" smtClean="0">
                <a:gradFill flip="none" rotWithShape="1">
                  <a:gsLst>
                    <a:gs pos="0">
                      <a:srgbClr val="03D4A8"/>
                    </a:gs>
                    <a:gs pos="25000">
                      <a:srgbClr val="21D6E0"/>
                    </a:gs>
                    <a:gs pos="75000">
                      <a:srgbClr val="0087E6"/>
                    </a:gs>
                    <a:gs pos="100000">
                      <a:srgbClr val="005CBF"/>
                    </a:gs>
                  </a:gsLst>
                  <a:lin ang="5400000" scaled="0"/>
                  <a:tileRect/>
                </a:gradFill>
                <a:effectLst>
                  <a:outerShdw blurRad="50800" dist="50800" dir="5400000" algn="ctr" rotWithShape="0">
                    <a:schemeClr val="accent5">
                      <a:lumMod val="20000"/>
                      <a:lumOff val="80000"/>
                    </a:schemeClr>
                  </a:outerShdw>
                </a:effectLst>
                <a:latin typeface="Bookman Old Style" panose="02050604050505020204" pitchFamily="18" charset="0"/>
              </a:rPr>
              <a:t>NO proclama que Jesucristo viene por segunda vez y no habla de las señales que preceden a su 2ª venida, relacionándolas con los acontecimientos actuales.</a:t>
            </a:r>
          </a:p>
          <a:p>
            <a:pPr>
              <a:tabLst>
                <a:tab pos="539750" algn="l"/>
              </a:tabLst>
            </a:pPr>
            <a:r>
              <a:rPr lang="es-ES" sz="1600" b="1" dirty="0" smtClean="0">
                <a:gradFill flip="none" rotWithShape="1">
                  <a:gsLst>
                    <a:gs pos="0">
                      <a:srgbClr val="03D4A8"/>
                    </a:gs>
                    <a:gs pos="25000">
                      <a:srgbClr val="21D6E0"/>
                    </a:gs>
                    <a:gs pos="75000">
                      <a:srgbClr val="0087E6"/>
                    </a:gs>
                    <a:gs pos="100000">
                      <a:srgbClr val="005CBF"/>
                    </a:gs>
                  </a:gsLst>
                  <a:lin ang="5400000" scaled="0"/>
                  <a:tileRect/>
                </a:gradFill>
                <a:effectLst>
                  <a:outerShdw blurRad="50800" dist="50800" dir="5400000" algn="ctr" rotWithShape="0">
                    <a:schemeClr val="accent5">
                      <a:lumMod val="20000"/>
                      <a:lumOff val="80000"/>
                    </a:schemeClr>
                  </a:outerShdw>
                </a:effectLst>
                <a:latin typeface="Bookman Old Style" panose="02050604050505020204" pitchFamily="18" charset="0"/>
              </a:rPr>
              <a:t>2.  NO te confronta con tu pecado.</a:t>
            </a:r>
          </a:p>
          <a:p>
            <a:pPr>
              <a:tabLst>
                <a:tab pos="539750" algn="l"/>
              </a:tabLst>
            </a:pPr>
            <a:r>
              <a:rPr lang="es-ES" sz="1600" b="1" dirty="0" smtClean="0">
                <a:gradFill flip="none" rotWithShape="1">
                  <a:gsLst>
                    <a:gs pos="0">
                      <a:srgbClr val="03D4A8"/>
                    </a:gs>
                    <a:gs pos="25000">
                      <a:srgbClr val="21D6E0"/>
                    </a:gs>
                    <a:gs pos="75000">
                      <a:srgbClr val="0087E6"/>
                    </a:gs>
                    <a:gs pos="100000">
                      <a:srgbClr val="005CBF"/>
                    </a:gs>
                  </a:gsLst>
                  <a:lin ang="5400000" scaled="0"/>
                  <a:tileRect/>
                </a:gradFill>
                <a:effectLst>
                  <a:outerShdw blurRad="50800" dist="50800" dir="5400000" algn="ctr" rotWithShape="0">
                    <a:schemeClr val="accent5">
                      <a:lumMod val="20000"/>
                      <a:lumOff val="80000"/>
                    </a:schemeClr>
                  </a:outerShdw>
                </a:effectLst>
                <a:latin typeface="Bookman Old Style" panose="02050604050505020204" pitchFamily="18" charset="0"/>
              </a:rPr>
              <a:t>3.  NO te lleva al arrepentimiento.</a:t>
            </a:r>
          </a:p>
          <a:p>
            <a:pPr>
              <a:tabLst>
                <a:tab pos="539750" algn="l"/>
              </a:tabLst>
            </a:pPr>
            <a:r>
              <a:rPr lang="es-ES" sz="1600" b="1" dirty="0" smtClean="0">
                <a:gradFill flip="none" rotWithShape="1">
                  <a:gsLst>
                    <a:gs pos="0">
                      <a:srgbClr val="03D4A8"/>
                    </a:gs>
                    <a:gs pos="25000">
                      <a:srgbClr val="21D6E0"/>
                    </a:gs>
                    <a:gs pos="75000">
                      <a:srgbClr val="0087E6"/>
                    </a:gs>
                    <a:gs pos="100000">
                      <a:srgbClr val="005CBF"/>
                    </a:gs>
                  </a:gsLst>
                  <a:lin ang="5400000" scaled="0"/>
                  <a:tileRect/>
                </a:gradFill>
                <a:effectLst>
                  <a:outerShdw blurRad="50800" dist="50800" dir="5400000" algn="ctr" rotWithShape="0">
                    <a:schemeClr val="accent5">
                      <a:lumMod val="20000"/>
                      <a:lumOff val="80000"/>
                    </a:schemeClr>
                  </a:outerShdw>
                </a:effectLst>
                <a:latin typeface="Bookman Old Style" panose="02050604050505020204" pitchFamily="18" charset="0"/>
              </a:rPr>
              <a:t>4.  NO te restaura cuando caes.</a:t>
            </a:r>
          </a:p>
          <a:p>
            <a:pPr marL="342900" indent="-342900">
              <a:buAutoNum type="arabicPeriod" startAt="5"/>
              <a:tabLst>
                <a:tab pos="539750" algn="l"/>
              </a:tabLst>
            </a:pPr>
            <a:r>
              <a:rPr lang="es-ES" sz="1600" b="1" dirty="0" smtClean="0">
                <a:gradFill flip="none" rotWithShape="1">
                  <a:gsLst>
                    <a:gs pos="0">
                      <a:srgbClr val="03D4A8"/>
                    </a:gs>
                    <a:gs pos="25000">
                      <a:srgbClr val="21D6E0"/>
                    </a:gs>
                    <a:gs pos="75000">
                      <a:srgbClr val="0087E6"/>
                    </a:gs>
                    <a:gs pos="100000">
                      <a:srgbClr val="005CBF"/>
                    </a:gs>
                  </a:gsLst>
                  <a:lin ang="5400000" scaled="0"/>
                  <a:tileRect/>
                </a:gradFill>
                <a:effectLst>
                  <a:outerShdw blurRad="50800" dist="50800" dir="5400000" algn="ctr" rotWithShape="0">
                    <a:schemeClr val="accent5">
                      <a:lumMod val="20000"/>
                      <a:lumOff val="80000"/>
                    </a:schemeClr>
                  </a:outerShdw>
                </a:effectLst>
                <a:latin typeface="Bookman Old Style" panose="02050604050505020204" pitchFamily="18" charset="0"/>
              </a:rPr>
              <a:t>NO te desafía a perdonar.</a:t>
            </a:r>
          </a:p>
          <a:p>
            <a:pPr marL="342900" indent="-342900">
              <a:buAutoNum type="arabicPeriod" startAt="5"/>
              <a:tabLst>
                <a:tab pos="539750" algn="l"/>
              </a:tabLst>
            </a:pPr>
            <a:r>
              <a:rPr lang="es-ES" sz="1600" b="1" dirty="0" smtClean="0">
                <a:gradFill flip="none" rotWithShape="1">
                  <a:gsLst>
                    <a:gs pos="0">
                      <a:srgbClr val="03D4A8"/>
                    </a:gs>
                    <a:gs pos="25000">
                      <a:srgbClr val="21D6E0"/>
                    </a:gs>
                    <a:gs pos="75000">
                      <a:srgbClr val="0087E6"/>
                    </a:gs>
                    <a:gs pos="100000">
                      <a:srgbClr val="005CBF"/>
                    </a:gs>
                  </a:gsLst>
                  <a:lin ang="5400000" scaled="0"/>
                  <a:tileRect/>
                </a:gradFill>
                <a:effectLst>
                  <a:outerShdw blurRad="50800" dist="50800" dir="5400000" algn="ctr" rotWithShape="0">
                    <a:schemeClr val="accent5">
                      <a:lumMod val="20000"/>
                      <a:lumOff val="80000"/>
                    </a:schemeClr>
                  </a:outerShdw>
                </a:effectLst>
                <a:latin typeface="Bookman Old Style" panose="02050604050505020204" pitchFamily="18" charset="0"/>
              </a:rPr>
              <a:t>NO te muestra a Jesús como </a:t>
            </a:r>
            <a:r>
              <a:rPr lang="es-ES" sz="1600" b="1" dirty="0">
                <a:gradFill flip="none" rotWithShape="1">
                  <a:gsLst>
                    <a:gs pos="0">
                      <a:srgbClr val="03D4A8"/>
                    </a:gs>
                    <a:gs pos="25000">
                      <a:srgbClr val="21D6E0"/>
                    </a:gs>
                    <a:gs pos="75000">
                      <a:srgbClr val="0087E6"/>
                    </a:gs>
                    <a:gs pos="100000">
                      <a:srgbClr val="005CBF"/>
                    </a:gs>
                  </a:gsLst>
                  <a:lin ang="5400000" scaled="0"/>
                  <a:tileRect/>
                </a:gradFill>
                <a:effectLst>
                  <a:outerShdw blurRad="50800" dist="50800" dir="5400000" algn="ctr" rotWithShape="0">
                    <a:schemeClr val="accent5">
                      <a:lumMod val="20000"/>
                      <a:lumOff val="80000"/>
                    </a:schemeClr>
                  </a:outerShdw>
                </a:effectLst>
                <a:latin typeface="Bookman Old Style" panose="02050604050505020204" pitchFamily="18" charset="0"/>
              </a:rPr>
              <a:t>S</a:t>
            </a:r>
            <a:r>
              <a:rPr lang="es-ES" sz="1600" b="1" dirty="0" smtClean="0">
                <a:gradFill flip="none" rotWithShape="1">
                  <a:gsLst>
                    <a:gs pos="0">
                      <a:srgbClr val="03D4A8"/>
                    </a:gs>
                    <a:gs pos="25000">
                      <a:srgbClr val="21D6E0"/>
                    </a:gs>
                    <a:gs pos="75000">
                      <a:srgbClr val="0087E6"/>
                    </a:gs>
                    <a:gs pos="100000">
                      <a:srgbClr val="005CBF"/>
                    </a:gs>
                  </a:gsLst>
                  <a:lin ang="5400000" scaled="0"/>
                  <a:tileRect/>
                </a:gradFill>
                <a:effectLst>
                  <a:outerShdw blurRad="50800" dist="50800" dir="5400000" algn="ctr" rotWithShape="0">
                    <a:schemeClr val="accent5">
                      <a:lumMod val="20000"/>
                      <a:lumOff val="80000"/>
                    </a:schemeClr>
                  </a:outerShdw>
                </a:effectLst>
                <a:latin typeface="Bookman Old Style" panose="02050604050505020204" pitchFamily="18" charset="0"/>
              </a:rPr>
              <a:t>alvador y Sanador.</a:t>
            </a:r>
          </a:p>
          <a:p>
            <a:pPr marL="342900" indent="-342900">
              <a:buAutoNum type="arabicPeriod" startAt="5"/>
              <a:tabLst>
                <a:tab pos="539750" algn="l"/>
              </a:tabLst>
            </a:pPr>
            <a:r>
              <a:rPr lang="es-ES" sz="1600" b="1" dirty="0" smtClean="0">
                <a:gradFill flip="none" rotWithShape="1">
                  <a:gsLst>
                    <a:gs pos="0">
                      <a:srgbClr val="03D4A8"/>
                    </a:gs>
                    <a:gs pos="25000">
                      <a:srgbClr val="21D6E0"/>
                    </a:gs>
                    <a:gs pos="75000">
                      <a:srgbClr val="0087E6"/>
                    </a:gs>
                    <a:gs pos="100000">
                      <a:srgbClr val="005CBF"/>
                    </a:gs>
                  </a:gsLst>
                  <a:lin ang="5400000" scaled="0"/>
                  <a:tileRect/>
                </a:gradFill>
                <a:effectLst>
                  <a:outerShdw blurRad="50800" dist="50800" dir="5400000" algn="ctr" rotWithShape="0">
                    <a:schemeClr val="accent5">
                      <a:lumMod val="20000"/>
                      <a:lumOff val="80000"/>
                    </a:schemeClr>
                  </a:outerShdw>
                </a:effectLst>
                <a:latin typeface="Bookman Old Style" panose="02050604050505020204" pitchFamily="18" charset="0"/>
              </a:rPr>
              <a:t>NO te inspira a servir y a vivir en santidad.</a:t>
            </a:r>
          </a:p>
          <a:p>
            <a:pPr marL="342900" indent="-342900">
              <a:buAutoNum type="arabicPeriod" startAt="5"/>
              <a:tabLst>
                <a:tab pos="539750" algn="l"/>
              </a:tabLst>
            </a:pPr>
            <a:r>
              <a:rPr lang="es-ES" sz="1600" b="1" dirty="0" smtClean="0">
                <a:gradFill flip="none" rotWithShape="1">
                  <a:gsLst>
                    <a:gs pos="0">
                      <a:srgbClr val="03D4A8"/>
                    </a:gs>
                    <a:gs pos="25000">
                      <a:srgbClr val="21D6E0"/>
                    </a:gs>
                    <a:gs pos="75000">
                      <a:srgbClr val="0087E6"/>
                    </a:gs>
                    <a:gs pos="100000">
                      <a:srgbClr val="005CBF"/>
                    </a:gs>
                  </a:gsLst>
                  <a:lin ang="5400000" scaled="0"/>
                  <a:tileRect/>
                </a:gradFill>
                <a:effectLst>
                  <a:outerShdw blurRad="50800" dist="50800" dir="5400000" algn="ctr" rotWithShape="0">
                    <a:schemeClr val="accent5">
                      <a:lumMod val="20000"/>
                      <a:lumOff val="80000"/>
                    </a:schemeClr>
                  </a:outerShdw>
                </a:effectLst>
                <a:latin typeface="Bookman Old Style" panose="02050604050505020204" pitchFamily="18" charset="0"/>
              </a:rPr>
              <a:t>NO te lleva al desprendimiento material.</a:t>
            </a:r>
          </a:p>
          <a:p>
            <a:endParaRPr lang="es-ES" sz="6000" b="1" i="1" dirty="0">
              <a:gradFill flip="none" rotWithShape="1">
                <a:gsLst>
                  <a:gs pos="0">
                    <a:srgbClr val="CBCBCB"/>
                  </a:gs>
                  <a:gs pos="80000">
                    <a:srgbClr val="7BB6C7">
                      <a:lumMod val="73000"/>
                    </a:srgbClr>
                  </a:gs>
                  <a:gs pos="100000">
                    <a:schemeClr val="accent5">
                      <a:lumMod val="17000"/>
                    </a:schemeClr>
                  </a:gs>
                </a:gsLst>
                <a:lin ang="5400000" scaled="1"/>
                <a:tileRect/>
              </a:gradFill>
              <a:effectLst>
                <a:outerShdw blurRad="50800" dist="50800" dir="5400000" algn="ctr" rotWithShape="0">
                  <a:schemeClr val="accent5">
                    <a:lumMod val="75000"/>
                  </a:schemeClr>
                </a:outerShdw>
              </a:effectLst>
              <a:latin typeface="Broadway" panose="04040905080B02020502" pitchFamily="82" charset="0"/>
            </a:endParaRPr>
          </a:p>
        </p:txBody>
      </p:sp>
      <p:sp>
        <p:nvSpPr>
          <p:cNvPr id="5" name="4 Rectángulo"/>
          <p:cNvSpPr/>
          <p:nvPr/>
        </p:nvSpPr>
        <p:spPr>
          <a:xfrm>
            <a:off x="540000" y="4104001"/>
            <a:ext cx="8064896" cy="1015663"/>
          </a:xfrm>
          <a:prstGeom prst="rect">
            <a:avLst/>
          </a:prstGeom>
        </p:spPr>
        <p:txBody>
          <a:bodyPr wrap="square">
            <a:spAutoFit/>
            <a:scene3d>
              <a:camera prst="obliqueBottomLeft"/>
              <a:lightRig rig="threePt" dir="t"/>
            </a:scene3d>
            <a:sp3d extrusionH="12700" prstMaterial="dkEdge">
              <a:bevelT w="82550" h="38100" prst="coolSlant"/>
              <a:extrusionClr>
                <a:schemeClr val="accent5">
                  <a:lumMod val="20000"/>
                  <a:lumOff val="80000"/>
                </a:schemeClr>
              </a:extrusionClr>
            </a:sp3d>
          </a:bodyPr>
          <a:lstStyle/>
          <a:p>
            <a:pPr algn="ctr"/>
            <a:r>
              <a:rPr lang="es-ES" sz="2000" b="1" dirty="0" smtClean="0">
                <a:gradFill flip="none" rotWithShape="1">
                  <a:gsLst>
                    <a:gs pos="0">
                      <a:srgbClr val="03D4A8"/>
                    </a:gs>
                    <a:gs pos="25000">
                      <a:srgbClr val="21D6E0"/>
                    </a:gs>
                    <a:gs pos="75000">
                      <a:srgbClr val="0087E6"/>
                    </a:gs>
                    <a:gs pos="100000">
                      <a:srgbClr val="005CBF"/>
                    </a:gs>
                  </a:gsLst>
                  <a:lin ang="5400000" scaled="0"/>
                  <a:tileRect/>
                </a:gradFill>
                <a:latin typeface="Gill Sans MT" panose="020B0502020104020203" pitchFamily="34" charset="0"/>
                <a:cs typeface="Aparajita" panose="020B0604020202020204" pitchFamily="34" charset="0"/>
              </a:rPr>
              <a:t>Entonces te aconsejamos, en el amor de Jesucristo, que salgas de esa iglesia y que busques una donde se hable de estos temas trascendentales y vitales para la salvación de tu alma.  </a:t>
            </a:r>
          </a:p>
        </p:txBody>
      </p:sp>
    </p:spTree>
    <p:extLst>
      <p:ext uri="{BB962C8B-B14F-4D97-AF65-F5344CB8AC3E}">
        <p14:creationId xmlns:p14="http://schemas.microsoft.com/office/powerpoint/2010/main" val="2333917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2290"/>
                                        </p:tgtEl>
                                        <p:attrNameLst>
                                          <p:attrName>style.visibility</p:attrName>
                                        </p:attrNameLst>
                                      </p:cBhvr>
                                      <p:to>
                                        <p:strVal val="visible"/>
                                      </p:to>
                                    </p:set>
                                    <p:anim calcmode="lin" valueType="num">
                                      <p:cBhvr>
                                        <p:cTn id="11" dur="1800" fill="hold"/>
                                        <p:tgtEl>
                                          <p:spTgt spid="12290"/>
                                        </p:tgtEl>
                                        <p:attrNameLst>
                                          <p:attrName>ppt_w</p:attrName>
                                        </p:attrNameLst>
                                      </p:cBhvr>
                                      <p:tavLst>
                                        <p:tav tm="0">
                                          <p:val>
                                            <p:fltVal val="0"/>
                                          </p:val>
                                        </p:tav>
                                        <p:tav tm="100000">
                                          <p:val>
                                            <p:strVal val="#ppt_w"/>
                                          </p:val>
                                        </p:tav>
                                      </p:tavLst>
                                    </p:anim>
                                    <p:anim calcmode="lin" valueType="num">
                                      <p:cBhvr>
                                        <p:cTn id="12" dur="1800" fill="hold"/>
                                        <p:tgtEl>
                                          <p:spTgt spid="12290"/>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800" fill="hold"/>
                                        <p:tgtEl>
                                          <p:spTgt spid="5"/>
                                        </p:tgtEl>
                                        <p:attrNameLst>
                                          <p:attrName>ppt_w</p:attrName>
                                        </p:attrNameLst>
                                      </p:cBhvr>
                                      <p:tavLst>
                                        <p:tav tm="0">
                                          <p:val>
                                            <p:fltVal val="0"/>
                                          </p:val>
                                        </p:tav>
                                        <p:tav tm="100000">
                                          <p:val>
                                            <p:strVal val="#ppt_w"/>
                                          </p:val>
                                        </p:tav>
                                      </p:tavLst>
                                    </p:anim>
                                    <p:anim calcmode="lin" valueType="num">
                                      <p:cBhvr>
                                        <p:cTn id="20" dur="18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467544" y="-812625"/>
            <a:ext cx="8208912" cy="4585871"/>
          </a:xfrm>
          <a:prstGeom prst="rect">
            <a:avLst/>
          </a:prstGeom>
        </p:spPr>
        <p:txBody>
          <a:bodyPr wrap="square">
            <a:spAutoFit/>
            <a:scene3d>
              <a:camera prst="obliqueBottomLeft"/>
              <a:lightRig rig="soft" dir="t"/>
            </a:scene3d>
            <a:sp3d extrusionH="38100" prstMaterial="dkEdge">
              <a:extrusionClr>
                <a:schemeClr val="accent5">
                  <a:lumMod val="50000"/>
                </a:schemeClr>
              </a:extrusionClr>
            </a:sp3d>
          </a:bodyPr>
          <a:lstStyle/>
          <a:p>
            <a:pPr algn="ctr"/>
            <a:endParaRPr lang="es-ES" sz="6000" b="1" i="1" dirty="0">
              <a:gradFill flip="none" rotWithShape="1">
                <a:gsLst>
                  <a:gs pos="0">
                    <a:srgbClr val="CBCBCB"/>
                  </a:gs>
                  <a:gs pos="80000">
                    <a:srgbClr val="7BB6C7">
                      <a:lumMod val="73000"/>
                    </a:srgbClr>
                  </a:gs>
                  <a:gs pos="100000">
                    <a:schemeClr val="accent5">
                      <a:lumMod val="59000"/>
                    </a:schemeClr>
                  </a:gs>
                </a:gsLst>
                <a:lin ang="5400000" scaled="1"/>
                <a:tileRect/>
              </a:gradFill>
              <a:effectLst>
                <a:outerShdw blurRad="50800" dist="50800" dir="5400000" algn="ctr" rotWithShape="0">
                  <a:schemeClr val="accent5">
                    <a:lumMod val="40000"/>
                    <a:lumOff val="60000"/>
                  </a:schemeClr>
                </a:outerShdw>
              </a:effectLst>
              <a:latin typeface="Broadway" panose="04040905080B02020502" pitchFamily="82" charset="0"/>
            </a:endParaRPr>
          </a:p>
          <a:p>
            <a:pPr algn="ctr"/>
            <a:r>
              <a:rPr lang="es-ES" sz="2400" b="1" dirty="0" smtClean="0">
                <a:gradFill flip="none" rotWithShape="1">
                  <a:gsLst>
                    <a:gs pos="0">
                      <a:srgbClr val="CBCBCB"/>
                    </a:gs>
                    <a:gs pos="0">
                      <a:srgbClr val="7BB6C7">
                        <a:lumMod val="73000"/>
                      </a:srgbClr>
                    </a:gs>
                    <a:gs pos="100000">
                      <a:schemeClr val="accent5">
                        <a:lumMod val="29000"/>
                      </a:schemeClr>
                    </a:gs>
                  </a:gsLst>
                  <a:lin ang="5400000" scaled="1"/>
                  <a:tileRect/>
                </a:gradFill>
                <a:effectLst>
                  <a:outerShdw blurRad="50800" dist="50800" dir="5400000" algn="ctr" rotWithShape="0">
                    <a:schemeClr val="accent5">
                      <a:lumMod val="40000"/>
                      <a:lumOff val="60000"/>
                    </a:schemeClr>
                  </a:outerShdw>
                </a:effectLst>
                <a:latin typeface="Gill Sans MT" panose="020B0502020104020203" pitchFamily="34" charset="0"/>
                <a:cs typeface="Aparajita" panose="020B0604020202020204" pitchFamily="34" charset="0"/>
              </a:rPr>
              <a:t>Queridos amigos:</a:t>
            </a:r>
          </a:p>
          <a:p>
            <a:pPr algn="ctr"/>
            <a:r>
              <a:rPr lang="es-ES" sz="2000" b="1" dirty="0" smtClean="0">
                <a:gradFill flip="none" rotWithShape="1">
                  <a:gsLst>
                    <a:gs pos="0">
                      <a:srgbClr val="CBCBCB"/>
                    </a:gs>
                    <a:gs pos="0">
                      <a:srgbClr val="7BB6C7">
                        <a:lumMod val="73000"/>
                      </a:srgbClr>
                    </a:gs>
                    <a:gs pos="100000">
                      <a:schemeClr val="accent5">
                        <a:lumMod val="29000"/>
                      </a:schemeClr>
                    </a:gs>
                  </a:gsLst>
                  <a:lin ang="5400000" scaled="1"/>
                  <a:tileRect/>
                </a:gradFill>
                <a:effectLst>
                  <a:outerShdw blurRad="50800" dist="50800" dir="5400000" algn="ctr" rotWithShape="0">
                    <a:schemeClr val="accent5">
                      <a:lumMod val="20000"/>
                      <a:lumOff val="80000"/>
                    </a:schemeClr>
                  </a:outerShdw>
                </a:effectLst>
                <a:latin typeface="Gill Sans MT" panose="020B0502020104020203" pitchFamily="34" charset="0"/>
                <a:cs typeface="Aparajita" panose="020B0604020202020204" pitchFamily="34" charset="0"/>
              </a:rPr>
              <a:t>Algún día veréis que todas nuestras publicaciones “molestas” eran sólo porque nos importaba vuestra salvación…</a:t>
            </a:r>
          </a:p>
          <a:p>
            <a:pPr algn="ctr"/>
            <a:r>
              <a:rPr lang="es-ES" sz="2000" b="1" dirty="0" smtClean="0">
                <a:gradFill flip="none" rotWithShape="1">
                  <a:gsLst>
                    <a:gs pos="0">
                      <a:srgbClr val="CBCBCB"/>
                    </a:gs>
                    <a:gs pos="0">
                      <a:srgbClr val="7BB6C7">
                        <a:lumMod val="73000"/>
                      </a:srgbClr>
                    </a:gs>
                    <a:gs pos="100000">
                      <a:schemeClr val="accent5">
                        <a:lumMod val="29000"/>
                      </a:schemeClr>
                    </a:gs>
                  </a:gsLst>
                  <a:lin ang="5400000" scaled="1"/>
                  <a:tileRect/>
                </a:gradFill>
                <a:effectLst>
                  <a:outerShdw blurRad="50800" dist="50800" dir="5400000" algn="ctr" rotWithShape="0">
                    <a:schemeClr val="accent5">
                      <a:lumMod val="20000"/>
                      <a:lumOff val="80000"/>
                    </a:schemeClr>
                  </a:outerShdw>
                </a:effectLst>
                <a:latin typeface="Gill Sans MT" panose="020B0502020104020203" pitchFamily="34" charset="0"/>
                <a:cs typeface="Aparajita" panose="020B0604020202020204" pitchFamily="34" charset="0"/>
              </a:rPr>
              <a:t>Vuestra alma es lo más importante que tenéis…</a:t>
            </a:r>
          </a:p>
          <a:p>
            <a:pPr algn="ctr"/>
            <a:r>
              <a:rPr lang="es-ES" sz="2000" b="1" dirty="0" smtClean="0">
                <a:gradFill flip="none" rotWithShape="1">
                  <a:gsLst>
                    <a:gs pos="0">
                      <a:srgbClr val="CBCBCB"/>
                    </a:gs>
                    <a:gs pos="0">
                      <a:srgbClr val="7BB6C7">
                        <a:lumMod val="73000"/>
                      </a:srgbClr>
                    </a:gs>
                    <a:gs pos="100000">
                      <a:schemeClr val="accent5">
                        <a:lumMod val="29000"/>
                      </a:schemeClr>
                    </a:gs>
                  </a:gsLst>
                  <a:lin ang="5400000" scaled="1"/>
                  <a:tileRect/>
                </a:gradFill>
                <a:effectLst>
                  <a:outerShdw blurRad="50800" dist="50800" dir="5400000" algn="ctr" rotWithShape="0">
                    <a:schemeClr val="accent5">
                      <a:lumMod val="20000"/>
                      <a:lumOff val="80000"/>
                    </a:schemeClr>
                  </a:outerShdw>
                </a:effectLst>
                <a:latin typeface="Gill Sans MT" panose="020B0502020104020203" pitchFamily="34" charset="0"/>
                <a:cs typeface="Aparajita" panose="020B0604020202020204" pitchFamily="34" charset="0"/>
              </a:rPr>
              <a:t>Y hemos preferido ser rechazados por hablaros de la verdad,</a:t>
            </a:r>
          </a:p>
          <a:p>
            <a:pPr algn="ctr"/>
            <a:r>
              <a:rPr lang="es-ES" sz="2000" b="1" dirty="0">
                <a:gradFill flip="none" rotWithShape="1">
                  <a:gsLst>
                    <a:gs pos="0">
                      <a:srgbClr val="CBCBCB"/>
                    </a:gs>
                    <a:gs pos="0">
                      <a:srgbClr val="7BB6C7">
                        <a:lumMod val="73000"/>
                      </a:srgbClr>
                    </a:gs>
                    <a:gs pos="100000">
                      <a:schemeClr val="accent5">
                        <a:lumMod val="29000"/>
                      </a:schemeClr>
                    </a:gs>
                  </a:gsLst>
                  <a:lin ang="5400000" scaled="1"/>
                  <a:tileRect/>
                </a:gradFill>
                <a:effectLst>
                  <a:outerShdw blurRad="50800" dist="50800" dir="5400000" algn="ctr" rotWithShape="0">
                    <a:schemeClr val="accent5">
                      <a:lumMod val="20000"/>
                      <a:lumOff val="80000"/>
                    </a:schemeClr>
                  </a:outerShdw>
                </a:effectLst>
                <a:latin typeface="Gill Sans MT" panose="020B0502020104020203" pitchFamily="34" charset="0"/>
                <a:cs typeface="Aparajita" panose="020B0604020202020204" pitchFamily="34" charset="0"/>
              </a:rPr>
              <a:t>q</a:t>
            </a:r>
            <a:r>
              <a:rPr lang="es-ES" sz="2000" b="1" dirty="0" smtClean="0">
                <a:gradFill flip="none" rotWithShape="1">
                  <a:gsLst>
                    <a:gs pos="0">
                      <a:srgbClr val="CBCBCB"/>
                    </a:gs>
                    <a:gs pos="0">
                      <a:srgbClr val="7BB6C7">
                        <a:lumMod val="73000"/>
                      </a:srgbClr>
                    </a:gs>
                    <a:gs pos="100000">
                      <a:schemeClr val="accent5">
                        <a:lumMod val="29000"/>
                      </a:schemeClr>
                    </a:gs>
                  </a:gsLst>
                  <a:lin ang="5400000" scaled="1"/>
                  <a:tileRect/>
                </a:gradFill>
                <a:effectLst>
                  <a:outerShdw blurRad="50800" dist="50800" dir="5400000" algn="ctr" rotWithShape="0">
                    <a:schemeClr val="accent5">
                      <a:lumMod val="20000"/>
                      <a:lumOff val="80000"/>
                    </a:schemeClr>
                  </a:outerShdw>
                </a:effectLst>
                <a:latin typeface="Gill Sans MT" panose="020B0502020104020203" pitchFamily="34" charset="0"/>
                <a:cs typeface="Aparajita" panose="020B0604020202020204" pitchFamily="34" charset="0"/>
              </a:rPr>
              <a:t>ue guardar silencio para ganar vuestra aceptación.</a:t>
            </a:r>
          </a:p>
          <a:p>
            <a:pPr algn="ctr"/>
            <a:r>
              <a:rPr lang="es-ES" sz="2000" b="1" dirty="0" smtClean="0">
                <a:gradFill flip="none" rotWithShape="1">
                  <a:gsLst>
                    <a:gs pos="0">
                      <a:srgbClr val="CBCBCB"/>
                    </a:gs>
                    <a:gs pos="0">
                      <a:srgbClr val="7BB6C7">
                        <a:lumMod val="73000"/>
                      </a:srgbClr>
                    </a:gs>
                    <a:gs pos="100000">
                      <a:schemeClr val="accent5">
                        <a:lumMod val="29000"/>
                      </a:schemeClr>
                    </a:gs>
                  </a:gsLst>
                  <a:lin ang="5400000" scaled="1"/>
                  <a:tileRect/>
                </a:gradFill>
                <a:effectLst>
                  <a:outerShdw blurRad="50800" dist="50800" dir="5400000" algn="ctr" rotWithShape="0">
                    <a:schemeClr val="accent5">
                      <a:lumMod val="20000"/>
                      <a:lumOff val="80000"/>
                    </a:schemeClr>
                  </a:outerShdw>
                </a:effectLst>
                <a:latin typeface="Gill Sans MT" panose="020B0502020104020203" pitchFamily="34" charset="0"/>
                <a:cs typeface="Aparajita" panose="020B0604020202020204" pitchFamily="34" charset="0"/>
              </a:rPr>
              <a:t>Hace tiempo alguien se preocupó por nosotros  compartiendo el evangelio de Jesucristo y nos abrió los ojos a la </a:t>
            </a:r>
            <a:r>
              <a:rPr lang="es-ES" sz="2800" b="1" dirty="0" smtClean="0">
                <a:gradFill flip="none" rotWithShape="1">
                  <a:gsLst>
                    <a:gs pos="0">
                      <a:srgbClr val="CBCBCB"/>
                    </a:gs>
                    <a:gs pos="0">
                      <a:srgbClr val="7BB6C7">
                        <a:lumMod val="73000"/>
                      </a:srgbClr>
                    </a:gs>
                    <a:gs pos="100000">
                      <a:schemeClr val="accent5">
                        <a:lumMod val="29000"/>
                      </a:schemeClr>
                    </a:gs>
                  </a:gsLst>
                  <a:lin ang="5400000" scaled="1"/>
                  <a:tileRect/>
                </a:gradFill>
                <a:effectLst>
                  <a:outerShdw blurRad="50800" dist="50800" dir="5400000" algn="ctr" rotWithShape="0">
                    <a:schemeClr val="accent5">
                      <a:lumMod val="20000"/>
                      <a:lumOff val="80000"/>
                    </a:schemeClr>
                  </a:outerShdw>
                </a:effectLst>
                <a:latin typeface="Gill Sans MT" panose="020B0502020104020203" pitchFamily="34" charset="0"/>
                <a:cs typeface="Aparajita" panose="020B0604020202020204" pitchFamily="34" charset="0"/>
              </a:rPr>
              <a:t>verdad.</a:t>
            </a:r>
            <a:endParaRPr lang="es-ES" sz="2000" b="1" dirty="0" smtClean="0">
              <a:gradFill flip="none" rotWithShape="1">
                <a:gsLst>
                  <a:gs pos="0">
                    <a:srgbClr val="CBCBCB"/>
                  </a:gs>
                  <a:gs pos="0">
                    <a:srgbClr val="7BB6C7">
                      <a:lumMod val="73000"/>
                    </a:srgbClr>
                  </a:gs>
                  <a:gs pos="100000">
                    <a:schemeClr val="accent5">
                      <a:lumMod val="29000"/>
                    </a:schemeClr>
                  </a:gs>
                </a:gsLst>
                <a:lin ang="5400000" scaled="1"/>
                <a:tileRect/>
              </a:gradFill>
              <a:effectLst>
                <a:outerShdw blurRad="50800" dist="50800" dir="5400000" algn="ctr" rotWithShape="0">
                  <a:schemeClr val="accent5">
                    <a:lumMod val="20000"/>
                    <a:lumOff val="80000"/>
                  </a:schemeClr>
                </a:outerShdw>
              </a:effectLst>
              <a:latin typeface="Gill Sans MT" panose="020B0502020104020203" pitchFamily="34" charset="0"/>
              <a:cs typeface="Aparajita" panose="020B0604020202020204" pitchFamily="34" charset="0"/>
            </a:endParaRPr>
          </a:p>
          <a:p>
            <a:pPr algn="ctr"/>
            <a:r>
              <a:rPr lang="es-ES" sz="2000" b="1" dirty="0" smtClean="0">
                <a:gradFill flip="none" rotWithShape="1">
                  <a:gsLst>
                    <a:gs pos="0">
                      <a:srgbClr val="CBCBCB"/>
                    </a:gs>
                    <a:gs pos="0">
                      <a:srgbClr val="7BB6C7">
                        <a:lumMod val="73000"/>
                      </a:srgbClr>
                    </a:gs>
                    <a:gs pos="100000">
                      <a:schemeClr val="accent5">
                        <a:lumMod val="29000"/>
                      </a:schemeClr>
                    </a:gs>
                  </a:gsLst>
                  <a:lin ang="5400000" scaled="1"/>
                  <a:tileRect/>
                </a:gradFill>
                <a:effectLst>
                  <a:outerShdw blurRad="50800" dist="50800" dir="5400000" algn="ctr" rotWithShape="0">
                    <a:schemeClr val="accent5">
                      <a:lumMod val="20000"/>
                      <a:lumOff val="80000"/>
                    </a:schemeClr>
                  </a:outerShdw>
                </a:effectLst>
                <a:latin typeface="Gill Sans MT" panose="020B0502020104020203" pitchFamily="34" charset="0"/>
                <a:cs typeface="Aparajita" panose="020B0604020202020204" pitchFamily="34" charset="0"/>
              </a:rPr>
              <a:t>Ahora es nuestra responsabilidad  hacer lo mismo por vosotros…</a:t>
            </a:r>
          </a:p>
          <a:p>
            <a:pPr algn="ctr"/>
            <a:r>
              <a:rPr lang="es-ES" sz="2000" b="1" dirty="0" smtClean="0">
                <a:gradFill flip="none" rotWithShape="1">
                  <a:gsLst>
                    <a:gs pos="0">
                      <a:srgbClr val="CBCBCB"/>
                    </a:gs>
                    <a:gs pos="0">
                      <a:srgbClr val="7BB6C7">
                        <a:lumMod val="73000"/>
                      </a:srgbClr>
                    </a:gs>
                    <a:gs pos="100000">
                      <a:schemeClr val="accent5">
                        <a:lumMod val="29000"/>
                      </a:schemeClr>
                    </a:gs>
                  </a:gsLst>
                  <a:lin ang="5400000" scaled="1"/>
                  <a:tileRect/>
                </a:gradFill>
                <a:effectLst>
                  <a:outerShdw blurRad="50800" dist="50800" dir="5400000" algn="ctr" rotWithShape="0">
                    <a:schemeClr val="accent5">
                      <a:lumMod val="20000"/>
                      <a:lumOff val="80000"/>
                    </a:schemeClr>
                  </a:outerShdw>
                </a:effectLst>
                <a:latin typeface="Gill Sans MT" panose="020B0502020104020203" pitchFamily="34" charset="0"/>
                <a:cs typeface="Aparajita" panose="020B0604020202020204" pitchFamily="34" charset="0"/>
              </a:rPr>
              <a:t>Os amamos a todos en el amor de Jesús.</a:t>
            </a:r>
          </a:p>
          <a:p>
            <a:pPr algn="ctr"/>
            <a:r>
              <a:rPr lang="es-ES" sz="2000" b="1" dirty="0" smtClean="0">
                <a:gradFill flip="none" rotWithShape="1">
                  <a:gsLst>
                    <a:gs pos="0">
                      <a:srgbClr val="CBCBCB"/>
                    </a:gs>
                    <a:gs pos="0">
                      <a:srgbClr val="7BB6C7">
                        <a:lumMod val="73000"/>
                      </a:srgbClr>
                    </a:gs>
                    <a:gs pos="100000">
                      <a:schemeClr val="accent5">
                        <a:lumMod val="29000"/>
                      </a:schemeClr>
                    </a:gs>
                  </a:gsLst>
                  <a:lin ang="5400000" scaled="1"/>
                  <a:tileRect/>
                </a:gradFill>
                <a:effectLst>
                  <a:outerShdw blurRad="50800" dist="50800" dir="5400000" algn="ctr" rotWithShape="0">
                    <a:schemeClr val="accent5">
                      <a:lumMod val="20000"/>
                      <a:lumOff val="80000"/>
                    </a:schemeClr>
                  </a:outerShdw>
                </a:effectLst>
                <a:latin typeface="Gill Sans MT" panose="020B0502020104020203" pitchFamily="34" charset="0"/>
                <a:cs typeface="Aparajita" panose="020B0604020202020204" pitchFamily="34" charset="0"/>
              </a:rPr>
              <a:t>Firmado:</a:t>
            </a:r>
          </a:p>
        </p:txBody>
      </p:sp>
      <p:sp>
        <p:nvSpPr>
          <p:cNvPr id="4" name="3 Rectángulo"/>
          <p:cNvSpPr/>
          <p:nvPr/>
        </p:nvSpPr>
        <p:spPr>
          <a:xfrm>
            <a:off x="755576" y="4299943"/>
            <a:ext cx="7776864" cy="1015663"/>
          </a:xfrm>
          <a:prstGeom prst="rect">
            <a:avLst/>
          </a:prstGeom>
        </p:spPr>
        <p:txBody>
          <a:bodyPr wrap="square">
            <a:spAutoFit/>
            <a:scene3d>
              <a:camera prst="obliqueBottomLeft"/>
              <a:lightRig rig="threePt" dir="t"/>
            </a:scene3d>
            <a:sp3d extrusionH="38100" prstMaterial="dkEdge">
              <a:extrusionClr>
                <a:srgbClr val="002060"/>
              </a:extrusionClr>
            </a:sp3d>
          </a:bodyPr>
          <a:lstStyle/>
          <a:p>
            <a:pPr algn="ctr"/>
            <a:r>
              <a:rPr lang="es-ES" sz="2000" b="1" dirty="0">
                <a:gradFill flip="none" rotWithShape="1">
                  <a:gsLst>
                    <a:gs pos="0">
                      <a:srgbClr val="CBCBCB"/>
                    </a:gs>
                    <a:gs pos="0">
                      <a:srgbClr val="7BB6C7">
                        <a:lumMod val="73000"/>
                      </a:srgbClr>
                    </a:gs>
                    <a:gs pos="100000">
                      <a:schemeClr val="accent5">
                        <a:lumMod val="7000"/>
                      </a:schemeClr>
                    </a:gs>
                  </a:gsLst>
                  <a:lin ang="5400000" scaled="1"/>
                  <a:tileRect/>
                </a:gradFill>
                <a:effectLst>
                  <a:outerShdw blurRad="50800" dist="50800" dir="5400000" algn="ctr" rotWithShape="0">
                    <a:schemeClr val="accent5">
                      <a:lumMod val="20000"/>
                      <a:lumOff val="80000"/>
                    </a:schemeClr>
                  </a:outerShdw>
                </a:effectLst>
                <a:latin typeface="Gill Sans MT" panose="020B0502020104020203" pitchFamily="34" charset="0"/>
                <a:cs typeface="Aparajita" panose="020B0604020202020204" pitchFamily="34" charset="0"/>
              </a:rPr>
              <a:t>A continuación les proporcionamos algunos vídeos muy reveladores que reforzarán todo lo que aquí se ha tratado. </a:t>
            </a:r>
          </a:p>
          <a:p>
            <a:pPr algn="ctr"/>
            <a:endParaRPr lang="es-ES" sz="2000" b="1" dirty="0">
              <a:gradFill flip="none" rotWithShape="1">
                <a:gsLst>
                  <a:gs pos="0">
                    <a:srgbClr val="CBCBCB"/>
                  </a:gs>
                  <a:gs pos="0">
                    <a:srgbClr val="7BB6C7">
                      <a:lumMod val="73000"/>
                    </a:srgbClr>
                  </a:gs>
                  <a:gs pos="100000">
                    <a:schemeClr val="accent5">
                      <a:lumMod val="7000"/>
                    </a:schemeClr>
                  </a:gs>
                </a:gsLst>
                <a:lin ang="5400000" scaled="1"/>
                <a:tileRect/>
              </a:gradFill>
              <a:effectLst>
                <a:outerShdw blurRad="50800" dist="50800" dir="5400000" algn="ctr" rotWithShape="0">
                  <a:schemeClr val="accent5">
                    <a:lumMod val="20000"/>
                    <a:lumOff val="80000"/>
                  </a:schemeClr>
                </a:outerShdw>
              </a:effectLst>
              <a:latin typeface="Gill Sans MT" panose="020B0502020104020203" pitchFamily="34" charset="0"/>
              <a:cs typeface="Aparajita" panose="020B0604020202020204" pitchFamily="34" charset="0"/>
            </a:endParaRPr>
          </a:p>
        </p:txBody>
      </p:sp>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9950" t="82887" r="10352" b="3649"/>
          <a:stretch/>
        </p:blipFill>
        <p:spPr bwMode="auto">
          <a:xfrm>
            <a:off x="1259634" y="3723879"/>
            <a:ext cx="6587837" cy="7273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95033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fltVal val="0"/>
                                          </p:val>
                                        </p:tav>
                                        <p:tav tm="100000">
                                          <p:val>
                                            <p:strVal val="#ppt_w"/>
                                          </p:val>
                                        </p:tav>
                                      </p:tavLst>
                                    </p:anim>
                                    <p:anim calcmode="lin" valueType="num">
                                      <p:cBhvr>
                                        <p:cTn id="12" dur="1650" fill="hold"/>
                                        <p:tgtEl>
                                          <p:spTgt spid="3"/>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1026"/>
                                        </p:tgtEl>
                                        <p:attrNameLst>
                                          <p:attrName>style.visibility</p:attrName>
                                        </p:attrNameLst>
                                      </p:cBhvr>
                                      <p:to>
                                        <p:strVal val="visible"/>
                                      </p:to>
                                    </p:set>
                                    <p:anim calcmode="lin" valueType="num">
                                      <p:cBhvr>
                                        <p:cTn id="15" dur="1650" fill="hold"/>
                                        <p:tgtEl>
                                          <p:spTgt spid="1026"/>
                                        </p:tgtEl>
                                        <p:attrNameLst>
                                          <p:attrName>ppt_w</p:attrName>
                                        </p:attrNameLst>
                                      </p:cBhvr>
                                      <p:tavLst>
                                        <p:tav tm="0">
                                          <p:val>
                                            <p:fltVal val="0"/>
                                          </p:val>
                                        </p:tav>
                                        <p:tav tm="100000">
                                          <p:val>
                                            <p:strVal val="#ppt_w"/>
                                          </p:val>
                                        </p:tav>
                                      </p:tavLst>
                                    </p:anim>
                                    <p:anim calcmode="lin" valueType="num">
                                      <p:cBhvr>
                                        <p:cTn id="16" dur="1650" fill="hold"/>
                                        <p:tgtEl>
                                          <p:spTgt spid="1026"/>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1650" fill="hold"/>
                                        <p:tgtEl>
                                          <p:spTgt spid="4"/>
                                        </p:tgtEl>
                                        <p:attrNameLst>
                                          <p:attrName>ppt_w</p:attrName>
                                        </p:attrNameLst>
                                      </p:cBhvr>
                                      <p:tavLst>
                                        <p:tav tm="0">
                                          <p:val>
                                            <p:fltVal val="0"/>
                                          </p:val>
                                        </p:tav>
                                        <p:tav tm="100000">
                                          <p:val>
                                            <p:strVal val="#ppt_w"/>
                                          </p:val>
                                        </p:tav>
                                      </p:tavLst>
                                    </p:anim>
                                    <p:anim calcmode="lin" valueType="num">
                                      <p:cBhvr>
                                        <p:cTn id="20" dur="165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65922" cy="5143500"/>
          </a:xfrm>
          <a:prstGeom prst="rect">
            <a:avLst/>
          </a:prstGeom>
          <a:noFill/>
          <a:ln>
            <a:noFill/>
          </a:ln>
        </p:spPr>
      </p:pic>
      <p:pic>
        <p:nvPicPr>
          <p:cNvPr id="3" name="Picture 3">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84168" y="3291830"/>
            <a:ext cx="1440160" cy="1436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008000" y="3312000"/>
            <a:ext cx="3384376" cy="869469"/>
          </a:xfrm>
          <a:prstGeom prst="rect">
            <a:avLst/>
          </a:prstGeom>
        </p:spPr>
        <p:txBody>
          <a:bodyPr wrap="square" lIns="68580" tIns="34290" rIns="68580" bIns="34290">
            <a:spAutoFit/>
            <a:scene3d>
              <a:camera prst="obliqueBottomLeft"/>
              <a:lightRig rig="threePt" dir="t"/>
            </a:scene3d>
            <a:sp3d extrusionH="50800">
              <a:extrusionClr>
                <a:srgbClr val="002060"/>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Pulse clic sobre el icono si desea visualizarlo</a:t>
            </a:r>
            <a:endPar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p:txBody>
      </p:sp>
      <p:sp>
        <p:nvSpPr>
          <p:cNvPr id="5" name="4 Rectángulo"/>
          <p:cNvSpPr/>
          <p:nvPr/>
        </p:nvSpPr>
        <p:spPr>
          <a:xfrm>
            <a:off x="467544" y="267494"/>
            <a:ext cx="8280920" cy="3023905"/>
          </a:xfrm>
          <a:prstGeom prst="rect">
            <a:avLst/>
          </a:prstGeom>
        </p:spPr>
        <p:txBody>
          <a:bodyPr wrap="square" lIns="68580" tIns="34290" rIns="68580" bIns="34290">
            <a:spAutoFit/>
            <a:scene3d>
              <a:camera prst="obliqueBottomLeft"/>
              <a:lightRig rig="threePt" dir="t"/>
            </a:scene3d>
            <a:sp3d extrusionH="50800">
              <a:extrusionClr>
                <a:srgbClr val="002060"/>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A </a:t>
            </a:r>
            <a:r>
              <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raíz de nuestra penúltima presentación titulada "El Ecumenismo (Unión de religiones) queremos hacer público un vídeo de 1 minuto con 13 segundos donde </a:t>
            </a:r>
            <a:r>
              <a:rPr lang="es-ES" sz="1600" dirty="0" err="1">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Anton</a:t>
            </a:r>
            <a:r>
              <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r>
              <a:rPr lang="es-ES" sz="1600" dirty="0" err="1">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Lavey</a:t>
            </a:r>
            <a:r>
              <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el fundador de la Iglesia de Satanás, sostiene "QUE BAJO EL DISFRAZ DE LA CRISTIANDAD, SON MUCHOS LOS QUE PRACTICAN EL SATANISMO</a:t>
            </a: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LAS </a:t>
            </a:r>
            <a:r>
              <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EVIDENCIAS ESTÁN EN TODAS PARTES, SOLO TENEMOS QUE ABRIR NUESTROS OJOS para darnos cuenta de ello". Precisamente, expusimos que dentro de un sector del protestantismo hay ciertos líderes ligados al falso evangelio de la Prosperidad que son satanistas encubiertos y que el papa Francisco ha tenido reuniones y acuerdos ecuménicos con ellos para llegar a una unificación religiosa. </a:t>
            </a:r>
          </a:p>
          <a:p>
            <a:pPr algn="ctr" fontAlgn="auto">
              <a:spcBef>
                <a:spcPts val="0"/>
              </a:spcBef>
              <a:spcAft>
                <a:spcPts val="0"/>
              </a:spcAft>
              <a:defRPr/>
            </a:pPr>
            <a:endParaRPr lang="es-ES" sz="14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p:txBody>
      </p:sp>
      <p:sp>
        <p:nvSpPr>
          <p:cNvPr id="6" name="5 Pentágono"/>
          <p:cNvSpPr/>
          <p:nvPr/>
        </p:nvSpPr>
        <p:spPr>
          <a:xfrm>
            <a:off x="7740002" y="4788001"/>
            <a:ext cx="13422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ln>
            <a:noFill/>
          </a:ln>
          <a:effectLst>
            <a:outerShdw blurRad="101600" algn="ctr" rotWithShape="0">
              <a:srgbClr val="002060"/>
            </a:outerShdw>
          </a:effectLst>
          <a:scene3d>
            <a:camera prst="obliqueBottomLef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31750">
              <a:extrusionClr>
                <a:srgbClr val="002060"/>
              </a:extrusionClr>
            </a:sp3d>
          </a:bodyPr>
          <a:lstStyle/>
          <a:p>
            <a:pPr algn="ctr"/>
            <a:r>
              <a:rPr lang="es-ES" sz="1100" b="1" dirty="0">
                <a:gradFill>
                  <a:gsLst>
                    <a:gs pos="417">
                      <a:srgbClr val="00B0F0"/>
                    </a:gs>
                    <a:gs pos="43000">
                      <a:srgbClr val="00B0F0">
                        <a:lumMod val="86000"/>
                      </a:srgbClr>
                    </a:gs>
                    <a:gs pos="99000">
                      <a:srgbClr val="007CBB">
                        <a:lumMod val="72000"/>
                      </a:srgbClr>
                    </a:gs>
                  </a:gsLst>
                  <a:lin ang="5400000" scaled="0"/>
                </a:gradFill>
              </a:rPr>
              <a:t>Clic para </a:t>
            </a:r>
            <a:r>
              <a:rPr lang="es-ES" sz="1100" b="1" dirty="0" smtClean="0">
                <a:gradFill>
                  <a:gsLst>
                    <a:gs pos="417">
                      <a:srgbClr val="00B0F0"/>
                    </a:gs>
                    <a:gs pos="43000">
                      <a:srgbClr val="00B0F0">
                        <a:lumMod val="86000"/>
                      </a:srgbClr>
                    </a:gs>
                    <a:gs pos="99000">
                      <a:srgbClr val="007CBB">
                        <a:lumMod val="72000"/>
                      </a:srgbClr>
                    </a:gs>
                  </a:gsLst>
                  <a:lin ang="5400000" scaled="0"/>
                </a:gradFill>
              </a:rPr>
              <a:t>avanzar</a:t>
            </a:r>
            <a:endParaRPr lang="es-ES" sz="1100" b="1" dirty="0">
              <a:gradFill>
                <a:gsLst>
                  <a:gs pos="417">
                    <a:srgbClr val="00B0F0"/>
                  </a:gs>
                  <a:gs pos="43000">
                    <a:srgbClr val="00B0F0">
                      <a:lumMod val="86000"/>
                    </a:srgbClr>
                  </a:gs>
                  <a:gs pos="99000">
                    <a:srgbClr val="007CBB">
                      <a:lumMod val="72000"/>
                    </a:srgbClr>
                  </a:gs>
                </a:gsLst>
                <a:lin ang="5400000" scaled="0"/>
              </a:gradFill>
            </a:endParaRPr>
          </a:p>
        </p:txBody>
      </p:sp>
    </p:spTree>
    <p:extLst>
      <p:ext uri="{BB962C8B-B14F-4D97-AF65-F5344CB8AC3E}">
        <p14:creationId xmlns:p14="http://schemas.microsoft.com/office/powerpoint/2010/main" val="3753308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fltVal val="0"/>
                                          </p:val>
                                        </p:tav>
                                        <p:tav tm="100000">
                                          <p:val>
                                            <p:strVal val="#ppt_w"/>
                                          </p:val>
                                        </p:tav>
                                      </p:tavLst>
                                    </p:anim>
                                    <p:anim calcmode="lin" valueType="num">
                                      <p:cBhvr>
                                        <p:cTn id="8" dur="1650" fill="hold"/>
                                        <p:tgtEl>
                                          <p:spTgt spid="4"/>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650" fill="hold"/>
                                        <p:tgtEl>
                                          <p:spTgt spid="5"/>
                                        </p:tgtEl>
                                        <p:attrNameLst>
                                          <p:attrName>ppt_w</p:attrName>
                                        </p:attrNameLst>
                                      </p:cBhvr>
                                      <p:tavLst>
                                        <p:tav tm="0">
                                          <p:val>
                                            <p:fltVal val="0"/>
                                          </p:val>
                                        </p:tav>
                                        <p:tav tm="100000">
                                          <p:val>
                                            <p:strVal val="#ppt_w"/>
                                          </p:val>
                                        </p:tav>
                                      </p:tavLst>
                                    </p:anim>
                                    <p:anim calcmode="lin" valueType="num">
                                      <p:cBhvr>
                                        <p:cTn id="12" dur="165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4999"/>
            <a:ext cx="9144000" cy="5138501"/>
          </a:xfrm>
          <a:prstGeom prst="rect">
            <a:avLst/>
          </a:prstGeom>
          <a:noFill/>
          <a:ln>
            <a:noFill/>
          </a:ln>
        </p:spPr>
      </p:pic>
      <p:sp>
        <p:nvSpPr>
          <p:cNvPr id="4" name="3 Rectángulo"/>
          <p:cNvSpPr/>
          <p:nvPr/>
        </p:nvSpPr>
        <p:spPr>
          <a:xfrm>
            <a:off x="395536" y="339502"/>
            <a:ext cx="8424936" cy="2500685"/>
          </a:xfrm>
          <a:prstGeom prst="rect">
            <a:avLst/>
          </a:prstGeom>
        </p:spPr>
        <p:txBody>
          <a:bodyPr wrap="square" lIns="68580" tIns="34290" rIns="68580" bIns="34290">
            <a:spAutoFit/>
            <a:scene3d>
              <a:camera prst="obliqueBottomLeft"/>
              <a:lightRig rig="threePt" dir="t"/>
            </a:scene3d>
            <a:sp3d extrusionH="50800">
              <a:extrusionClr>
                <a:srgbClr val="002060"/>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Vídeo </a:t>
            </a:r>
            <a:r>
              <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de 5 minutos, el cual es un extracto de la revelación dada por Dios a Mónica Gómez Loya, cuyo vídeo original lleva por título “Revelación La Manifestación Del Anticristo Y El Falso Profeta”, publicada el 24/07/2015.                                                               En este vídeo, los personajes involucrados en la revelación son el papa Francisco (quien sería el falso profeta de Apocalipsis 13), el papa Benedicto XVI, Obama y el Anticristo</a:t>
            </a: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r>
              <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El VERBO se refiere a Jesucristo, nombre del cual Satanás no quiere que el Falso Profeta lo pronuncie e insta a sus siervos Cash Luna y Guillermo Maldonado a que prediquen acerca del falso evangelio de la Prosperidad.</a:t>
            </a:r>
          </a:p>
          <a:p>
            <a:pPr algn="ctr" fontAlgn="auto">
              <a:spcBef>
                <a:spcPts val="0"/>
              </a:spcBef>
              <a:spcAft>
                <a:spcPts val="0"/>
              </a:spcAft>
              <a:defRPr/>
            </a:pPr>
            <a:endParaRPr lang="es-ES" sz="14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p:txBody>
      </p:sp>
      <p:pic>
        <p:nvPicPr>
          <p:cNvPr id="5" name="Picture 3">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940152" y="3075806"/>
            <a:ext cx="1656184" cy="16516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Rectángulo"/>
          <p:cNvSpPr/>
          <p:nvPr/>
        </p:nvSpPr>
        <p:spPr>
          <a:xfrm>
            <a:off x="1008000" y="3312000"/>
            <a:ext cx="3384376" cy="869469"/>
          </a:xfrm>
          <a:prstGeom prst="rect">
            <a:avLst/>
          </a:prstGeom>
        </p:spPr>
        <p:txBody>
          <a:bodyPr wrap="square" lIns="68580" tIns="34290" rIns="68580" bIns="34290">
            <a:spAutoFit/>
            <a:scene3d>
              <a:camera prst="obliqueBottomLeft"/>
              <a:lightRig rig="threePt" dir="t"/>
            </a:scene3d>
            <a:sp3d extrusionH="50800">
              <a:extrusionClr>
                <a:srgbClr val="002060"/>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Pulse clic sobre el icono si desea visualizarlo</a:t>
            </a:r>
            <a:endPar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p:txBody>
      </p:sp>
      <p:sp>
        <p:nvSpPr>
          <p:cNvPr id="7" name="6 Pentágono"/>
          <p:cNvSpPr/>
          <p:nvPr/>
        </p:nvSpPr>
        <p:spPr>
          <a:xfrm>
            <a:off x="7740002" y="4788001"/>
            <a:ext cx="13422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ln>
            <a:noFill/>
          </a:ln>
          <a:effectLst>
            <a:outerShdw blurRad="101600" algn="ctr" rotWithShape="0">
              <a:srgbClr val="002060"/>
            </a:outerShdw>
          </a:effectLst>
          <a:scene3d>
            <a:camera prst="obliqueBottomLef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31750">
              <a:extrusionClr>
                <a:srgbClr val="002060"/>
              </a:extrusionClr>
            </a:sp3d>
          </a:bodyPr>
          <a:lstStyle/>
          <a:p>
            <a:pPr algn="ctr"/>
            <a:r>
              <a:rPr lang="es-ES" sz="1100" b="1" dirty="0">
                <a:gradFill>
                  <a:gsLst>
                    <a:gs pos="417">
                      <a:srgbClr val="00B0F0"/>
                    </a:gs>
                    <a:gs pos="43000">
                      <a:srgbClr val="00B0F0">
                        <a:lumMod val="86000"/>
                      </a:srgbClr>
                    </a:gs>
                    <a:gs pos="99000">
                      <a:srgbClr val="007CBB">
                        <a:lumMod val="72000"/>
                      </a:srgbClr>
                    </a:gs>
                  </a:gsLst>
                  <a:lin ang="5400000" scaled="0"/>
                </a:gradFill>
              </a:rPr>
              <a:t>Clic para </a:t>
            </a:r>
            <a:r>
              <a:rPr lang="es-ES" sz="1100" b="1" dirty="0" smtClean="0">
                <a:gradFill>
                  <a:gsLst>
                    <a:gs pos="417">
                      <a:srgbClr val="00B0F0"/>
                    </a:gs>
                    <a:gs pos="43000">
                      <a:srgbClr val="00B0F0">
                        <a:lumMod val="86000"/>
                      </a:srgbClr>
                    </a:gs>
                    <a:gs pos="99000">
                      <a:srgbClr val="007CBB">
                        <a:lumMod val="72000"/>
                      </a:srgbClr>
                    </a:gs>
                  </a:gsLst>
                  <a:lin ang="5400000" scaled="0"/>
                </a:gradFill>
              </a:rPr>
              <a:t>avanzar</a:t>
            </a:r>
            <a:endParaRPr lang="es-ES" sz="1100" b="1" dirty="0">
              <a:gradFill>
                <a:gsLst>
                  <a:gs pos="417">
                    <a:srgbClr val="00B0F0"/>
                  </a:gs>
                  <a:gs pos="43000">
                    <a:srgbClr val="00B0F0">
                      <a:lumMod val="86000"/>
                    </a:srgbClr>
                  </a:gs>
                  <a:gs pos="99000">
                    <a:srgbClr val="007CBB">
                      <a:lumMod val="72000"/>
                    </a:srgbClr>
                  </a:gs>
                </a:gsLst>
                <a:lin ang="5400000" scaled="0"/>
              </a:gradFill>
            </a:endParaRPr>
          </a:p>
        </p:txBody>
      </p:sp>
    </p:spTree>
    <p:extLst>
      <p:ext uri="{BB962C8B-B14F-4D97-AF65-F5344CB8AC3E}">
        <p14:creationId xmlns:p14="http://schemas.microsoft.com/office/powerpoint/2010/main" val="1141747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650" fill="hold"/>
                                        <p:tgtEl>
                                          <p:spTgt spid="6"/>
                                        </p:tgtEl>
                                        <p:attrNameLst>
                                          <p:attrName>ppt_w</p:attrName>
                                        </p:attrNameLst>
                                      </p:cBhvr>
                                      <p:tavLst>
                                        <p:tav tm="0">
                                          <p:val>
                                            <p:fltVal val="0"/>
                                          </p:val>
                                        </p:tav>
                                        <p:tav tm="100000">
                                          <p:val>
                                            <p:strVal val="#ppt_w"/>
                                          </p:val>
                                        </p:tav>
                                      </p:tavLst>
                                    </p:anim>
                                    <p:anim calcmode="lin" valueType="num">
                                      <p:cBhvr>
                                        <p:cTn id="8" dur="1650" fill="hold"/>
                                        <p:tgtEl>
                                          <p:spTgt spid="6"/>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650" fill="hold"/>
                                        <p:tgtEl>
                                          <p:spTgt spid="4"/>
                                        </p:tgtEl>
                                        <p:attrNameLst>
                                          <p:attrName>ppt_w</p:attrName>
                                        </p:attrNameLst>
                                      </p:cBhvr>
                                      <p:tavLst>
                                        <p:tav tm="0">
                                          <p:val>
                                            <p:fltVal val="0"/>
                                          </p:val>
                                        </p:tav>
                                        <p:tav tm="100000">
                                          <p:val>
                                            <p:strVal val="#ppt_w"/>
                                          </p:val>
                                        </p:tav>
                                      </p:tavLst>
                                    </p:anim>
                                    <p:anim calcmode="lin" valueType="num">
                                      <p:cBhvr>
                                        <p:cTn id="12" dur="165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0252" y="0"/>
            <a:ext cx="9144000" cy="5143500"/>
          </a:xfrm>
          <a:prstGeom prst="rect">
            <a:avLst/>
          </a:prstGeom>
          <a:noFill/>
          <a:ln>
            <a:noFill/>
          </a:ln>
        </p:spPr>
      </p:pic>
      <p:sp>
        <p:nvSpPr>
          <p:cNvPr id="3" name="2 Rectángulo"/>
          <p:cNvSpPr/>
          <p:nvPr/>
        </p:nvSpPr>
        <p:spPr>
          <a:xfrm>
            <a:off x="323528" y="267494"/>
            <a:ext cx="8424936" cy="3731791"/>
          </a:xfrm>
          <a:prstGeom prst="rect">
            <a:avLst/>
          </a:prstGeom>
        </p:spPr>
        <p:txBody>
          <a:bodyPr wrap="square" lIns="68580" tIns="34290" rIns="68580" bIns="34290">
            <a:spAutoFit/>
            <a:scene3d>
              <a:camera prst="obliqueBottomLeft"/>
              <a:lightRig rig="threePt" dir="t"/>
            </a:scene3d>
            <a:sp3d extrusionH="50800">
              <a:extrusionClr>
                <a:srgbClr val="002060"/>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Vídeo </a:t>
            </a:r>
            <a:r>
              <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de 5 minutos que corresponde a un extracto de la revelación dada por Dios a Mónica Gómez Loya, cuyo vídeo original lleva por título “REVELACION, EL SOL, NIBIRU, AJENJO, ANTICRISTO, ECUMENISMO”, publicada el 17 Diciembre del 2016.</a:t>
            </a:r>
          </a:p>
          <a:p>
            <a:pPr algn="ctr" fontAlgn="auto">
              <a:spcBef>
                <a:spcPts val="0"/>
              </a:spcBef>
              <a:spcAft>
                <a:spcPts val="0"/>
              </a:spcAft>
              <a:defRPr/>
            </a:pPr>
            <a:r>
              <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En este vídeo se muestra a Donald </a:t>
            </a:r>
            <a:r>
              <a:rPr lang="es-ES" sz="1600" dirty="0" err="1">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Trump</a:t>
            </a:r>
            <a:r>
              <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como una persona que está a favor del Ecumenismo o Unión de Religiones, patrocinada por el catolicismo, a través del papa Francisco, quien está en alianza con un sector de los protestantes ligados al “Falso evangelio de la prosperidad” quienes toman la piedad como fuente de ganancia.</a:t>
            </a:r>
          </a:p>
          <a:p>
            <a:pPr algn="ctr" fontAlgn="auto">
              <a:spcBef>
                <a:spcPts val="0"/>
              </a:spcBef>
              <a:spcAft>
                <a:spcPts val="0"/>
              </a:spcAft>
              <a:defRPr/>
            </a:pPr>
            <a:r>
              <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También se muestra que detrás de la aparente pugna y antagonismo en materia política, ideológica y económica entre los líderes de las principales potencias que dominan el mundo hay tras bambalinas un oscuro acuerdo y entendimiento programado a fin de preparar el camino para la aparición del Anticristo y su gobierno mundial.</a:t>
            </a:r>
          </a:p>
          <a:p>
            <a:pPr algn="ctr" fontAlgn="auto">
              <a:spcBef>
                <a:spcPts val="0"/>
              </a:spcBef>
              <a:spcAft>
                <a:spcPts val="0"/>
              </a:spcAft>
              <a:defRPr/>
            </a:pPr>
            <a:endParaRPr lang="es-ES" sz="14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p:txBody>
      </p:sp>
      <p:pic>
        <p:nvPicPr>
          <p:cNvPr id="4" name="Picture 3">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868144" y="3867894"/>
            <a:ext cx="1080120" cy="10771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Pentágono"/>
          <p:cNvSpPr/>
          <p:nvPr/>
        </p:nvSpPr>
        <p:spPr>
          <a:xfrm>
            <a:off x="7740002" y="4788001"/>
            <a:ext cx="13422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ln>
            <a:noFill/>
          </a:ln>
          <a:effectLst>
            <a:outerShdw blurRad="101600" algn="ctr" rotWithShape="0">
              <a:srgbClr val="002060"/>
            </a:outerShdw>
          </a:effectLst>
          <a:scene3d>
            <a:camera prst="obliqueBottomLef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31750">
              <a:extrusionClr>
                <a:srgbClr val="002060"/>
              </a:extrusionClr>
            </a:sp3d>
          </a:bodyPr>
          <a:lstStyle/>
          <a:p>
            <a:pPr algn="ctr"/>
            <a:r>
              <a:rPr lang="es-ES" sz="1100" b="1" dirty="0">
                <a:gradFill>
                  <a:gsLst>
                    <a:gs pos="417">
                      <a:srgbClr val="00B0F0"/>
                    </a:gs>
                    <a:gs pos="43000">
                      <a:srgbClr val="00B0F0">
                        <a:lumMod val="86000"/>
                      </a:srgbClr>
                    </a:gs>
                    <a:gs pos="99000">
                      <a:srgbClr val="007CBB">
                        <a:lumMod val="72000"/>
                      </a:srgbClr>
                    </a:gs>
                  </a:gsLst>
                  <a:lin ang="5400000" scaled="0"/>
                </a:gradFill>
              </a:rPr>
              <a:t>Clic para </a:t>
            </a:r>
            <a:r>
              <a:rPr lang="es-ES" sz="1100" b="1" dirty="0" smtClean="0">
                <a:gradFill>
                  <a:gsLst>
                    <a:gs pos="417">
                      <a:srgbClr val="00B0F0"/>
                    </a:gs>
                    <a:gs pos="43000">
                      <a:srgbClr val="00B0F0">
                        <a:lumMod val="86000"/>
                      </a:srgbClr>
                    </a:gs>
                    <a:gs pos="99000">
                      <a:srgbClr val="007CBB">
                        <a:lumMod val="72000"/>
                      </a:srgbClr>
                    </a:gs>
                  </a:gsLst>
                  <a:lin ang="5400000" scaled="0"/>
                </a:gradFill>
              </a:rPr>
              <a:t>avanzar</a:t>
            </a:r>
            <a:endParaRPr lang="es-ES" sz="1100" b="1" dirty="0">
              <a:gradFill>
                <a:gsLst>
                  <a:gs pos="417">
                    <a:srgbClr val="00B0F0"/>
                  </a:gs>
                  <a:gs pos="43000">
                    <a:srgbClr val="00B0F0">
                      <a:lumMod val="86000"/>
                    </a:srgbClr>
                  </a:gs>
                  <a:gs pos="99000">
                    <a:srgbClr val="007CBB">
                      <a:lumMod val="72000"/>
                    </a:srgbClr>
                  </a:gs>
                </a:gsLst>
                <a:lin ang="5400000" scaled="0"/>
              </a:gradFill>
            </a:endParaRPr>
          </a:p>
        </p:txBody>
      </p:sp>
      <p:sp>
        <p:nvSpPr>
          <p:cNvPr id="6" name="5 Rectángulo"/>
          <p:cNvSpPr/>
          <p:nvPr/>
        </p:nvSpPr>
        <p:spPr>
          <a:xfrm>
            <a:off x="755576" y="3867894"/>
            <a:ext cx="3384376" cy="869469"/>
          </a:xfrm>
          <a:prstGeom prst="rect">
            <a:avLst/>
          </a:prstGeom>
        </p:spPr>
        <p:txBody>
          <a:bodyPr wrap="square" lIns="68580" tIns="34290" rIns="68580" bIns="34290">
            <a:spAutoFit/>
            <a:scene3d>
              <a:camera prst="obliqueBottomLeft"/>
              <a:lightRig rig="threePt" dir="t"/>
            </a:scene3d>
            <a:sp3d extrusionH="50800">
              <a:extrusionClr>
                <a:srgbClr val="002060"/>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Pulse clic sobre el icono si desea visualizarlo</a:t>
            </a:r>
            <a:endPar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p:txBody>
      </p:sp>
    </p:spTree>
    <p:extLst>
      <p:ext uri="{BB962C8B-B14F-4D97-AF65-F5344CB8AC3E}">
        <p14:creationId xmlns:p14="http://schemas.microsoft.com/office/powerpoint/2010/main" val="2779289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650" fill="hold"/>
                                        <p:tgtEl>
                                          <p:spTgt spid="6"/>
                                        </p:tgtEl>
                                        <p:attrNameLst>
                                          <p:attrName>ppt_w</p:attrName>
                                        </p:attrNameLst>
                                      </p:cBhvr>
                                      <p:tavLst>
                                        <p:tav tm="0">
                                          <p:val>
                                            <p:fltVal val="0"/>
                                          </p:val>
                                        </p:tav>
                                        <p:tav tm="100000">
                                          <p:val>
                                            <p:strVal val="#ppt_w"/>
                                          </p:val>
                                        </p:tav>
                                      </p:tavLst>
                                    </p:anim>
                                    <p:anim calcmode="lin" valueType="num">
                                      <p:cBhvr>
                                        <p:cTn id="8" dur="1650" fill="hold"/>
                                        <p:tgtEl>
                                          <p:spTgt spid="6"/>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fltVal val="0"/>
                                          </p:val>
                                        </p:tav>
                                        <p:tav tm="100000">
                                          <p:val>
                                            <p:strVal val="#ppt_w"/>
                                          </p:val>
                                        </p:tav>
                                      </p:tavLst>
                                    </p:anim>
                                    <p:anim calcmode="lin" valueType="num">
                                      <p:cBhvr>
                                        <p:cTn id="12" dur="16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7143" y="1"/>
            <a:ext cx="9144000" cy="5143500"/>
          </a:xfrm>
          <a:prstGeom prst="rect">
            <a:avLst/>
          </a:prstGeom>
          <a:noFill/>
          <a:ln>
            <a:noFill/>
          </a:ln>
        </p:spPr>
      </p:pic>
      <p:sp>
        <p:nvSpPr>
          <p:cNvPr id="3" name="2 Rectángulo"/>
          <p:cNvSpPr/>
          <p:nvPr/>
        </p:nvSpPr>
        <p:spPr>
          <a:xfrm>
            <a:off x="611560" y="411510"/>
            <a:ext cx="8064896" cy="2254463"/>
          </a:xfrm>
          <a:prstGeom prst="rect">
            <a:avLst/>
          </a:prstGeom>
        </p:spPr>
        <p:txBody>
          <a:bodyPr wrap="square" lIns="68580" tIns="34290" rIns="68580" bIns="34290">
            <a:spAutoFit/>
            <a:scene3d>
              <a:camera prst="obliqueBottomLeft"/>
              <a:lightRig rig="threePt" dir="t"/>
            </a:scene3d>
            <a:sp3d extrusionH="50800">
              <a:extrusionClr>
                <a:srgbClr val="002060"/>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Vídeo de </a:t>
            </a:r>
            <a:r>
              <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2 minutos que corresponde a un extracto de la revelación dada por Dios a Mónica Gómez Loya, cuyo vídeo original lleva por título “REVELACION, CERN, ANTICRISTO, NUCLEO TERRESTRE, NIBIRU”, publicada el 27 Agosto del 2016.</a:t>
            </a:r>
          </a:p>
          <a:p>
            <a:pPr algn="ctr" fontAlgn="auto">
              <a:spcBef>
                <a:spcPts val="0"/>
              </a:spcBef>
              <a:spcAft>
                <a:spcPts val="0"/>
              </a:spcAft>
              <a:defRPr/>
            </a:pPr>
            <a:r>
              <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En esta revelación se muestra a Cash Luna, Guillermo Maldonado y Benny </a:t>
            </a:r>
            <a:r>
              <a:rPr lang="es-ES" sz="1600" dirty="0" err="1">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Hinn</a:t>
            </a:r>
            <a:r>
              <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predicadores del falso evangelio de la prosperidad, como personajes infiltrados por los masones </a:t>
            </a:r>
            <a:r>
              <a:rPr lang="es-ES" sz="1600" dirty="0" err="1">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illuminatis</a:t>
            </a:r>
            <a:r>
              <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acompañados por el papa Francisco dentro de una construcción piramidal masónica.</a:t>
            </a:r>
          </a:p>
          <a:p>
            <a:pPr algn="ctr" fontAlgn="auto">
              <a:spcBef>
                <a:spcPts val="0"/>
              </a:spcBef>
              <a:spcAft>
                <a:spcPts val="0"/>
              </a:spcAft>
              <a:defRPr/>
            </a:pPr>
            <a:endParaRPr lang="es-ES" sz="14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p:txBody>
      </p:sp>
      <p:pic>
        <p:nvPicPr>
          <p:cNvPr id="4" name="Picture 3">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12160" y="3003798"/>
            <a:ext cx="1656184" cy="16516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1008000" y="3312000"/>
            <a:ext cx="3384376" cy="869469"/>
          </a:xfrm>
          <a:prstGeom prst="rect">
            <a:avLst/>
          </a:prstGeom>
        </p:spPr>
        <p:txBody>
          <a:bodyPr wrap="square" lIns="68580" tIns="34290" rIns="68580" bIns="34290">
            <a:spAutoFit/>
            <a:scene3d>
              <a:camera prst="obliqueBottomLeft"/>
              <a:lightRig rig="threePt" dir="t"/>
            </a:scene3d>
            <a:sp3d extrusionH="50800">
              <a:extrusionClr>
                <a:srgbClr val="002060"/>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Pulse clic sobre el icono si desea visualizarlo</a:t>
            </a:r>
            <a:endPar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p:txBody>
      </p:sp>
      <p:sp>
        <p:nvSpPr>
          <p:cNvPr id="6" name="5 Pentágono"/>
          <p:cNvSpPr/>
          <p:nvPr/>
        </p:nvSpPr>
        <p:spPr>
          <a:xfrm>
            <a:off x="7740002" y="4788001"/>
            <a:ext cx="13422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ln>
            <a:noFill/>
          </a:ln>
          <a:effectLst>
            <a:outerShdw blurRad="101600" algn="ctr" rotWithShape="0">
              <a:srgbClr val="002060"/>
            </a:outerShdw>
          </a:effectLst>
          <a:scene3d>
            <a:camera prst="obliqueBottomLef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31750">
              <a:extrusionClr>
                <a:srgbClr val="002060"/>
              </a:extrusionClr>
            </a:sp3d>
          </a:bodyPr>
          <a:lstStyle/>
          <a:p>
            <a:pPr algn="ctr"/>
            <a:r>
              <a:rPr lang="es-ES" sz="1100" b="1" dirty="0">
                <a:gradFill>
                  <a:gsLst>
                    <a:gs pos="417">
                      <a:srgbClr val="00B0F0"/>
                    </a:gs>
                    <a:gs pos="43000">
                      <a:srgbClr val="00B0F0">
                        <a:lumMod val="86000"/>
                      </a:srgbClr>
                    </a:gs>
                    <a:gs pos="99000">
                      <a:srgbClr val="007CBB">
                        <a:lumMod val="72000"/>
                      </a:srgbClr>
                    </a:gs>
                  </a:gsLst>
                  <a:lin ang="5400000" scaled="0"/>
                </a:gradFill>
              </a:rPr>
              <a:t>Clic para </a:t>
            </a:r>
            <a:r>
              <a:rPr lang="es-ES" sz="1100" b="1" dirty="0" smtClean="0">
                <a:gradFill>
                  <a:gsLst>
                    <a:gs pos="417">
                      <a:srgbClr val="00B0F0"/>
                    </a:gs>
                    <a:gs pos="43000">
                      <a:srgbClr val="00B0F0">
                        <a:lumMod val="86000"/>
                      </a:srgbClr>
                    </a:gs>
                    <a:gs pos="99000">
                      <a:srgbClr val="007CBB">
                        <a:lumMod val="72000"/>
                      </a:srgbClr>
                    </a:gs>
                  </a:gsLst>
                  <a:lin ang="5400000" scaled="0"/>
                </a:gradFill>
              </a:rPr>
              <a:t>avanzar</a:t>
            </a:r>
            <a:endParaRPr lang="es-ES" sz="1100" b="1" dirty="0">
              <a:gradFill>
                <a:gsLst>
                  <a:gs pos="417">
                    <a:srgbClr val="00B0F0"/>
                  </a:gs>
                  <a:gs pos="43000">
                    <a:srgbClr val="00B0F0">
                      <a:lumMod val="86000"/>
                    </a:srgbClr>
                  </a:gs>
                  <a:gs pos="99000">
                    <a:srgbClr val="007CBB">
                      <a:lumMod val="72000"/>
                    </a:srgbClr>
                  </a:gs>
                </a:gsLst>
                <a:lin ang="5400000" scaled="0"/>
              </a:gradFill>
            </a:endParaRPr>
          </a:p>
        </p:txBody>
      </p:sp>
    </p:spTree>
    <p:extLst>
      <p:ext uri="{BB962C8B-B14F-4D97-AF65-F5344CB8AC3E}">
        <p14:creationId xmlns:p14="http://schemas.microsoft.com/office/powerpoint/2010/main" val="4577673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650" fill="hold"/>
                                        <p:tgtEl>
                                          <p:spTgt spid="5"/>
                                        </p:tgtEl>
                                        <p:attrNameLst>
                                          <p:attrName>ppt_w</p:attrName>
                                        </p:attrNameLst>
                                      </p:cBhvr>
                                      <p:tavLst>
                                        <p:tav tm="0">
                                          <p:val>
                                            <p:fltVal val="0"/>
                                          </p:val>
                                        </p:tav>
                                        <p:tav tm="100000">
                                          <p:val>
                                            <p:strVal val="#ppt_w"/>
                                          </p:val>
                                        </p:tav>
                                      </p:tavLst>
                                    </p:anim>
                                    <p:anim calcmode="lin" valueType="num">
                                      <p:cBhvr>
                                        <p:cTn id="8" dur="1650" fill="hold"/>
                                        <p:tgtEl>
                                          <p:spTgt spid="5"/>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fltVal val="0"/>
                                          </p:val>
                                        </p:tav>
                                        <p:tav tm="100000">
                                          <p:val>
                                            <p:strVal val="#ppt_w"/>
                                          </p:val>
                                        </p:tav>
                                      </p:tavLst>
                                    </p:anim>
                                    <p:anim calcmode="lin" valueType="num">
                                      <p:cBhvr>
                                        <p:cTn id="12" dur="16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4999"/>
            <a:ext cx="9144000" cy="5138501"/>
          </a:xfrm>
          <a:prstGeom prst="rect">
            <a:avLst/>
          </a:prstGeom>
          <a:noFill/>
          <a:ln>
            <a:noFill/>
          </a:ln>
        </p:spPr>
      </p:pic>
      <p:sp>
        <p:nvSpPr>
          <p:cNvPr id="3" name="2 Rectángulo"/>
          <p:cNvSpPr/>
          <p:nvPr/>
        </p:nvSpPr>
        <p:spPr>
          <a:xfrm>
            <a:off x="683568" y="555526"/>
            <a:ext cx="7848872" cy="2285241"/>
          </a:xfrm>
          <a:prstGeom prst="rect">
            <a:avLst/>
          </a:prstGeom>
        </p:spPr>
        <p:txBody>
          <a:bodyPr wrap="square" lIns="68580" tIns="34290" rIns="68580" bIns="34290">
            <a:spAutoFit/>
            <a:scene3d>
              <a:camera prst="obliqueBottomLeft"/>
              <a:lightRig rig="threePt" dir="t"/>
            </a:scene3d>
            <a:sp3d extrusionH="50800">
              <a:extrusionClr>
                <a:srgbClr val="002060"/>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Vídeo de </a:t>
            </a:r>
            <a:r>
              <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5 minutos que corresponde a un extracto de la revelación dada por Dios a Mónica Gómez Loya, cuyo vídeo original lleva por título “Revelación la Trinidad satánica, la Marca de la Bestia, El Arrebatamiento, Guerra”, publicada el 8 de Noviembre del 2015.</a:t>
            </a:r>
          </a:p>
          <a:p>
            <a:pPr algn="ctr" fontAlgn="auto">
              <a:spcBef>
                <a:spcPts val="0"/>
              </a:spcBef>
              <a:spcAft>
                <a:spcPts val="0"/>
              </a:spcAft>
              <a:defRPr/>
            </a:pPr>
            <a:r>
              <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En esta revelación se muestra a Cash Luna, Guillermo Maldonado, Ana </a:t>
            </a:r>
            <a:r>
              <a:rPr lang="es-ES" sz="1600" dirty="0" err="1">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Mendez</a:t>
            </a:r>
            <a:r>
              <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predicadores del falso evangelio de la prosperidad, y al cardenal de México, Norberto Rivera, como personajes obedientes y sumisos al papa Francisco.</a:t>
            </a:r>
          </a:p>
          <a:p>
            <a:pPr algn="ctr" fontAlgn="auto">
              <a:spcBef>
                <a:spcPts val="0"/>
              </a:spcBef>
              <a:spcAft>
                <a:spcPts val="0"/>
              </a:spcAft>
              <a:defRPr/>
            </a:pPr>
            <a:endParaRPr lang="es-ES" sz="14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p:txBody>
      </p:sp>
      <p:pic>
        <p:nvPicPr>
          <p:cNvPr id="4" name="Picture 3">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12160" y="3075608"/>
            <a:ext cx="1584176" cy="15798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971600" y="3291831"/>
            <a:ext cx="3384376" cy="869469"/>
          </a:xfrm>
          <a:prstGeom prst="rect">
            <a:avLst/>
          </a:prstGeom>
        </p:spPr>
        <p:txBody>
          <a:bodyPr wrap="square" lIns="68580" tIns="34290" rIns="68580" bIns="34290">
            <a:spAutoFit/>
            <a:scene3d>
              <a:camera prst="obliqueBottomLeft"/>
              <a:lightRig rig="threePt" dir="t"/>
            </a:scene3d>
            <a:sp3d extrusionH="50800">
              <a:extrusionClr>
                <a:srgbClr val="002060"/>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Pulse clic sobre el icono si desea visualizarlo</a:t>
            </a:r>
            <a:endPar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p:txBody>
      </p:sp>
      <p:sp>
        <p:nvSpPr>
          <p:cNvPr id="6" name="5 Pentágono"/>
          <p:cNvSpPr/>
          <p:nvPr/>
        </p:nvSpPr>
        <p:spPr>
          <a:xfrm>
            <a:off x="7740002" y="4788001"/>
            <a:ext cx="13422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ln>
            <a:noFill/>
          </a:ln>
          <a:effectLst>
            <a:outerShdw blurRad="101600" algn="ctr" rotWithShape="0">
              <a:srgbClr val="002060"/>
            </a:outerShdw>
          </a:effectLst>
          <a:scene3d>
            <a:camera prst="obliqueBottomLef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31750">
              <a:extrusionClr>
                <a:srgbClr val="002060"/>
              </a:extrusionClr>
            </a:sp3d>
          </a:bodyPr>
          <a:lstStyle/>
          <a:p>
            <a:pPr algn="ctr"/>
            <a:r>
              <a:rPr lang="es-ES" sz="1100" b="1" dirty="0">
                <a:gradFill>
                  <a:gsLst>
                    <a:gs pos="417">
                      <a:srgbClr val="00B0F0"/>
                    </a:gs>
                    <a:gs pos="43000">
                      <a:srgbClr val="00B0F0">
                        <a:lumMod val="86000"/>
                      </a:srgbClr>
                    </a:gs>
                    <a:gs pos="99000">
                      <a:srgbClr val="007CBB">
                        <a:lumMod val="72000"/>
                      </a:srgbClr>
                    </a:gs>
                  </a:gsLst>
                  <a:lin ang="5400000" scaled="0"/>
                </a:gradFill>
              </a:rPr>
              <a:t>Clic para </a:t>
            </a:r>
            <a:r>
              <a:rPr lang="es-ES" sz="1100" b="1" dirty="0" smtClean="0">
                <a:gradFill>
                  <a:gsLst>
                    <a:gs pos="417">
                      <a:srgbClr val="00B0F0"/>
                    </a:gs>
                    <a:gs pos="43000">
                      <a:srgbClr val="00B0F0">
                        <a:lumMod val="86000"/>
                      </a:srgbClr>
                    </a:gs>
                    <a:gs pos="99000">
                      <a:srgbClr val="007CBB">
                        <a:lumMod val="72000"/>
                      </a:srgbClr>
                    </a:gs>
                  </a:gsLst>
                  <a:lin ang="5400000" scaled="0"/>
                </a:gradFill>
              </a:rPr>
              <a:t>avanzar</a:t>
            </a:r>
            <a:endParaRPr lang="es-ES" sz="1100" b="1" dirty="0">
              <a:gradFill>
                <a:gsLst>
                  <a:gs pos="417">
                    <a:srgbClr val="00B0F0"/>
                  </a:gs>
                  <a:gs pos="43000">
                    <a:srgbClr val="00B0F0">
                      <a:lumMod val="86000"/>
                    </a:srgbClr>
                  </a:gs>
                  <a:gs pos="99000">
                    <a:srgbClr val="007CBB">
                      <a:lumMod val="72000"/>
                    </a:srgbClr>
                  </a:gs>
                </a:gsLst>
                <a:lin ang="5400000" scaled="0"/>
              </a:gradFill>
            </a:endParaRPr>
          </a:p>
        </p:txBody>
      </p:sp>
    </p:spTree>
    <p:extLst>
      <p:ext uri="{BB962C8B-B14F-4D97-AF65-F5344CB8AC3E}">
        <p14:creationId xmlns:p14="http://schemas.microsoft.com/office/powerpoint/2010/main" val="2895513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650" fill="hold"/>
                                        <p:tgtEl>
                                          <p:spTgt spid="5"/>
                                        </p:tgtEl>
                                        <p:attrNameLst>
                                          <p:attrName>ppt_w</p:attrName>
                                        </p:attrNameLst>
                                      </p:cBhvr>
                                      <p:tavLst>
                                        <p:tav tm="0">
                                          <p:val>
                                            <p:fltVal val="0"/>
                                          </p:val>
                                        </p:tav>
                                        <p:tav tm="100000">
                                          <p:val>
                                            <p:strVal val="#ppt_w"/>
                                          </p:val>
                                        </p:tav>
                                      </p:tavLst>
                                    </p:anim>
                                    <p:anim calcmode="lin" valueType="num">
                                      <p:cBhvr>
                                        <p:cTn id="8" dur="1650" fill="hold"/>
                                        <p:tgtEl>
                                          <p:spTgt spid="5"/>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fltVal val="0"/>
                                          </p:val>
                                        </p:tav>
                                        <p:tav tm="100000">
                                          <p:val>
                                            <p:strVal val="#ppt_w"/>
                                          </p:val>
                                        </p:tav>
                                      </p:tavLst>
                                    </p:anim>
                                    <p:anim calcmode="lin" valueType="num">
                                      <p:cBhvr>
                                        <p:cTn id="12" dur="16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24095"/>
            <a:ext cx="9144000" cy="5167595"/>
          </a:xfrm>
          <a:prstGeom prst="rect">
            <a:avLst/>
          </a:prstGeom>
          <a:noFill/>
          <a:ln>
            <a:noFill/>
          </a:ln>
        </p:spPr>
      </p:pic>
      <p:sp>
        <p:nvSpPr>
          <p:cNvPr id="3" name="2 Rectángulo"/>
          <p:cNvSpPr/>
          <p:nvPr/>
        </p:nvSpPr>
        <p:spPr>
          <a:xfrm>
            <a:off x="323528" y="339502"/>
            <a:ext cx="8496944" cy="2808461"/>
          </a:xfrm>
          <a:prstGeom prst="rect">
            <a:avLst/>
          </a:prstGeom>
        </p:spPr>
        <p:txBody>
          <a:bodyPr wrap="square" lIns="68580" tIns="34290" rIns="68580" bIns="34290">
            <a:spAutoFit/>
            <a:scene3d>
              <a:camera prst="obliqueBottomLeft"/>
              <a:lightRig rig="threePt" dir="t"/>
            </a:scene3d>
            <a:sp3d extrusionH="50800">
              <a:extrusionClr>
                <a:srgbClr val="002060"/>
              </a:extrusionClr>
            </a:sp3d>
          </a:bodyPr>
          <a:lstStyle/>
          <a:p>
            <a:pPr algn="ctr" fontAlgn="auto">
              <a:spcBef>
                <a:spcPts val="0"/>
              </a:spcBef>
              <a:spcAft>
                <a:spcPts val="0"/>
              </a:spcAft>
              <a:defRPr/>
            </a:pPr>
            <a:r>
              <a:rPr lang="es-ES"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Vídeo de </a:t>
            </a:r>
            <a:r>
              <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2 minutos donde el papa Francisco dice dos blasfemias, la primera, cuando habla acerca del fracaso de Dios con respecto a la crucifixión de Jesucristo. La otra blasfemia es cuando dice que la muerte de Cristo humanamente hablando fue un fracaso, cuando la Biblia en Colosenses 2:15, dice que la muerte de Cristo en la cruz del calvario fue un ROTUNDO ÉXITO, PORQUE AVERGONZÓ A LOS DEMONIOS PÚBLICAMENTE. A los demonios se les conoce también como PRINCIPADOS Y POTESTADES DE LAS TINIEBLAS.</a:t>
            </a:r>
          </a:p>
          <a:p>
            <a:pPr algn="ctr" fontAlgn="auto">
              <a:spcBef>
                <a:spcPts val="0"/>
              </a:spcBef>
              <a:spcAft>
                <a:spcPts val="0"/>
              </a:spcAft>
              <a:defRPr/>
            </a:pP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p:txBody>
      </p:sp>
      <p:sp>
        <p:nvSpPr>
          <p:cNvPr id="4" name="3 Rectángulo"/>
          <p:cNvSpPr/>
          <p:nvPr/>
        </p:nvSpPr>
        <p:spPr>
          <a:xfrm>
            <a:off x="1008000" y="3312000"/>
            <a:ext cx="3384376" cy="869469"/>
          </a:xfrm>
          <a:prstGeom prst="rect">
            <a:avLst/>
          </a:prstGeom>
        </p:spPr>
        <p:txBody>
          <a:bodyPr wrap="square" lIns="68580" tIns="34290" rIns="68580" bIns="34290">
            <a:spAutoFit/>
            <a:scene3d>
              <a:camera prst="obliqueBottomLeft"/>
              <a:lightRig rig="threePt" dir="t"/>
            </a:scene3d>
            <a:sp3d extrusionH="50800">
              <a:extrusionClr>
                <a:srgbClr val="002060"/>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Pulse clic sobre el icono si desea visualizarlo</a:t>
            </a:r>
            <a:endPar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p:txBody>
      </p:sp>
      <p:sp>
        <p:nvSpPr>
          <p:cNvPr id="6" name="5 Pentágono"/>
          <p:cNvSpPr/>
          <p:nvPr/>
        </p:nvSpPr>
        <p:spPr>
          <a:xfrm>
            <a:off x="7740002" y="4788001"/>
            <a:ext cx="13422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ln>
            <a:noFill/>
          </a:ln>
          <a:effectLst>
            <a:outerShdw blurRad="101600" algn="ctr" rotWithShape="0">
              <a:srgbClr val="002060"/>
            </a:outerShdw>
          </a:effectLst>
          <a:scene3d>
            <a:camera prst="obliqueBottomLef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31750">
              <a:extrusionClr>
                <a:srgbClr val="002060"/>
              </a:extrusionClr>
            </a:sp3d>
          </a:bodyPr>
          <a:lstStyle/>
          <a:p>
            <a:pPr algn="ctr"/>
            <a:r>
              <a:rPr lang="es-ES" sz="1100" b="1" dirty="0">
                <a:gradFill>
                  <a:gsLst>
                    <a:gs pos="417">
                      <a:srgbClr val="00B0F0"/>
                    </a:gs>
                    <a:gs pos="43000">
                      <a:srgbClr val="00B0F0">
                        <a:lumMod val="86000"/>
                      </a:srgbClr>
                    </a:gs>
                    <a:gs pos="99000">
                      <a:srgbClr val="007CBB">
                        <a:lumMod val="72000"/>
                      </a:srgbClr>
                    </a:gs>
                  </a:gsLst>
                  <a:lin ang="5400000" scaled="0"/>
                </a:gradFill>
              </a:rPr>
              <a:t>Clic para </a:t>
            </a:r>
            <a:r>
              <a:rPr lang="es-ES" sz="1100" b="1" dirty="0" smtClean="0">
                <a:gradFill>
                  <a:gsLst>
                    <a:gs pos="417">
                      <a:srgbClr val="00B0F0"/>
                    </a:gs>
                    <a:gs pos="43000">
                      <a:srgbClr val="00B0F0">
                        <a:lumMod val="86000"/>
                      </a:srgbClr>
                    </a:gs>
                    <a:gs pos="99000">
                      <a:srgbClr val="007CBB">
                        <a:lumMod val="72000"/>
                      </a:srgbClr>
                    </a:gs>
                  </a:gsLst>
                  <a:lin ang="5400000" scaled="0"/>
                </a:gradFill>
              </a:rPr>
              <a:t>avanzar</a:t>
            </a:r>
            <a:endParaRPr lang="es-ES" sz="1100" b="1" dirty="0">
              <a:gradFill>
                <a:gsLst>
                  <a:gs pos="417">
                    <a:srgbClr val="00B0F0"/>
                  </a:gs>
                  <a:gs pos="43000">
                    <a:srgbClr val="00B0F0">
                      <a:lumMod val="86000"/>
                    </a:srgbClr>
                  </a:gs>
                  <a:gs pos="99000">
                    <a:srgbClr val="007CBB">
                      <a:lumMod val="72000"/>
                    </a:srgbClr>
                  </a:gs>
                </a:gsLst>
                <a:lin ang="5400000" scaled="0"/>
              </a:gradFill>
            </a:endParaRPr>
          </a:p>
        </p:txBody>
      </p:sp>
      <p:pic>
        <p:nvPicPr>
          <p:cNvPr id="7" name="Picture 3">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84168" y="3219822"/>
            <a:ext cx="1440160" cy="1436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20371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fltVal val="0"/>
                                          </p:val>
                                        </p:tav>
                                        <p:tav tm="100000">
                                          <p:val>
                                            <p:strVal val="#ppt_w"/>
                                          </p:val>
                                        </p:tav>
                                      </p:tavLst>
                                    </p:anim>
                                    <p:anim calcmode="lin" valueType="num">
                                      <p:cBhvr>
                                        <p:cTn id="8" dur="1650" fill="hold"/>
                                        <p:tgtEl>
                                          <p:spTgt spid="4"/>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fltVal val="0"/>
                                          </p:val>
                                        </p:tav>
                                        <p:tav tm="100000">
                                          <p:val>
                                            <p:strVal val="#ppt_w"/>
                                          </p:val>
                                        </p:tav>
                                      </p:tavLst>
                                    </p:anim>
                                    <p:anim calcmode="lin" valueType="num">
                                      <p:cBhvr>
                                        <p:cTn id="12" dur="16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0007"/>
            <a:ext cx="9144000" cy="5133493"/>
          </a:xfrm>
          <a:prstGeom prst="rect">
            <a:avLst/>
          </a:prstGeom>
          <a:noFill/>
          <a:ln>
            <a:noFill/>
          </a:ln>
        </p:spPr>
      </p:pic>
      <p:sp>
        <p:nvSpPr>
          <p:cNvPr id="3" name="2 Rectángulo"/>
          <p:cNvSpPr/>
          <p:nvPr/>
        </p:nvSpPr>
        <p:spPr>
          <a:xfrm>
            <a:off x="611560" y="267494"/>
            <a:ext cx="7920880" cy="2808461"/>
          </a:xfrm>
          <a:prstGeom prst="rect">
            <a:avLst/>
          </a:prstGeom>
        </p:spPr>
        <p:txBody>
          <a:bodyPr wrap="square" lIns="68580" tIns="34290" rIns="68580" bIns="34290">
            <a:spAutoFit/>
            <a:scene3d>
              <a:camera prst="obliqueBottomLeft"/>
              <a:lightRig rig="threePt" dir="t"/>
            </a:scene3d>
            <a:sp3d extrusionH="50800">
              <a:extrusionClr>
                <a:srgbClr val="002060"/>
              </a:extrusionClr>
            </a:sp3d>
          </a:bodyPr>
          <a:lstStyle/>
          <a:p>
            <a:pPr algn="ctr" fontAlgn="auto">
              <a:spcBef>
                <a:spcPts val="0"/>
              </a:spcBef>
              <a:spcAft>
                <a:spcPts val="0"/>
              </a:spcAft>
              <a:defRPr/>
            </a:pPr>
            <a:r>
              <a:rPr lang="es-ES" sz="20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Vídeo </a:t>
            </a:r>
            <a:r>
              <a:rPr lang="es-ES" sz="20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de 14 minutos donde observaremos la apostasía en algunas iglesias cristianas ligadas básicamente al falso evangelio de la prosperidad y </a:t>
            </a:r>
            <a:r>
              <a:rPr lang="es-ES" sz="2000" dirty="0" err="1">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pseudo</a:t>
            </a:r>
            <a:r>
              <a:rPr lang="es-ES" sz="20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movimiento </a:t>
            </a:r>
            <a:r>
              <a:rPr lang="es-ES" sz="2000" dirty="0" err="1">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apóstolico</a:t>
            </a:r>
            <a:r>
              <a:rPr lang="es-ES" sz="20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y profético, con el cual sus principales líderes mantienen reuniones ecuménicas con el </a:t>
            </a:r>
            <a:r>
              <a:rPr lang="es-ES" sz="200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papa </a:t>
            </a:r>
            <a:r>
              <a:rPr lang="es-ES" sz="200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Francisco para </a:t>
            </a:r>
            <a:r>
              <a:rPr lang="es-ES" sz="20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llegar a una unidad religiosa y apóstata a fin de preparar el camino para la aparición del Anticristo.</a:t>
            </a:r>
          </a:p>
          <a:p>
            <a:pPr algn="ctr" fontAlgn="auto">
              <a:spcBef>
                <a:spcPts val="0"/>
              </a:spcBef>
              <a:spcAft>
                <a:spcPts val="0"/>
              </a:spcAft>
              <a:defRPr/>
            </a:pPr>
            <a:endPar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p:txBody>
      </p:sp>
      <p:sp>
        <p:nvSpPr>
          <p:cNvPr id="4" name="3 Rectángulo"/>
          <p:cNvSpPr/>
          <p:nvPr/>
        </p:nvSpPr>
        <p:spPr>
          <a:xfrm>
            <a:off x="1008000" y="3312000"/>
            <a:ext cx="3384376" cy="869469"/>
          </a:xfrm>
          <a:prstGeom prst="rect">
            <a:avLst/>
          </a:prstGeom>
        </p:spPr>
        <p:txBody>
          <a:bodyPr wrap="square" lIns="68580" tIns="34290" rIns="68580" bIns="34290">
            <a:spAutoFit/>
            <a:scene3d>
              <a:camera prst="obliqueBottomLeft"/>
              <a:lightRig rig="threePt" dir="t"/>
            </a:scene3d>
            <a:sp3d extrusionH="50800">
              <a:extrusionClr>
                <a:srgbClr val="002060"/>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Pulse clic sobre el icono si desea visualizarlo</a:t>
            </a:r>
            <a:endPar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p:txBody>
      </p:sp>
      <p:pic>
        <p:nvPicPr>
          <p:cNvPr id="5" name="Picture 3">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940152" y="3075806"/>
            <a:ext cx="1656184" cy="16516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Pentágono"/>
          <p:cNvSpPr/>
          <p:nvPr/>
        </p:nvSpPr>
        <p:spPr>
          <a:xfrm>
            <a:off x="7740002" y="4788001"/>
            <a:ext cx="13422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ln>
            <a:noFill/>
          </a:ln>
          <a:effectLst>
            <a:outerShdw blurRad="101600" algn="ctr" rotWithShape="0">
              <a:srgbClr val="002060"/>
            </a:outerShdw>
          </a:effectLst>
          <a:scene3d>
            <a:camera prst="obliqueBottomLef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31750">
              <a:extrusionClr>
                <a:srgbClr val="002060"/>
              </a:extrusionClr>
            </a:sp3d>
          </a:bodyPr>
          <a:lstStyle/>
          <a:p>
            <a:pPr algn="ctr"/>
            <a:r>
              <a:rPr lang="es-ES" sz="1100" b="1" dirty="0">
                <a:gradFill>
                  <a:gsLst>
                    <a:gs pos="417">
                      <a:srgbClr val="00B0F0"/>
                    </a:gs>
                    <a:gs pos="43000">
                      <a:srgbClr val="00B0F0">
                        <a:lumMod val="86000"/>
                      </a:srgbClr>
                    </a:gs>
                    <a:gs pos="99000">
                      <a:srgbClr val="007CBB">
                        <a:lumMod val="72000"/>
                      </a:srgbClr>
                    </a:gs>
                  </a:gsLst>
                  <a:lin ang="5400000" scaled="0"/>
                </a:gradFill>
              </a:rPr>
              <a:t>Clic para </a:t>
            </a:r>
            <a:r>
              <a:rPr lang="es-ES" sz="1100" b="1" dirty="0" smtClean="0">
                <a:gradFill>
                  <a:gsLst>
                    <a:gs pos="417">
                      <a:srgbClr val="00B0F0"/>
                    </a:gs>
                    <a:gs pos="43000">
                      <a:srgbClr val="00B0F0">
                        <a:lumMod val="86000"/>
                      </a:srgbClr>
                    </a:gs>
                    <a:gs pos="99000">
                      <a:srgbClr val="007CBB">
                        <a:lumMod val="72000"/>
                      </a:srgbClr>
                    </a:gs>
                  </a:gsLst>
                  <a:lin ang="5400000" scaled="0"/>
                </a:gradFill>
              </a:rPr>
              <a:t>avanzar</a:t>
            </a:r>
            <a:endParaRPr lang="es-ES" sz="1100" b="1" dirty="0">
              <a:gradFill>
                <a:gsLst>
                  <a:gs pos="417">
                    <a:srgbClr val="00B0F0"/>
                  </a:gs>
                  <a:gs pos="43000">
                    <a:srgbClr val="00B0F0">
                      <a:lumMod val="86000"/>
                    </a:srgbClr>
                  </a:gs>
                  <a:gs pos="99000">
                    <a:srgbClr val="007CBB">
                      <a:lumMod val="72000"/>
                    </a:srgbClr>
                  </a:gs>
                </a:gsLst>
                <a:lin ang="5400000" scaled="0"/>
              </a:gradFill>
            </a:endParaRPr>
          </a:p>
        </p:txBody>
      </p:sp>
    </p:spTree>
    <p:extLst>
      <p:ext uri="{BB962C8B-B14F-4D97-AF65-F5344CB8AC3E}">
        <p14:creationId xmlns:p14="http://schemas.microsoft.com/office/powerpoint/2010/main" val="2127199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fltVal val="0"/>
                                          </p:val>
                                        </p:tav>
                                        <p:tav tm="100000">
                                          <p:val>
                                            <p:strVal val="#ppt_w"/>
                                          </p:val>
                                        </p:tav>
                                      </p:tavLst>
                                    </p:anim>
                                    <p:anim calcmode="lin" valueType="num">
                                      <p:cBhvr>
                                        <p:cTn id="8" dur="1650" fill="hold"/>
                                        <p:tgtEl>
                                          <p:spTgt spid="4"/>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fltVal val="0"/>
                                          </p:val>
                                        </p:tav>
                                        <p:tav tm="100000">
                                          <p:val>
                                            <p:strVal val="#ppt_w"/>
                                          </p:val>
                                        </p:tav>
                                      </p:tavLst>
                                    </p:anim>
                                    <p:anim calcmode="lin" valueType="num">
                                      <p:cBhvr>
                                        <p:cTn id="12" dur="16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4572000" y="483518"/>
            <a:ext cx="3888432" cy="2223686"/>
          </a:xfrm>
          <a:prstGeom prst="rect">
            <a:avLst/>
          </a:prstGeom>
        </p:spPr>
        <p:txBody>
          <a:bodyPr wrap="square" lIns="68580" tIns="34290" rIns="68580" bIns="34290">
            <a:spAutoFit/>
            <a:scene3d>
              <a:camera prst="obliqueBottomLeft"/>
              <a:lightRig rig="threePt" dir="t"/>
            </a:scene3d>
            <a:sp3d extrusionH="50800">
              <a:extrusionClr>
                <a:srgbClr val="002060"/>
              </a:extrusionClr>
            </a:sp3d>
          </a:bodyPr>
          <a:lstStyle/>
          <a:p>
            <a:pPr algn="ctr" fontAlgn="auto">
              <a:spcBef>
                <a:spcPts val="0"/>
              </a:spcBef>
              <a:spcAft>
                <a:spcPts val="0"/>
              </a:spcAft>
              <a:defRPr/>
            </a:pPr>
            <a:r>
              <a:rPr lang="es-ES" sz="20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En </a:t>
            </a:r>
            <a:r>
              <a:rPr lang="es-ES" sz="20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este vídeo de 5 minutos veremos al predicador del falso evangelio de la prosperidad Cash Luna predicando en una convención </a:t>
            </a:r>
            <a:r>
              <a:rPr lang="es-ES" sz="20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católica.</a:t>
            </a:r>
            <a:endPar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p:txBody>
      </p:sp>
      <p:sp>
        <p:nvSpPr>
          <p:cNvPr id="4" name="3 Rectángulo"/>
          <p:cNvSpPr/>
          <p:nvPr/>
        </p:nvSpPr>
        <p:spPr>
          <a:xfrm rot="10800000">
            <a:off x="0" y="3050513"/>
            <a:ext cx="9144000" cy="2066667"/>
          </a:xfrm>
          <a:prstGeom prst="rect">
            <a:avLst/>
          </a:prstGeom>
          <a:gradFill>
            <a:gsLst>
              <a:gs pos="92000">
                <a:schemeClr val="accent1">
                  <a:lumMod val="33000"/>
                  <a:lumOff val="67000"/>
                </a:schemeClr>
              </a:gs>
              <a:gs pos="13000">
                <a:schemeClr val="accent1">
                  <a:lumMod val="20000"/>
                  <a:lumOff val="80000"/>
                </a:schemeClr>
              </a:gs>
              <a:gs pos="35000">
                <a:srgbClr val="FEE7F2"/>
              </a:gs>
              <a:gs pos="98000">
                <a:schemeClr val="accent1">
                  <a:lumMod val="22000"/>
                  <a:lumOff val="78000"/>
                </a:schemeClr>
              </a:gs>
              <a:gs pos="100000">
                <a:srgbClr val="00B0F0">
                  <a:lumMod val="82000"/>
                  <a:lumOff val="18000"/>
                </a:srgbClr>
              </a:gs>
            </a:gsLst>
            <a:lin ang="5400000" scaled="0"/>
          </a:gradFill>
          <a:ln>
            <a:no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s-ES"/>
          </a:p>
        </p:txBody>
      </p:sp>
      <p:sp>
        <p:nvSpPr>
          <p:cNvPr id="5" name="4 Pentágono"/>
          <p:cNvSpPr/>
          <p:nvPr/>
        </p:nvSpPr>
        <p:spPr>
          <a:xfrm>
            <a:off x="899592" y="3507855"/>
            <a:ext cx="4248472" cy="720080"/>
          </a:xfrm>
          <a:prstGeom prst="homePlate">
            <a:avLst>
              <a:gd name="adj" fmla="val 97984"/>
            </a:avLst>
          </a:prstGeom>
          <a:gradFill>
            <a:gsLst>
              <a:gs pos="73000">
                <a:schemeClr val="accent1">
                  <a:lumMod val="33000"/>
                  <a:lumOff val="67000"/>
                </a:schemeClr>
              </a:gs>
              <a:gs pos="34000">
                <a:schemeClr val="accent1">
                  <a:lumMod val="20000"/>
                  <a:lumOff val="80000"/>
                </a:schemeClr>
              </a:gs>
              <a:gs pos="49000">
                <a:srgbClr val="FEE7F2"/>
              </a:gs>
              <a:gs pos="98000">
                <a:schemeClr val="accent1">
                  <a:lumMod val="22000"/>
                  <a:lumOff val="78000"/>
                </a:schemeClr>
              </a:gs>
              <a:gs pos="100000">
                <a:srgbClr val="00B0F0">
                  <a:lumMod val="82000"/>
                  <a:lumOff val="18000"/>
                </a:srgbClr>
              </a:gs>
            </a:gsLst>
            <a:lin ang="5400000" scaled="0"/>
          </a:gradFill>
          <a:ln>
            <a:noFill/>
          </a:ln>
          <a:effectLst>
            <a:outerShdw blurRad="50800" dist="25400" dir="1020000" algn="ctr" rotWithShape="0">
              <a:srgbClr val="0070C0"/>
            </a:outerShdw>
          </a:effectLst>
          <a:scene3d>
            <a:camera prst="orthographicFront"/>
            <a:lightRig rig="brightRoom" dir="t"/>
          </a:scene3d>
          <a:sp3d prstMaterial="flat">
            <a:bevelT w="1524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008000" y="3312000"/>
            <a:ext cx="3384376" cy="869469"/>
          </a:xfrm>
          <a:prstGeom prst="rect">
            <a:avLst/>
          </a:prstGeom>
        </p:spPr>
        <p:txBody>
          <a:bodyPr wrap="square" lIns="68580" tIns="34290" rIns="68580" bIns="34290">
            <a:spAutoFit/>
            <a:scene3d>
              <a:camera prst="obliqueBottomLeft"/>
              <a:lightRig rig="threePt" dir="t"/>
            </a:scene3d>
            <a:sp3d extrusionH="50800">
              <a:extrusionClr>
                <a:srgbClr val="002060"/>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Pulse clic sobre el icono si desea visualizarlo</a:t>
            </a:r>
            <a:endPar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p:txBody>
      </p:sp>
      <p:pic>
        <p:nvPicPr>
          <p:cNvPr id="7" name="Picture 3">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12160" y="3003798"/>
            <a:ext cx="1656184" cy="16516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7 Pentágono"/>
          <p:cNvSpPr/>
          <p:nvPr/>
        </p:nvSpPr>
        <p:spPr>
          <a:xfrm>
            <a:off x="7740002" y="4788001"/>
            <a:ext cx="13422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ln>
            <a:noFill/>
          </a:ln>
          <a:effectLst>
            <a:outerShdw blurRad="101600" algn="ctr" rotWithShape="0">
              <a:srgbClr val="002060"/>
            </a:outerShdw>
          </a:effectLst>
          <a:scene3d>
            <a:camera prst="obliqueBottomLef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31750">
              <a:extrusionClr>
                <a:srgbClr val="002060"/>
              </a:extrusionClr>
            </a:sp3d>
          </a:bodyPr>
          <a:lstStyle/>
          <a:p>
            <a:pPr algn="ctr"/>
            <a:r>
              <a:rPr lang="es-ES" sz="1100" b="1" dirty="0">
                <a:gradFill>
                  <a:gsLst>
                    <a:gs pos="417">
                      <a:srgbClr val="00B0F0"/>
                    </a:gs>
                    <a:gs pos="43000">
                      <a:srgbClr val="00B0F0">
                        <a:lumMod val="86000"/>
                      </a:srgbClr>
                    </a:gs>
                    <a:gs pos="99000">
                      <a:srgbClr val="007CBB">
                        <a:lumMod val="72000"/>
                      </a:srgbClr>
                    </a:gs>
                  </a:gsLst>
                  <a:lin ang="5400000" scaled="0"/>
                </a:gradFill>
              </a:rPr>
              <a:t>Clic para </a:t>
            </a:r>
            <a:r>
              <a:rPr lang="es-ES" sz="1100" b="1" dirty="0" smtClean="0">
                <a:gradFill>
                  <a:gsLst>
                    <a:gs pos="417">
                      <a:srgbClr val="00B0F0"/>
                    </a:gs>
                    <a:gs pos="43000">
                      <a:srgbClr val="00B0F0">
                        <a:lumMod val="86000"/>
                      </a:srgbClr>
                    </a:gs>
                    <a:gs pos="99000">
                      <a:srgbClr val="007CBB">
                        <a:lumMod val="72000"/>
                      </a:srgbClr>
                    </a:gs>
                  </a:gsLst>
                  <a:lin ang="5400000" scaled="0"/>
                </a:gradFill>
              </a:rPr>
              <a:t>avanzar</a:t>
            </a:r>
            <a:endParaRPr lang="es-ES" sz="1100" b="1" dirty="0">
              <a:gradFill>
                <a:gsLst>
                  <a:gs pos="417">
                    <a:srgbClr val="00B0F0"/>
                  </a:gs>
                  <a:gs pos="43000">
                    <a:srgbClr val="00B0F0">
                      <a:lumMod val="86000"/>
                    </a:srgbClr>
                  </a:gs>
                  <a:gs pos="99000">
                    <a:srgbClr val="007CBB">
                      <a:lumMod val="72000"/>
                    </a:srgbClr>
                  </a:gs>
                </a:gsLst>
                <a:lin ang="5400000" scaled="0"/>
              </a:gradFill>
            </a:endParaRPr>
          </a:p>
        </p:txBody>
      </p:sp>
    </p:spTree>
    <p:extLst>
      <p:ext uri="{BB962C8B-B14F-4D97-AF65-F5344CB8AC3E}">
        <p14:creationId xmlns:p14="http://schemas.microsoft.com/office/powerpoint/2010/main" val="430280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650" fill="hold"/>
                                        <p:tgtEl>
                                          <p:spTgt spid="6"/>
                                        </p:tgtEl>
                                        <p:attrNameLst>
                                          <p:attrName>ppt_w</p:attrName>
                                        </p:attrNameLst>
                                      </p:cBhvr>
                                      <p:tavLst>
                                        <p:tav tm="0">
                                          <p:val>
                                            <p:fltVal val="0"/>
                                          </p:val>
                                        </p:tav>
                                        <p:tav tm="100000">
                                          <p:val>
                                            <p:strVal val="#ppt_w"/>
                                          </p:val>
                                        </p:tav>
                                      </p:tavLst>
                                    </p:anim>
                                    <p:anim calcmode="lin" valueType="num">
                                      <p:cBhvr>
                                        <p:cTn id="8" dur="1650" fill="hold"/>
                                        <p:tgtEl>
                                          <p:spTgt spid="6"/>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fltVal val="0"/>
                                          </p:val>
                                        </p:tav>
                                        <p:tav tm="100000">
                                          <p:val>
                                            <p:strVal val="#ppt_w"/>
                                          </p:val>
                                        </p:tav>
                                      </p:tavLst>
                                    </p:anim>
                                    <p:anim calcmode="lin" valueType="num">
                                      <p:cBhvr>
                                        <p:cTn id="12" dur="16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9"/>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1008000" y="3312000"/>
            <a:ext cx="3384376" cy="869469"/>
          </a:xfrm>
          <a:prstGeom prst="rect">
            <a:avLst/>
          </a:prstGeom>
        </p:spPr>
        <p:txBody>
          <a:bodyPr wrap="square" lIns="68580" tIns="34290" rIns="68580" bIns="34290">
            <a:spAutoFit/>
            <a:scene3d>
              <a:camera prst="obliqueBottomLeft"/>
              <a:lightRig rig="threePt" dir="t"/>
            </a:scene3d>
            <a:sp3d extrusionH="50800">
              <a:extrusionClr>
                <a:srgbClr val="002060"/>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Pulse clic sobre el icono si desea visualizarlo</a:t>
            </a:r>
            <a:endPar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p:txBody>
      </p:sp>
      <p:pic>
        <p:nvPicPr>
          <p:cNvPr id="4" name="Picture 3">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12160" y="3147814"/>
            <a:ext cx="1656184" cy="16516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Pentágono"/>
          <p:cNvSpPr/>
          <p:nvPr/>
        </p:nvSpPr>
        <p:spPr>
          <a:xfrm>
            <a:off x="7740002" y="4788001"/>
            <a:ext cx="13422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ln>
            <a:noFill/>
          </a:ln>
          <a:effectLst>
            <a:outerShdw blurRad="101600" algn="ctr" rotWithShape="0">
              <a:srgbClr val="002060"/>
            </a:outerShdw>
          </a:effectLst>
          <a:scene3d>
            <a:camera prst="obliqueBottomLef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31750">
              <a:extrusionClr>
                <a:srgbClr val="002060"/>
              </a:extrusionClr>
            </a:sp3d>
          </a:bodyPr>
          <a:lstStyle/>
          <a:p>
            <a:pPr algn="ctr"/>
            <a:r>
              <a:rPr lang="es-ES" sz="1100" b="1" dirty="0">
                <a:gradFill>
                  <a:gsLst>
                    <a:gs pos="417">
                      <a:srgbClr val="00B0F0"/>
                    </a:gs>
                    <a:gs pos="43000">
                      <a:srgbClr val="00B0F0">
                        <a:lumMod val="86000"/>
                      </a:srgbClr>
                    </a:gs>
                    <a:gs pos="99000">
                      <a:srgbClr val="007CBB">
                        <a:lumMod val="72000"/>
                      </a:srgbClr>
                    </a:gs>
                  </a:gsLst>
                  <a:lin ang="5400000" scaled="0"/>
                </a:gradFill>
              </a:rPr>
              <a:t>Clic para </a:t>
            </a:r>
            <a:r>
              <a:rPr lang="es-ES" sz="1100" b="1" dirty="0" smtClean="0">
                <a:gradFill>
                  <a:gsLst>
                    <a:gs pos="417">
                      <a:srgbClr val="00B0F0"/>
                    </a:gs>
                    <a:gs pos="43000">
                      <a:srgbClr val="00B0F0">
                        <a:lumMod val="86000"/>
                      </a:srgbClr>
                    </a:gs>
                    <a:gs pos="99000">
                      <a:srgbClr val="007CBB">
                        <a:lumMod val="72000"/>
                      </a:srgbClr>
                    </a:gs>
                  </a:gsLst>
                  <a:lin ang="5400000" scaled="0"/>
                </a:gradFill>
              </a:rPr>
              <a:t>avanzar</a:t>
            </a:r>
            <a:endParaRPr lang="es-ES" sz="1100" b="1" dirty="0">
              <a:gradFill>
                <a:gsLst>
                  <a:gs pos="417">
                    <a:srgbClr val="00B0F0"/>
                  </a:gs>
                  <a:gs pos="43000">
                    <a:srgbClr val="00B0F0">
                      <a:lumMod val="86000"/>
                    </a:srgbClr>
                  </a:gs>
                  <a:gs pos="99000">
                    <a:srgbClr val="007CBB">
                      <a:lumMod val="72000"/>
                    </a:srgbClr>
                  </a:gs>
                </a:gsLst>
                <a:lin ang="5400000" scaled="0"/>
              </a:gradFill>
            </a:endParaRPr>
          </a:p>
        </p:txBody>
      </p:sp>
      <p:sp>
        <p:nvSpPr>
          <p:cNvPr id="6" name="5 Rectángulo"/>
          <p:cNvSpPr/>
          <p:nvPr/>
        </p:nvSpPr>
        <p:spPr>
          <a:xfrm>
            <a:off x="1547664" y="1131590"/>
            <a:ext cx="6048672" cy="684803"/>
          </a:xfrm>
          <a:prstGeom prst="rect">
            <a:avLst/>
          </a:prstGeom>
        </p:spPr>
        <p:txBody>
          <a:bodyPr wrap="square" lIns="68580" tIns="34290" rIns="68580" bIns="34290">
            <a:spAutoFit/>
            <a:scene3d>
              <a:camera prst="obliqueBottomLeft"/>
              <a:lightRig rig="threePt" dir="t"/>
            </a:scene3d>
            <a:sp3d extrusionH="50800">
              <a:extrusionClr>
                <a:srgbClr val="002060"/>
              </a:extrusionClr>
            </a:sp3d>
          </a:bodyPr>
          <a:lstStyle/>
          <a:p>
            <a:pPr algn="ctr" fontAlgn="auto">
              <a:spcBef>
                <a:spcPts val="0"/>
              </a:spcBef>
              <a:spcAft>
                <a:spcPts val="0"/>
              </a:spcAft>
              <a:defRPr/>
            </a:pPr>
            <a:r>
              <a:rPr lang="es-ES" sz="20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Vídeo </a:t>
            </a:r>
            <a:r>
              <a:rPr lang="es-ES" sz="20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de 7 minutos donde apreciaremos la apostasía en el </a:t>
            </a:r>
            <a:r>
              <a:rPr lang="es-ES" sz="20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catolicismo.</a:t>
            </a:r>
            <a:endPar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p:txBody>
      </p:sp>
    </p:spTree>
    <p:extLst>
      <p:ext uri="{BB962C8B-B14F-4D97-AF65-F5344CB8AC3E}">
        <p14:creationId xmlns:p14="http://schemas.microsoft.com/office/powerpoint/2010/main" val="36131408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fltVal val="0"/>
                                          </p:val>
                                        </p:tav>
                                        <p:tav tm="100000">
                                          <p:val>
                                            <p:strVal val="#ppt_w"/>
                                          </p:val>
                                        </p:tav>
                                      </p:tavLst>
                                    </p:anim>
                                    <p:anim calcmode="lin" valueType="num">
                                      <p:cBhvr>
                                        <p:cTn id="8" dur="1650" fill="hold"/>
                                        <p:tgtEl>
                                          <p:spTgt spid="3"/>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650" fill="hold"/>
                                        <p:tgtEl>
                                          <p:spTgt spid="6"/>
                                        </p:tgtEl>
                                        <p:attrNameLst>
                                          <p:attrName>ppt_w</p:attrName>
                                        </p:attrNameLst>
                                      </p:cBhvr>
                                      <p:tavLst>
                                        <p:tav tm="0">
                                          <p:val>
                                            <p:fltVal val="0"/>
                                          </p:val>
                                        </p:tav>
                                        <p:tav tm="100000">
                                          <p:val>
                                            <p:strVal val="#ppt_w"/>
                                          </p:val>
                                        </p:tav>
                                      </p:tavLst>
                                    </p:anim>
                                    <p:anim calcmode="lin" valueType="num">
                                      <p:cBhvr>
                                        <p:cTn id="12" dur="165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3"/>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6" name="1 CuadroTexto"/>
          <p:cNvSpPr txBox="1"/>
          <p:nvPr/>
        </p:nvSpPr>
        <p:spPr>
          <a:xfrm>
            <a:off x="827584" y="4515966"/>
            <a:ext cx="7416824" cy="746344"/>
          </a:xfrm>
          <a:prstGeom prst="rect">
            <a:avLst/>
          </a:prstGeom>
          <a:noFill/>
        </p:spPr>
        <p:txBody>
          <a:bodyPr wrap="square" lIns="68565" tIns="34283" rIns="68565" bIns="34283" rtlCol="0">
            <a:spAutoFit/>
            <a:scene3d>
              <a:camera prst="obliqueBottomLeft"/>
              <a:lightRig rig="threePt" dir="t"/>
            </a:scene3d>
            <a:sp3d extrusionH="69850">
              <a:extrusionClr>
                <a:srgbClr val="0070C0"/>
              </a:extrusionClr>
            </a:sp3d>
          </a:bodyPr>
          <a:lstStyle/>
          <a:p>
            <a:pPr algn="ctr"/>
            <a:r>
              <a:rPr lang="es-ES" sz="1600" b="1" i="1" dirty="0">
                <a:gradFill>
                  <a:gsLst>
                    <a:gs pos="417">
                      <a:schemeClr val="bg2">
                        <a:lumMod val="0"/>
                        <a:lumOff val="100000"/>
                      </a:schemeClr>
                    </a:gs>
                    <a:gs pos="77000">
                      <a:schemeClr val="bg2">
                        <a:lumMod val="20000"/>
                        <a:lumOff val="80000"/>
                      </a:schemeClr>
                    </a:gs>
                    <a:gs pos="99000">
                      <a:srgbClr val="0070C0"/>
                    </a:gs>
                  </a:gsLst>
                  <a:lin ang="5400000" scaled="0"/>
                </a:gradFill>
                <a:effectLst>
                  <a:outerShdw blurRad="50800" dist="50800" dir="5400000" algn="ctr" rotWithShape="0">
                    <a:srgbClr val="002060"/>
                  </a:outerShdw>
                </a:effectLst>
                <a:latin typeface="Hobo Std" pitchFamily="34" charset="0"/>
              </a:rPr>
              <a:t>A continuación les mostramos una relación de trabajos </a:t>
            </a:r>
            <a:endParaRPr lang="es-ES" sz="1600" b="1" i="1" dirty="0" smtClean="0">
              <a:gradFill>
                <a:gsLst>
                  <a:gs pos="417">
                    <a:schemeClr val="bg2">
                      <a:lumMod val="0"/>
                      <a:lumOff val="100000"/>
                    </a:schemeClr>
                  </a:gs>
                  <a:gs pos="77000">
                    <a:schemeClr val="bg2">
                      <a:lumMod val="20000"/>
                      <a:lumOff val="80000"/>
                    </a:schemeClr>
                  </a:gs>
                  <a:gs pos="99000">
                    <a:srgbClr val="0070C0"/>
                  </a:gs>
                </a:gsLst>
                <a:lin ang="5400000" scaled="0"/>
              </a:gradFill>
              <a:effectLst>
                <a:outerShdw blurRad="50800" dist="50800" dir="5400000" algn="ctr" rotWithShape="0">
                  <a:srgbClr val="002060"/>
                </a:outerShdw>
              </a:effectLst>
              <a:latin typeface="Hobo Std" pitchFamily="34" charset="0"/>
            </a:endParaRPr>
          </a:p>
          <a:p>
            <a:pPr algn="ctr"/>
            <a:r>
              <a:rPr lang="es-ES" sz="1600" b="1" i="1" dirty="0" smtClean="0">
                <a:gradFill>
                  <a:gsLst>
                    <a:gs pos="417">
                      <a:schemeClr val="bg2">
                        <a:lumMod val="0"/>
                        <a:lumOff val="100000"/>
                      </a:schemeClr>
                    </a:gs>
                    <a:gs pos="77000">
                      <a:schemeClr val="bg2">
                        <a:lumMod val="20000"/>
                        <a:lumOff val="80000"/>
                      </a:schemeClr>
                    </a:gs>
                    <a:gs pos="99000">
                      <a:srgbClr val="0070C0"/>
                    </a:gs>
                  </a:gsLst>
                  <a:lin ang="5400000" scaled="0"/>
                </a:gradFill>
                <a:effectLst>
                  <a:outerShdw blurRad="50800" dist="50800" dir="5400000" algn="ctr" rotWithShape="0">
                    <a:srgbClr val="002060"/>
                  </a:outerShdw>
                </a:effectLst>
                <a:latin typeface="Hobo Std" pitchFamily="34" charset="0"/>
              </a:rPr>
              <a:t>cristianos </a:t>
            </a:r>
            <a:r>
              <a:rPr lang="es-ES" sz="1600" b="1" i="1" dirty="0">
                <a:gradFill>
                  <a:gsLst>
                    <a:gs pos="417">
                      <a:schemeClr val="bg2">
                        <a:lumMod val="0"/>
                        <a:lumOff val="100000"/>
                      </a:schemeClr>
                    </a:gs>
                    <a:gs pos="77000">
                      <a:schemeClr val="bg2">
                        <a:lumMod val="20000"/>
                        <a:lumOff val="80000"/>
                      </a:schemeClr>
                    </a:gs>
                    <a:gs pos="99000">
                      <a:srgbClr val="0070C0"/>
                    </a:gs>
                  </a:gsLst>
                  <a:lin ang="5400000" scaled="0"/>
                </a:gradFill>
                <a:effectLst>
                  <a:outerShdw blurRad="50800" dist="50800" dir="5400000" algn="ctr" rotWithShape="0">
                    <a:srgbClr val="002060"/>
                  </a:outerShdw>
                </a:effectLst>
                <a:latin typeface="Hobo Std" pitchFamily="34" charset="0"/>
              </a:rPr>
              <a:t>por si alguno despierta su interés.</a:t>
            </a:r>
          </a:p>
          <a:p>
            <a:pPr algn="ctr"/>
            <a:endParaRPr lang="en-US" sz="1200" b="1" i="1" dirty="0">
              <a:gradFill>
                <a:gsLst>
                  <a:gs pos="417">
                    <a:schemeClr val="bg2">
                      <a:lumMod val="0"/>
                      <a:lumOff val="100000"/>
                    </a:schemeClr>
                  </a:gs>
                  <a:gs pos="77000">
                    <a:schemeClr val="bg2">
                      <a:lumMod val="20000"/>
                      <a:lumOff val="80000"/>
                    </a:schemeClr>
                  </a:gs>
                  <a:gs pos="99000">
                    <a:srgbClr val="0070C0"/>
                  </a:gs>
                </a:gsLst>
                <a:lin ang="5400000" scaled="0"/>
              </a:gradFill>
              <a:effectLst>
                <a:outerShdw blurRad="50800" dist="50800" dir="5400000" algn="ctr" rotWithShape="0">
                  <a:srgbClr val="002060"/>
                </a:outerShdw>
              </a:effectLst>
              <a:latin typeface="Hobo Std" pitchFamily="34" charset="0"/>
            </a:endParaRPr>
          </a:p>
        </p:txBody>
      </p:sp>
      <p:pic>
        <p:nvPicPr>
          <p:cNvPr id="1027"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l="14471" t="17995" r="14108" b="24362"/>
          <a:stretch/>
        </p:blipFill>
        <p:spPr bwMode="auto">
          <a:xfrm>
            <a:off x="2123728" y="671296"/>
            <a:ext cx="2160240" cy="12718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rotWithShape="1">
          <a:blip r:embed="rId5">
            <a:extLst>
              <a:ext uri="{28A0092B-C50C-407E-A947-70E740481C1C}">
                <a14:useLocalDpi xmlns:a14="http://schemas.microsoft.com/office/drawing/2010/main" val="0"/>
              </a:ext>
            </a:extLst>
          </a:blip>
          <a:srcRect l="5791" t="14020" r="5712" b="24267"/>
          <a:stretch/>
        </p:blipFill>
        <p:spPr bwMode="auto">
          <a:xfrm>
            <a:off x="2724913" y="3557016"/>
            <a:ext cx="3685033" cy="850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86342" y="4659983"/>
            <a:ext cx="1584325" cy="566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94742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800" fill="hold"/>
                                        <p:tgtEl>
                                          <p:spTgt spid="6"/>
                                        </p:tgtEl>
                                        <p:attrNameLst>
                                          <p:attrName>ppt_w</p:attrName>
                                        </p:attrNameLst>
                                      </p:cBhvr>
                                      <p:tavLst>
                                        <p:tav tm="0">
                                          <p:val>
                                            <p:fltVal val="0"/>
                                          </p:val>
                                        </p:tav>
                                        <p:tav tm="100000">
                                          <p:val>
                                            <p:strVal val="#ppt_w"/>
                                          </p:val>
                                        </p:tav>
                                      </p:tavLst>
                                    </p:anim>
                                    <p:anim calcmode="lin" valueType="num">
                                      <p:cBhvr>
                                        <p:cTn id="12" dur="1800" fill="hold"/>
                                        <p:tgtEl>
                                          <p:spTgt spid="6"/>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1027"/>
                                        </p:tgtEl>
                                        <p:attrNameLst>
                                          <p:attrName>style.visibility</p:attrName>
                                        </p:attrNameLst>
                                      </p:cBhvr>
                                      <p:to>
                                        <p:strVal val="visible"/>
                                      </p:to>
                                    </p:set>
                                    <p:anim calcmode="lin" valueType="num">
                                      <p:cBhvr>
                                        <p:cTn id="15" dur="1800" fill="hold"/>
                                        <p:tgtEl>
                                          <p:spTgt spid="1027"/>
                                        </p:tgtEl>
                                        <p:attrNameLst>
                                          <p:attrName>ppt_w</p:attrName>
                                        </p:attrNameLst>
                                      </p:cBhvr>
                                      <p:tavLst>
                                        <p:tav tm="0">
                                          <p:val>
                                            <p:fltVal val="0"/>
                                          </p:val>
                                        </p:tav>
                                        <p:tav tm="100000">
                                          <p:val>
                                            <p:strVal val="#ppt_w"/>
                                          </p:val>
                                        </p:tav>
                                      </p:tavLst>
                                    </p:anim>
                                    <p:anim calcmode="lin" valueType="num">
                                      <p:cBhvr>
                                        <p:cTn id="16" dur="1800" fill="hold"/>
                                        <p:tgtEl>
                                          <p:spTgt spid="1027"/>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1028"/>
                                        </p:tgtEl>
                                        <p:attrNameLst>
                                          <p:attrName>style.visibility</p:attrName>
                                        </p:attrNameLst>
                                      </p:cBhvr>
                                      <p:to>
                                        <p:strVal val="visible"/>
                                      </p:to>
                                    </p:set>
                                    <p:anim calcmode="lin" valueType="num">
                                      <p:cBhvr>
                                        <p:cTn id="19" dur="1800" fill="hold"/>
                                        <p:tgtEl>
                                          <p:spTgt spid="1028"/>
                                        </p:tgtEl>
                                        <p:attrNameLst>
                                          <p:attrName>ppt_w</p:attrName>
                                        </p:attrNameLst>
                                      </p:cBhvr>
                                      <p:tavLst>
                                        <p:tav tm="0">
                                          <p:val>
                                            <p:fltVal val="0"/>
                                          </p:val>
                                        </p:tav>
                                        <p:tav tm="100000">
                                          <p:val>
                                            <p:strVal val="#ppt_w"/>
                                          </p:val>
                                        </p:tav>
                                      </p:tavLst>
                                    </p:anim>
                                    <p:anim calcmode="lin" valueType="num">
                                      <p:cBhvr>
                                        <p:cTn id="20" dur="1800" fill="hold"/>
                                        <p:tgtEl>
                                          <p:spTgt spid="102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27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4" y="3"/>
            <a:ext cx="9141179" cy="5143501"/>
          </a:xfrm>
          <a:prstGeom prst="rect">
            <a:avLst/>
          </a:prstGeom>
          <a:noFill/>
          <a:ln>
            <a:noFill/>
          </a:ln>
        </p:spPr>
      </p:pic>
      <p:sp>
        <p:nvSpPr>
          <p:cNvPr id="13" name="4 CuadroTexto">
            <a:hlinkClick r:id="rId3"/>
          </p:cNvPr>
          <p:cNvSpPr txBox="1"/>
          <p:nvPr/>
        </p:nvSpPr>
        <p:spPr>
          <a:xfrm>
            <a:off x="323528" y="1347614"/>
            <a:ext cx="3720234"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Evidencias Científicas de la Biblia – I</a:t>
            </a:r>
            <a:endParaRPr lang="en-US" b="1" dirty="0">
              <a:solidFill>
                <a:srgbClr val="002060"/>
              </a:solidFill>
              <a:cs typeface="Arial" charset="0"/>
            </a:endParaRPr>
          </a:p>
        </p:txBody>
      </p:sp>
      <p:sp>
        <p:nvSpPr>
          <p:cNvPr id="14" name="5 CuadroTexto">
            <a:hlinkClick r:id="rId4"/>
          </p:cNvPr>
          <p:cNvSpPr txBox="1"/>
          <p:nvPr/>
        </p:nvSpPr>
        <p:spPr>
          <a:xfrm>
            <a:off x="323532" y="1851671"/>
            <a:ext cx="3678643"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Evidencias Científicas de la Biblia – II </a:t>
            </a:r>
            <a:endParaRPr lang="en-US" b="1" dirty="0">
              <a:solidFill>
                <a:srgbClr val="002060"/>
              </a:solidFill>
              <a:cs typeface="Arial" charset="0"/>
            </a:endParaRPr>
          </a:p>
        </p:txBody>
      </p:sp>
      <p:sp>
        <p:nvSpPr>
          <p:cNvPr id="16" name="7 CuadroTexto">
            <a:hlinkClick r:id="rId5"/>
          </p:cNvPr>
          <p:cNvSpPr txBox="1"/>
          <p:nvPr/>
        </p:nvSpPr>
        <p:spPr>
          <a:xfrm>
            <a:off x="323532" y="2859782"/>
            <a:ext cx="3570773"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Jesucristo no es Religión, Él es Vida  </a:t>
            </a:r>
            <a:endParaRPr lang="en-US" b="1" dirty="0">
              <a:solidFill>
                <a:srgbClr val="002060"/>
              </a:solidFill>
              <a:cs typeface="Arial" charset="0"/>
            </a:endParaRPr>
          </a:p>
        </p:txBody>
      </p:sp>
      <p:sp>
        <p:nvSpPr>
          <p:cNvPr id="17" name="8 CuadroTexto">
            <a:hlinkClick r:id="rId6"/>
          </p:cNvPr>
          <p:cNvSpPr txBox="1"/>
          <p:nvPr/>
        </p:nvSpPr>
        <p:spPr>
          <a:xfrm>
            <a:off x="4572001" y="2122046"/>
            <a:ext cx="414209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Cuando el Hombre Confronta a Dios </a:t>
            </a:r>
            <a:endParaRPr lang="en-US" b="1" dirty="0">
              <a:solidFill>
                <a:srgbClr val="002060"/>
              </a:solidFill>
              <a:cs typeface="Arial" charset="0"/>
            </a:endParaRPr>
          </a:p>
        </p:txBody>
      </p:sp>
      <p:sp>
        <p:nvSpPr>
          <p:cNvPr id="18" name="9 CuadroTexto">
            <a:hlinkClick r:id="rId7"/>
          </p:cNvPr>
          <p:cNvSpPr txBox="1"/>
          <p:nvPr/>
        </p:nvSpPr>
        <p:spPr>
          <a:xfrm>
            <a:off x="683569" y="3867896"/>
            <a:ext cx="2642372"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¿Celebras </a:t>
            </a:r>
            <a:r>
              <a:rPr lang="es-ES" b="1" dirty="0" err="1">
                <a:solidFill>
                  <a:srgbClr val="002060"/>
                </a:solidFill>
                <a:cs typeface="Arial" charset="0"/>
              </a:rPr>
              <a:t>Halloween</a:t>
            </a:r>
            <a:r>
              <a:rPr lang="es-ES" b="1" dirty="0">
                <a:solidFill>
                  <a:srgbClr val="002060"/>
                </a:solidFill>
                <a:cs typeface="Arial" charset="0"/>
              </a:rPr>
              <a:t>?  </a:t>
            </a:r>
            <a:endParaRPr lang="en-US" b="1" dirty="0">
              <a:solidFill>
                <a:srgbClr val="002060"/>
              </a:solidFill>
              <a:cs typeface="Arial" charset="0"/>
            </a:endParaRPr>
          </a:p>
        </p:txBody>
      </p:sp>
      <p:sp>
        <p:nvSpPr>
          <p:cNvPr id="19" name="10 CuadroTexto">
            <a:hlinkClick r:id="rId8"/>
          </p:cNvPr>
          <p:cNvSpPr txBox="1"/>
          <p:nvPr/>
        </p:nvSpPr>
        <p:spPr>
          <a:xfrm>
            <a:off x="611560" y="2355728"/>
            <a:ext cx="2999450"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Dios, el Taxi y el Instrumento</a:t>
            </a:r>
            <a:endParaRPr lang="en-US" b="1" dirty="0">
              <a:solidFill>
                <a:srgbClr val="002060"/>
              </a:solidFill>
              <a:cs typeface="Arial" charset="0"/>
            </a:endParaRPr>
          </a:p>
        </p:txBody>
      </p:sp>
      <p:sp>
        <p:nvSpPr>
          <p:cNvPr id="20" name="11 CuadroTexto">
            <a:hlinkClick r:id="rId9"/>
          </p:cNvPr>
          <p:cNvSpPr txBox="1"/>
          <p:nvPr/>
        </p:nvSpPr>
        <p:spPr>
          <a:xfrm>
            <a:off x="323530" y="3363839"/>
            <a:ext cx="3481148"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Un Mundo Invisible pero Real </a:t>
            </a:r>
            <a:endParaRPr lang="en-US" b="1" dirty="0">
              <a:solidFill>
                <a:srgbClr val="002060"/>
              </a:solidFill>
              <a:cs typeface="Arial" charset="0"/>
            </a:endParaRPr>
          </a:p>
        </p:txBody>
      </p:sp>
      <p:sp>
        <p:nvSpPr>
          <p:cNvPr id="21" name="12 CuadroTexto">
            <a:hlinkClick r:id="rId10"/>
          </p:cNvPr>
          <p:cNvSpPr txBox="1"/>
          <p:nvPr/>
        </p:nvSpPr>
        <p:spPr>
          <a:xfrm>
            <a:off x="4597870" y="2634140"/>
            <a:ext cx="414209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Señales de la Segunda Venida de Cristo – I</a:t>
            </a:r>
            <a:endParaRPr lang="en-US" b="1" dirty="0">
              <a:solidFill>
                <a:srgbClr val="002060"/>
              </a:solidFill>
              <a:cs typeface="Arial" charset="0"/>
            </a:endParaRPr>
          </a:p>
        </p:txBody>
      </p:sp>
      <p:sp>
        <p:nvSpPr>
          <p:cNvPr id="22" name="13 CuadroTexto">
            <a:hlinkClick r:id="rId11"/>
          </p:cNvPr>
          <p:cNvSpPr txBox="1"/>
          <p:nvPr/>
        </p:nvSpPr>
        <p:spPr>
          <a:xfrm>
            <a:off x="4588852" y="3080582"/>
            <a:ext cx="4213513"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Señales de la Segunda Venida de Cristo – II</a:t>
            </a:r>
            <a:endParaRPr lang="en-US" b="1" dirty="0">
              <a:solidFill>
                <a:srgbClr val="002060"/>
              </a:solidFill>
              <a:cs typeface="Arial" charset="0"/>
            </a:endParaRPr>
          </a:p>
        </p:txBody>
      </p:sp>
      <p:sp>
        <p:nvSpPr>
          <p:cNvPr id="23" name="14 CuadroTexto">
            <a:hlinkClick r:id="rId12"/>
          </p:cNvPr>
          <p:cNvSpPr txBox="1"/>
          <p:nvPr/>
        </p:nvSpPr>
        <p:spPr>
          <a:xfrm>
            <a:off x="4475371" y="3569540"/>
            <a:ext cx="4499174"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Señales de la Segunda Venida de Cristo – III</a:t>
            </a:r>
            <a:endParaRPr lang="en-US" b="1" dirty="0">
              <a:solidFill>
                <a:srgbClr val="002060"/>
              </a:solidFill>
              <a:cs typeface="Arial" charset="0"/>
            </a:endParaRPr>
          </a:p>
        </p:txBody>
      </p:sp>
      <p:sp>
        <p:nvSpPr>
          <p:cNvPr id="24" name="15 CuadroTexto">
            <a:hlinkClick r:id="rId13"/>
          </p:cNvPr>
          <p:cNvSpPr txBox="1"/>
          <p:nvPr/>
        </p:nvSpPr>
        <p:spPr>
          <a:xfrm>
            <a:off x="4492678" y="4118300"/>
            <a:ext cx="4499174"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Señales de la Segunda Venida de Cristo – IV</a:t>
            </a:r>
            <a:endParaRPr lang="en-US" b="1" dirty="0">
              <a:solidFill>
                <a:srgbClr val="002060"/>
              </a:solidFill>
              <a:cs typeface="Arial" charset="0"/>
            </a:endParaRPr>
          </a:p>
        </p:txBody>
      </p:sp>
      <p:sp>
        <p:nvSpPr>
          <p:cNvPr id="27" name="26 Pentágono"/>
          <p:cNvSpPr/>
          <p:nvPr/>
        </p:nvSpPr>
        <p:spPr>
          <a:xfrm>
            <a:off x="6133746" y="4721614"/>
            <a:ext cx="28768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57150">
              <a:bevelT w="82550" h="38100" prst="coolSlant"/>
              <a:extrusionClr>
                <a:srgbClr val="002060"/>
              </a:extrusionClr>
            </a:sp3d>
          </a:bodyPr>
          <a:lstStyle/>
          <a:p>
            <a:pPr algn="ctr"/>
            <a:r>
              <a:rPr lang="es-ES" sz="1200" b="1" dirty="0">
                <a:solidFill>
                  <a:srgbClr val="002060"/>
                </a:solidFill>
              </a:rPr>
              <a:t>Clic para ver más mensajes cristianos</a:t>
            </a:r>
          </a:p>
        </p:txBody>
      </p:sp>
      <p:sp>
        <p:nvSpPr>
          <p:cNvPr id="29" name="2 CuadroTexto"/>
          <p:cNvSpPr txBox="1"/>
          <p:nvPr/>
        </p:nvSpPr>
        <p:spPr>
          <a:xfrm>
            <a:off x="365515" y="160634"/>
            <a:ext cx="8412983" cy="346228"/>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6" tIns="34280" rIns="68556"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5" name="3 CuadroTexto"/>
          <p:cNvSpPr txBox="1"/>
          <p:nvPr/>
        </p:nvSpPr>
        <p:spPr>
          <a:xfrm>
            <a:off x="371119" y="674546"/>
            <a:ext cx="8358188" cy="530913"/>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77" tIns="34289" rIns="68577" bIns="34289">
            <a:spAutoFit/>
            <a:sp3d extrusionH="139700">
              <a:extrusionClr>
                <a:srgbClr val="002060"/>
              </a:extrusionClr>
            </a:sp3d>
          </a:bodyPr>
          <a:lstStyle/>
          <a:p>
            <a:pPr algn="ctr">
              <a:tabLst>
                <a:tab pos="3697895"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7895"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31" name="13 CuadroTexto">
            <a:hlinkClick r:id="rId14"/>
          </p:cNvPr>
          <p:cNvSpPr txBox="1"/>
          <p:nvPr/>
        </p:nvSpPr>
        <p:spPr>
          <a:xfrm>
            <a:off x="5008454" y="1394347"/>
            <a:ext cx="3259355" cy="623227"/>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Eventos Cósmicos por Acontecer</a:t>
            </a:r>
          </a:p>
          <a:p>
            <a:pPr algn="ctr">
              <a:defRPr/>
            </a:pPr>
            <a:r>
              <a:rPr lang="es-ES" b="1" dirty="0">
                <a:solidFill>
                  <a:srgbClr val="002060"/>
                </a:solidFill>
                <a:cs typeface="Arial" charset="0"/>
              </a:rPr>
              <a:t> en el 2015</a:t>
            </a:r>
            <a:endParaRPr lang="en-US" b="1" dirty="0">
              <a:solidFill>
                <a:srgbClr val="002060"/>
              </a:solidFill>
              <a:cs typeface="Arial" charset="0"/>
            </a:endParaRPr>
          </a:p>
        </p:txBody>
      </p:sp>
      <p:sp>
        <p:nvSpPr>
          <p:cNvPr id="26" name="13 CuadroTexto">
            <a:hlinkClick r:id="rId15"/>
          </p:cNvPr>
          <p:cNvSpPr txBox="1"/>
          <p:nvPr/>
        </p:nvSpPr>
        <p:spPr>
          <a:xfrm>
            <a:off x="539554" y="4371953"/>
            <a:ext cx="3100484"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Positivismo Bíblico vs. </a:t>
            </a:r>
          </a:p>
          <a:p>
            <a:pPr algn="ctr">
              <a:defRPr/>
            </a:pPr>
            <a:r>
              <a:rPr lang="es-ES" b="1" dirty="0">
                <a:solidFill>
                  <a:srgbClr val="002060"/>
                </a:solidFill>
                <a:cs typeface="Arial" charset="0"/>
              </a:rPr>
              <a:t>El Positivismo Humanista</a:t>
            </a:r>
            <a:endParaRPr lang="en-US" b="1" dirty="0">
              <a:solidFill>
                <a:srgbClr val="002060"/>
              </a:solidFill>
              <a:cs typeface="Arial" charset="0"/>
            </a:endParaRPr>
          </a:p>
        </p:txBody>
      </p:sp>
    </p:spTree>
    <p:extLst>
      <p:ext uri="{BB962C8B-B14F-4D97-AF65-F5344CB8AC3E}">
        <p14:creationId xmlns:p14="http://schemas.microsoft.com/office/powerpoint/2010/main" val="434306065"/>
      </p:ext>
    </p:extLst>
  </p:cSld>
  <p:clrMapOvr>
    <a:masterClrMapping/>
  </p:clrMapOvr>
  <mc:AlternateContent xmlns:mc="http://schemas.openxmlformats.org/markup-compatibility/2006" xmlns:p14="http://schemas.microsoft.com/office/powerpoint/2010/main">
    <mc:Choice Requires="p14">
      <p:transition spd="slow">
        <p14:ripple/>
        <p:sndAc>
          <p:endSnd/>
        </p:sndAc>
      </p:transition>
    </mc:Choice>
    <mc:Fallback xmlns="">
      <p:transition spd="slow">
        <p:fade/>
        <p:sndAc>
          <p:endSnd/>
        </p:sndAc>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20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5989" y="-1"/>
            <a:ext cx="9141179" cy="5143501"/>
          </a:xfrm>
          <a:prstGeom prst="rect">
            <a:avLst/>
          </a:prstGeom>
          <a:noFill/>
          <a:ln>
            <a:noFill/>
          </a:ln>
        </p:spPr>
      </p:pic>
      <p:sp>
        <p:nvSpPr>
          <p:cNvPr id="6" name="5 CuadroTexto">
            <a:hlinkClick r:id="rId3"/>
          </p:cNvPr>
          <p:cNvSpPr txBox="1"/>
          <p:nvPr/>
        </p:nvSpPr>
        <p:spPr>
          <a:xfrm>
            <a:off x="424041" y="2132642"/>
            <a:ext cx="3474901" cy="623227"/>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¿Sabes por qué murió Cristo </a:t>
            </a:r>
          </a:p>
          <a:p>
            <a:pPr algn="ctr">
              <a:defRPr/>
            </a:pPr>
            <a:r>
              <a:rPr lang="es-ES" b="1" dirty="0">
                <a:solidFill>
                  <a:srgbClr val="002060"/>
                </a:solidFill>
                <a:cs typeface="Arial" charset="0"/>
              </a:rPr>
              <a:t>por ti en la cruz? - 2</a:t>
            </a:r>
            <a:endParaRPr lang="en-US" b="1" dirty="0">
              <a:solidFill>
                <a:srgbClr val="002060"/>
              </a:solidFill>
              <a:cs typeface="Arial" charset="0"/>
            </a:endParaRPr>
          </a:p>
        </p:txBody>
      </p:sp>
      <p:sp>
        <p:nvSpPr>
          <p:cNvPr id="7" name="6 CuadroTexto">
            <a:hlinkClick r:id="rId4"/>
          </p:cNvPr>
          <p:cNvSpPr txBox="1"/>
          <p:nvPr/>
        </p:nvSpPr>
        <p:spPr>
          <a:xfrm>
            <a:off x="4314602" y="2304938"/>
            <a:ext cx="2570957"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Eclipses de Luna Roja</a:t>
            </a:r>
            <a:endParaRPr lang="en-US" b="1" dirty="0">
              <a:solidFill>
                <a:srgbClr val="002060"/>
              </a:solidFill>
              <a:cs typeface="Arial" charset="0"/>
            </a:endParaRPr>
          </a:p>
        </p:txBody>
      </p:sp>
      <p:sp>
        <p:nvSpPr>
          <p:cNvPr id="8" name="7 CuadroTexto">
            <a:hlinkClick r:id="rId5"/>
          </p:cNvPr>
          <p:cNvSpPr txBox="1"/>
          <p:nvPr/>
        </p:nvSpPr>
        <p:spPr>
          <a:xfrm>
            <a:off x="6987021" y="2315975"/>
            <a:ext cx="2071048"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Arrebatamiento</a:t>
            </a:r>
            <a:endParaRPr lang="en-US" b="1" dirty="0">
              <a:solidFill>
                <a:srgbClr val="002060"/>
              </a:solidFill>
              <a:cs typeface="Arial" charset="0"/>
            </a:endParaRPr>
          </a:p>
        </p:txBody>
      </p:sp>
      <p:sp>
        <p:nvSpPr>
          <p:cNvPr id="9" name="8 CuadroTexto">
            <a:hlinkClick r:id="rId6"/>
          </p:cNvPr>
          <p:cNvSpPr txBox="1"/>
          <p:nvPr/>
        </p:nvSpPr>
        <p:spPr>
          <a:xfrm>
            <a:off x="4495207" y="1372148"/>
            <a:ext cx="1999633"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Acto de Juzgar</a:t>
            </a:r>
            <a:endParaRPr lang="en-US" b="1" dirty="0">
              <a:solidFill>
                <a:srgbClr val="002060"/>
              </a:solidFill>
              <a:cs typeface="Arial" charset="0"/>
            </a:endParaRPr>
          </a:p>
        </p:txBody>
      </p:sp>
      <p:sp>
        <p:nvSpPr>
          <p:cNvPr id="10" name="9 CuadroTexto">
            <a:hlinkClick r:id="rId7"/>
          </p:cNvPr>
          <p:cNvSpPr txBox="1"/>
          <p:nvPr/>
        </p:nvSpPr>
        <p:spPr>
          <a:xfrm>
            <a:off x="6797537" y="1385237"/>
            <a:ext cx="2213880"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Salvación del Alma</a:t>
            </a:r>
            <a:endParaRPr lang="en-US" b="1" dirty="0">
              <a:solidFill>
                <a:srgbClr val="002060"/>
              </a:solidFill>
              <a:cs typeface="Arial" charset="0"/>
            </a:endParaRPr>
          </a:p>
        </p:txBody>
      </p:sp>
      <p:sp>
        <p:nvSpPr>
          <p:cNvPr id="11" name="10 CuadroTexto">
            <a:hlinkClick r:id="rId8"/>
          </p:cNvPr>
          <p:cNvSpPr txBox="1"/>
          <p:nvPr/>
        </p:nvSpPr>
        <p:spPr>
          <a:xfrm>
            <a:off x="433183" y="2924864"/>
            <a:ext cx="3499358"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Misterio de la Divina Trinidad</a:t>
            </a:r>
            <a:endParaRPr lang="en-US" b="1" dirty="0">
              <a:solidFill>
                <a:srgbClr val="002060"/>
              </a:solidFill>
              <a:cs typeface="Arial" charset="0"/>
            </a:endParaRPr>
          </a:p>
        </p:txBody>
      </p:sp>
      <p:sp>
        <p:nvSpPr>
          <p:cNvPr id="12" name="11 CuadroTexto">
            <a:hlinkClick r:id="rId9"/>
          </p:cNvPr>
          <p:cNvSpPr txBox="1"/>
          <p:nvPr/>
        </p:nvSpPr>
        <p:spPr>
          <a:xfrm>
            <a:off x="5038327" y="2777564"/>
            <a:ext cx="3570773"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Radiografía Bíblica del Anticristo</a:t>
            </a:r>
            <a:endParaRPr lang="en-US" b="1" dirty="0">
              <a:solidFill>
                <a:srgbClr val="002060"/>
              </a:solidFill>
              <a:cs typeface="Arial" charset="0"/>
            </a:endParaRPr>
          </a:p>
        </p:txBody>
      </p:sp>
      <p:sp>
        <p:nvSpPr>
          <p:cNvPr id="13" name="12 CuadroTexto">
            <a:hlinkClick r:id="rId10"/>
          </p:cNvPr>
          <p:cNvSpPr txBox="1"/>
          <p:nvPr/>
        </p:nvSpPr>
        <p:spPr>
          <a:xfrm>
            <a:off x="698746" y="3394655"/>
            <a:ext cx="2999450"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Misterio del Espíritu Santo</a:t>
            </a:r>
            <a:endParaRPr lang="en-US" b="1" dirty="0">
              <a:solidFill>
                <a:srgbClr val="002060"/>
              </a:solidFill>
              <a:cs typeface="Arial" charset="0"/>
            </a:endParaRPr>
          </a:p>
        </p:txBody>
      </p:sp>
      <p:sp>
        <p:nvSpPr>
          <p:cNvPr id="14" name="13 CuadroTexto">
            <a:hlinkClick r:id="rId11"/>
          </p:cNvPr>
          <p:cNvSpPr txBox="1"/>
          <p:nvPr/>
        </p:nvSpPr>
        <p:spPr>
          <a:xfrm>
            <a:off x="4657260" y="1830698"/>
            <a:ext cx="4284928"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¿Existen Varias Maneras de llegar a Dios?</a:t>
            </a:r>
            <a:endParaRPr lang="en-US" b="1" dirty="0">
              <a:solidFill>
                <a:srgbClr val="002060"/>
              </a:solidFill>
              <a:cs typeface="Arial" charset="0"/>
            </a:endParaRPr>
          </a:p>
        </p:txBody>
      </p:sp>
      <p:sp>
        <p:nvSpPr>
          <p:cNvPr id="15" name="14 CuadroTexto">
            <a:hlinkClick r:id="rId12"/>
          </p:cNvPr>
          <p:cNvSpPr txBox="1"/>
          <p:nvPr/>
        </p:nvSpPr>
        <p:spPr>
          <a:xfrm>
            <a:off x="986068" y="3830252"/>
            <a:ext cx="2499542"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Más</a:t>
            </a:r>
            <a:r>
              <a:rPr lang="es-ES" b="1" dirty="0">
                <a:solidFill>
                  <a:srgbClr val="002060"/>
                </a:solidFill>
                <a:effectLst>
                  <a:outerShdw blurRad="38100" dist="38100" dir="2700000" algn="tl">
                    <a:srgbClr val="000000">
                      <a:alpha val="43137"/>
                    </a:srgbClr>
                  </a:outerShdw>
                </a:effectLst>
                <a:cs typeface="Arial" charset="0"/>
              </a:rPr>
              <a:t> </a:t>
            </a:r>
            <a:r>
              <a:rPr lang="es-ES" b="1" dirty="0">
                <a:solidFill>
                  <a:srgbClr val="002060"/>
                </a:solidFill>
                <a:cs typeface="Arial" charset="0"/>
              </a:rPr>
              <a:t>allá de la Muerte</a:t>
            </a:r>
            <a:endParaRPr lang="en-US" b="1" dirty="0">
              <a:solidFill>
                <a:srgbClr val="002060"/>
              </a:solidFill>
              <a:cs typeface="Arial" charset="0"/>
            </a:endParaRPr>
          </a:p>
        </p:txBody>
      </p:sp>
      <p:sp>
        <p:nvSpPr>
          <p:cNvPr id="16" name="13 CuadroTexto">
            <a:hlinkClick r:id="rId13"/>
          </p:cNvPr>
          <p:cNvSpPr txBox="1"/>
          <p:nvPr/>
        </p:nvSpPr>
        <p:spPr>
          <a:xfrm>
            <a:off x="5222580" y="3216455"/>
            <a:ext cx="3279484" cy="623227"/>
          </a:xfrm>
          <a:prstGeom prst="rect">
            <a:avLst/>
          </a:prstGeom>
          <a:gradFill>
            <a:gsLst>
              <a:gs pos="0">
                <a:srgbClr val="5E9EFF"/>
              </a:gs>
              <a:gs pos="39999">
                <a:srgbClr val="85C2FF"/>
              </a:gs>
              <a:gs pos="70000">
                <a:srgbClr val="C4D6EB"/>
              </a:gs>
              <a:gs pos="100000">
                <a:srgbClr val="FFEBFA"/>
              </a:gs>
            </a:gsLst>
            <a:lin ang="5400000" scaled="0"/>
          </a:gradFill>
          <a:ln>
            <a:noFill/>
          </a:ln>
          <a:effectLst/>
          <a:scene3d>
            <a:camera prst="obliqueBottomLeft"/>
            <a:lightRig rig="flat" dir="t">
              <a:rot lat="0" lon="0" rev="7200000"/>
            </a:lightRig>
          </a:scene3d>
          <a:sp3d prstMaterial="metal">
            <a:bevelT w="165100" prst="coolSlant"/>
            <a:extrusionClr>
              <a:srgbClr val="2D004C"/>
            </a:extrusionClr>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Cuando el Hombre le Cambia </a:t>
            </a:r>
          </a:p>
          <a:p>
            <a:pPr algn="ctr">
              <a:defRPr/>
            </a:pPr>
            <a:r>
              <a:rPr lang="es-ES" b="1" dirty="0">
                <a:solidFill>
                  <a:srgbClr val="002060"/>
                </a:solidFill>
                <a:cs typeface="Arial" charset="0"/>
              </a:rPr>
              <a:t>la Gloria a Dios</a:t>
            </a:r>
            <a:endParaRPr lang="en-US" b="1" dirty="0">
              <a:solidFill>
                <a:srgbClr val="002060"/>
              </a:solidFill>
              <a:cs typeface="Arial" charset="0"/>
            </a:endParaRPr>
          </a:p>
        </p:txBody>
      </p:sp>
      <p:sp>
        <p:nvSpPr>
          <p:cNvPr id="18" name="13 CuadroTexto">
            <a:hlinkClick r:id="rId14"/>
          </p:cNvPr>
          <p:cNvSpPr txBox="1"/>
          <p:nvPr/>
        </p:nvSpPr>
        <p:spPr>
          <a:xfrm>
            <a:off x="251520" y="4371953"/>
            <a:ext cx="4161174" cy="623227"/>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¿Se puede señalar Fechas Exactas para Eventos Apocalípticos?</a:t>
            </a:r>
            <a:endParaRPr lang="en-US" b="1" dirty="0">
              <a:solidFill>
                <a:srgbClr val="002060"/>
              </a:solidFill>
              <a:cs typeface="Arial" charset="0"/>
            </a:endParaRPr>
          </a:p>
        </p:txBody>
      </p:sp>
      <p:sp>
        <p:nvSpPr>
          <p:cNvPr id="23" name="16 CuadroTexto">
            <a:hlinkClick r:id="rId15"/>
          </p:cNvPr>
          <p:cNvSpPr txBox="1"/>
          <p:nvPr/>
        </p:nvSpPr>
        <p:spPr>
          <a:xfrm>
            <a:off x="474423" y="1348238"/>
            <a:ext cx="3386950" cy="623227"/>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¿Sabes por qué murió Cristo</a:t>
            </a:r>
          </a:p>
          <a:p>
            <a:pPr algn="ctr">
              <a:defRPr/>
            </a:pPr>
            <a:r>
              <a:rPr lang="es-ES" b="1" dirty="0">
                <a:solidFill>
                  <a:srgbClr val="002060"/>
                </a:solidFill>
                <a:cs typeface="Arial" charset="0"/>
              </a:rPr>
              <a:t> por ti en la cruz? - I</a:t>
            </a:r>
            <a:endParaRPr lang="en-US" b="1" dirty="0">
              <a:solidFill>
                <a:srgbClr val="002060"/>
              </a:solidFill>
              <a:cs typeface="Arial" charset="0"/>
            </a:endParaRPr>
          </a:p>
        </p:txBody>
      </p:sp>
      <p:sp>
        <p:nvSpPr>
          <p:cNvPr id="22" name="2 CuadroTexto"/>
          <p:cNvSpPr txBox="1"/>
          <p:nvPr/>
        </p:nvSpPr>
        <p:spPr>
          <a:xfrm>
            <a:off x="365515" y="160634"/>
            <a:ext cx="8412983" cy="346228"/>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6" tIns="34280" rIns="68556"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5" name="24 Pentágono"/>
          <p:cNvSpPr/>
          <p:nvPr/>
        </p:nvSpPr>
        <p:spPr>
          <a:xfrm>
            <a:off x="6133746" y="4721614"/>
            <a:ext cx="28768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57150">
              <a:bevelT w="82550" h="38100" prst="coolSlant"/>
              <a:extrusionClr>
                <a:srgbClr val="002060"/>
              </a:extrusionClr>
            </a:sp3d>
          </a:bodyPr>
          <a:lstStyle/>
          <a:p>
            <a:pPr algn="ctr"/>
            <a:r>
              <a:rPr lang="es-ES" sz="1200" b="1" dirty="0">
                <a:solidFill>
                  <a:srgbClr val="002060"/>
                </a:solidFill>
              </a:rPr>
              <a:t>Clic para ver más mensajes cristianos</a:t>
            </a:r>
          </a:p>
        </p:txBody>
      </p:sp>
      <p:sp>
        <p:nvSpPr>
          <p:cNvPr id="20" name="3 CuadroTexto"/>
          <p:cNvSpPr txBox="1"/>
          <p:nvPr/>
        </p:nvSpPr>
        <p:spPr>
          <a:xfrm>
            <a:off x="371119" y="674546"/>
            <a:ext cx="8358188" cy="530913"/>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77" tIns="34289" rIns="68577" bIns="34289">
            <a:spAutoFit/>
            <a:sp3d extrusionH="139700">
              <a:extrusionClr>
                <a:srgbClr val="002060"/>
              </a:extrusionClr>
            </a:sp3d>
          </a:bodyPr>
          <a:lstStyle/>
          <a:p>
            <a:pPr algn="ctr">
              <a:tabLst>
                <a:tab pos="3697895"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7895"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24" name="23 CuadroTexto">
            <a:hlinkClick r:id="rId16"/>
          </p:cNvPr>
          <p:cNvSpPr txBox="1"/>
          <p:nvPr/>
        </p:nvSpPr>
        <p:spPr>
          <a:xfrm>
            <a:off x="5367236" y="4011913"/>
            <a:ext cx="2968520"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none" lIns="68556" tIns="34280" rIns="68556" bIns="34280" rtlCol="0">
            <a:spAutoFit/>
            <a:sp3d extrusionH="114300">
              <a:bevelT w="82550" h="38100" prst="coolSlant"/>
              <a:extrusionClr>
                <a:schemeClr val="bg2">
                  <a:lumMod val="20000"/>
                  <a:lumOff val="80000"/>
                </a:schemeClr>
              </a:extrusionClr>
            </a:sp3d>
          </a:bodyPr>
          <a:lstStyle/>
          <a:p>
            <a:pPr algn="ctr"/>
            <a:r>
              <a:rPr lang="es-ES" b="1" dirty="0">
                <a:solidFill>
                  <a:srgbClr val="002060"/>
                </a:solidFill>
              </a:rPr>
              <a:t>Impactante Testimonio De Un</a:t>
            </a:r>
          </a:p>
          <a:p>
            <a:pPr algn="ctr"/>
            <a:r>
              <a:rPr lang="es-ES" b="1" dirty="0">
                <a:solidFill>
                  <a:srgbClr val="002060"/>
                </a:solidFill>
              </a:rPr>
              <a:t> Ex Terrorista Islámico</a:t>
            </a:r>
          </a:p>
        </p:txBody>
      </p:sp>
    </p:spTree>
    <p:extLst>
      <p:ext uri="{BB962C8B-B14F-4D97-AF65-F5344CB8AC3E}">
        <p14:creationId xmlns:p14="http://schemas.microsoft.com/office/powerpoint/2010/main" val="550550953"/>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2824" y="-1"/>
            <a:ext cx="9141179" cy="5143501"/>
          </a:xfrm>
          <a:prstGeom prst="rect">
            <a:avLst/>
          </a:prstGeom>
          <a:noFill/>
          <a:ln>
            <a:noFill/>
          </a:ln>
        </p:spPr>
      </p:pic>
      <p:sp>
        <p:nvSpPr>
          <p:cNvPr id="9" name="9 CuadroTexto">
            <a:hlinkClick r:id="rId3"/>
          </p:cNvPr>
          <p:cNvSpPr txBox="1"/>
          <p:nvPr/>
        </p:nvSpPr>
        <p:spPr>
          <a:xfrm>
            <a:off x="1043608" y="2268002"/>
            <a:ext cx="2213880"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Carta de Un Bebé</a:t>
            </a:r>
            <a:endParaRPr lang="en-US" b="1" dirty="0">
              <a:solidFill>
                <a:srgbClr val="002060"/>
              </a:solidFill>
              <a:cs typeface="Arial" charset="0"/>
            </a:endParaRPr>
          </a:p>
        </p:txBody>
      </p:sp>
      <p:sp>
        <p:nvSpPr>
          <p:cNvPr id="10" name="11 CuadroTexto">
            <a:hlinkClick r:id="rId4"/>
          </p:cNvPr>
          <p:cNvSpPr txBox="1"/>
          <p:nvPr/>
        </p:nvSpPr>
        <p:spPr>
          <a:xfrm>
            <a:off x="539554" y="2715767"/>
            <a:ext cx="3188732"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Peor De Los Sentimientos</a:t>
            </a:r>
            <a:endParaRPr lang="en-US" b="1" dirty="0">
              <a:solidFill>
                <a:srgbClr val="002060"/>
              </a:solidFill>
              <a:cs typeface="Arial" charset="0"/>
            </a:endParaRPr>
          </a:p>
        </p:txBody>
      </p:sp>
      <p:sp>
        <p:nvSpPr>
          <p:cNvPr id="11" name="13 CuadroTexto">
            <a:hlinkClick r:id="rId5"/>
          </p:cNvPr>
          <p:cNvSpPr txBox="1"/>
          <p:nvPr/>
        </p:nvSpPr>
        <p:spPr>
          <a:xfrm>
            <a:off x="4860033" y="1275608"/>
            <a:ext cx="3979660"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La Guerra Contra El Dinero En Efectivo</a:t>
            </a:r>
            <a:endParaRPr lang="en-US" b="1" dirty="0">
              <a:solidFill>
                <a:srgbClr val="002060"/>
              </a:solidFill>
              <a:cs typeface="Arial" charset="0"/>
            </a:endParaRPr>
          </a:p>
        </p:txBody>
      </p:sp>
      <p:sp>
        <p:nvSpPr>
          <p:cNvPr id="12" name="13 CuadroTexto">
            <a:hlinkClick r:id="rId6"/>
          </p:cNvPr>
          <p:cNvSpPr txBox="1"/>
          <p:nvPr/>
        </p:nvSpPr>
        <p:spPr>
          <a:xfrm>
            <a:off x="539553" y="1275608"/>
            <a:ext cx="338560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Testimonio Acerca De Halloween</a:t>
            </a:r>
            <a:endParaRPr lang="en-US" b="1" dirty="0">
              <a:solidFill>
                <a:srgbClr val="002060"/>
              </a:solidFill>
              <a:latin typeface="Arial Narrow" panose="020B0606020202030204" pitchFamily="34" charset="0"/>
              <a:cs typeface="Arial" charset="0"/>
            </a:endParaRPr>
          </a:p>
        </p:txBody>
      </p:sp>
      <p:sp>
        <p:nvSpPr>
          <p:cNvPr id="13" name="13 CuadroTexto">
            <a:hlinkClick r:id="rId7"/>
          </p:cNvPr>
          <p:cNvSpPr txBox="1"/>
          <p:nvPr/>
        </p:nvSpPr>
        <p:spPr>
          <a:xfrm>
            <a:off x="4932040" y="2283718"/>
            <a:ext cx="3807541"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prstMaterial="metal">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Testimonio De Un Ex Monje Budista                      Que Regresó De La Muerte</a:t>
            </a:r>
            <a:endParaRPr lang="en-US" b="1" dirty="0">
              <a:solidFill>
                <a:srgbClr val="002060"/>
              </a:solidFill>
              <a:cs typeface="Arial" charset="0"/>
            </a:endParaRPr>
          </a:p>
        </p:txBody>
      </p:sp>
      <p:sp>
        <p:nvSpPr>
          <p:cNvPr id="14" name="13 CuadroTexto">
            <a:hlinkClick r:id="rId8"/>
          </p:cNvPr>
          <p:cNvSpPr txBox="1"/>
          <p:nvPr/>
        </p:nvSpPr>
        <p:spPr>
          <a:xfrm>
            <a:off x="539556" y="3219826"/>
            <a:ext cx="3211249"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ln>
            <a:noFill/>
          </a:ln>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Envejecer Es Una Obligación, </a:t>
            </a:r>
          </a:p>
          <a:p>
            <a:pPr algn="ctr">
              <a:defRPr/>
            </a:pPr>
            <a:r>
              <a:rPr lang="es-ES" b="1" dirty="0">
                <a:solidFill>
                  <a:srgbClr val="002060"/>
                </a:solidFill>
                <a:cs typeface="Arial" charset="0"/>
              </a:rPr>
              <a:t>Madurar Es Una Opción</a:t>
            </a:r>
            <a:endParaRPr lang="en-US" b="1" dirty="0">
              <a:solidFill>
                <a:srgbClr val="002060"/>
              </a:solidFill>
              <a:cs typeface="Arial" charset="0"/>
            </a:endParaRPr>
          </a:p>
        </p:txBody>
      </p:sp>
      <p:sp>
        <p:nvSpPr>
          <p:cNvPr id="16" name="13 CuadroTexto">
            <a:hlinkClick r:id="rId9"/>
          </p:cNvPr>
          <p:cNvSpPr txBox="1"/>
          <p:nvPr/>
        </p:nvSpPr>
        <p:spPr>
          <a:xfrm>
            <a:off x="4860032" y="1779662"/>
            <a:ext cx="4032722"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De Prostituta A Una Vida Con Propósito</a:t>
            </a:r>
            <a:endParaRPr lang="en-US" b="1" dirty="0">
              <a:solidFill>
                <a:srgbClr val="002060"/>
              </a:solidFill>
              <a:cs typeface="Arial" charset="0"/>
            </a:endParaRPr>
          </a:p>
        </p:txBody>
      </p:sp>
      <p:sp>
        <p:nvSpPr>
          <p:cNvPr id="17" name="13 CuadroTexto">
            <a:hlinkClick r:id="rId10"/>
          </p:cNvPr>
          <p:cNvSpPr txBox="1"/>
          <p:nvPr/>
        </p:nvSpPr>
        <p:spPr>
          <a:xfrm>
            <a:off x="683569" y="1779662"/>
            <a:ext cx="2887940"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Jerusalén, La Ciudad Amada</a:t>
            </a:r>
            <a:endParaRPr lang="en-US" b="1" dirty="0">
              <a:solidFill>
                <a:srgbClr val="002060"/>
              </a:solidFill>
              <a:latin typeface="Arial Narrow" panose="020B0606020202030204" pitchFamily="34" charset="0"/>
              <a:cs typeface="Arial" charset="0"/>
            </a:endParaRPr>
          </a:p>
        </p:txBody>
      </p:sp>
      <p:sp>
        <p:nvSpPr>
          <p:cNvPr id="22" name="2 CuadroTexto"/>
          <p:cNvSpPr txBox="1"/>
          <p:nvPr/>
        </p:nvSpPr>
        <p:spPr>
          <a:xfrm>
            <a:off x="365515" y="160634"/>
            <a:ext cx="8412983" cy="346228"/>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6" tIns="34280" rIns="68556"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0" name="19 CuadroTexto">
            <a:hlinkClick r:id="rId11"/>
          </p:cNvPr>
          <p:cNvSpPr txBox="1"/>
          <p:nvPr/>
        </p:nvSpPr>
        <p:spPr>
          <a:xfrm>
            <a:off x="5148064" y="3003798"/>
            <a:ext cx="3419221"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none" lIns="68556" tIns="34280" rIns="68556" bIns="34280" rtlCol="0">
            <a:spAutoFit/>
            <a:sp3d extrusionH="114300">
              <a:bevelT w="82550" h="38100" prst="coolSlant"/>
              <a:extrusionClr>
                <a:schemeClr val="bg2">
                  <a:lumMod val="20000"/>
                  <a:lumOff val="80000"/>
                </a:schemeClr>
              </a:extrusionClr>
            </a:sp3d>
          </a:bodyPr>
          <a:lstStyle/>
          <a:p>
            <a:r>
              <a:rPr lang="es-ES" b="1" dirty="0">
                <a:solidFill>
                  <a:srgbClr val="002060"/>
                </a:solidFill>
              </a:rPr>
              <a:t>Reconoce Tus Errores Y Serás Libre</a:t>
            </a:r>
          </a:p>
        </p:txBody>
      </p:sp>
      <p:sp>
        <p:nvSpPr>
          <p:cNvPr id="24" name="3 CuadroTexto"/>
          <p:cNvSpPr txBox="1"/>
          <p:nvPr/>
        </p:nvSpPr>
        <p:spPr>
          <a:xfrm>
            <a:off x="371119" y="674546"/>
            <a:ext cx="8358188" cy="530913"/>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77" tIns="34289" rIns="68577" bIns="34289">
            <a:spAutoFit/>
            <a:sp3d extrusionH="139700">
              <a:extrusionClr>
                <a:srgbClr val="002060"/>
              </a:extrusionClr>
            </a:sp3d>
          </a:bodyPr>
          <a:lstStyle/>
          <a:p>
            <a:pPr algn="ctr">
              <a:tabLst>
                <a:tab pos="3697895"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7895"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25" name="16 CuadroTexto">
            <a:hlinkClick r:id="rId12"/>
          </p:cNvPr>
          <p:cNvSpPr txBox="1"/>
          <p:nvPr/>
        </p:nvSpPr>
        <p:spPr>
          <a:xfrm>
            <a:off x="5220072" y="3507854"/>
            <a:ext cx="3386950" cy="623227"/>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La Voluntad Perfecta de Dios y Su Voluntad Permisiva</a:t>
            </a:r>
            <a:endParaRPr lang="en-US" b="1" dirty="0">
              <a:solidFill>
                <a:srgbClr val="002060"/>
              </a:solidFill>
              <a:cs typeface="Arial" charset="0"/>
            </a:endParaRPr>
          </a:p>
        </p:txBody>
      </p:sp>
      <p:sp>
        <p:nvSpPr>
          <p:cNvPr id="23" name="11 CuadroTexto">
            <a:hlinkClick r:id="rId13"/>
          </p:cNvPr>
          <p:cNvSpPr txBox="1"/>
          <p:nvPr/>
        </p:nvSpPr>
        <p:spPr>
          <a:xfrm>
            <a:off x="323530" y="4011911"/>
            <a:ext cx="374441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cs typeface="Arial" charset="0"/>
              </a:rPr>
              <a:t>Planeta </a:t>
            </a:r>
            <a:r>
              <a:rPr lang="es-ES" b="1" dirty="0" err="1" smtClean="0">
                <a:solidFill>
                  <a:srgbClr val="002060"/>
                </a:solidFill>
                <a:cs typeface="Arial" charset="0"/>
              </a:rPr>
              <a:t>Nibiru</a:t>
            </a:r>
            <a:r>
              <a:rPr lang="es-ES" b="1" dirty="0" smtClean="0">
                <a:solidFill>
                  <a:srgbClr val="002060"/>
                </a:solidFill>
                <a:cs typeface="Arial" charset="0"/>
              </a:rPr>
              <a:t> ¿Amenaza o Ficción?</a:t>
            </a:r>
            <a:endParaRPr lang="en-US" b="1" dirty="0">
              <a:solidFill>
                <a:srgbClr val="002060"/>
              </a:solidFill>
              <a:cs typeface="Arial" charset="0"/>
            </a:endParaRPr>
          </a:p>
        </p:txBody>
      </p:sp>
      <p:sp>
        <p:nvSpPr>
          <p:cNvPr id="19" name="11 CuadroTexto">
            <a:hlinkClick r:id="rId14"/>
          </p:cNvPr>
          <p:cNvSpPr txBox="1"/>
          <p:nvPr/>
        </p:nvSpPr>
        <p:spPr>
          <a:xfrm>
            <a:off x="323530" y="4515966"/>
            <a:ext cx="374441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cs typeface="Arial" charset="0"/>
              </a:rPr>
              <a:t>Cómo Obtener Paz Interior</a:t>
            </a:r>
            <a:endParaRPr lang="en-US" b="1" dirty="0">
              <a:solidFill>
                <a:srgbClr val="002060"/>
              </a:solidFill>
              <a:cs typeface="Arial" charset="0"/>
            </a:endParaRPr>
          </a:p>
        </p:txBody>
      </p:sp>
      <p:sp>
        <p:nvSpPr>
          <p:cNvPr id="26" name="25 Pentágono"/>
          <p:cNvSpPr/>
          <p:nvPr/>
        </p:nvSpPr>
        <p:spPr>
          <a:xfrm>
            <a:off x="6133746" y="4721614"/>
            <a:ext cx="28768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57150">
              <a:bevelT w="82550" h="38100" prst="coolSlant"/>
              <a:extrusionClr>
                <a:srgbClr val="002060"/>
              </a:extrusionClr>
            </a:sp3d>
          </a:bodyPr>
          <a:lstStyle/>
          <a:p>
            <a:pPr algn="ctr"/>
            <a:r>
              <a:rPr lang="es-ES" sz="1200" b="1" dirty="0">
                <a:solidFill>
                  <a:srgbClr val="002060"/>
                </a:solidFill>
              </a:rPr>
              <a:t>Clic para ver más mensajes cristianos</a:t>
            </a:r>
          </a:p>
        </p:txBody>
      </p:sp>
      <p:sp>
        <p:nvSpPr>
          <p:cNvPr id="21" name="13 CuadroTexto">
            <a:hlinkClick r:id="rId15"/>
          </p:cNvPr>
          <p:cNvSpPr txBox="1"/>
          <p:nvPr/>
        </p:nvSpPr>
        <p:spPr>
          <a:xfrm>
            <a:off x="5220072" y="4299942"/>
            <a:ext cx="338560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De Científico a Siervo de Dios</a:t>
            </a:r>
            <a:endParaRPr lang="en-US" b="1" dirty="0">
              <a:solidFill>
                <a:srgbClr val="002060"/>
              </a:solidFill>
              <a:latin typeface="Arial Narrow" panose="020B0606020202030204" pitchFamily="34" charset="0"/>
              <a:cs typeface="Arial" charset="0"/>
            </a:endParaRPr>
          </a:p>
        </p:txBody>
      </p:sp>
    </p:spTree>
    <p:extLst>
      <p:ext uri="{BB962C8B-B14F-4D97-AF65-F5344CB8AC3E}">
        <p14:creationId xmlns:p14="http://schemas.microsoft.com/office/powerpoint/2010/main" val="3632458352"/>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35"/>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5" y="-1"/>
            <a:ext cx="9141179" cy="5143501"/>
          </a:xfrm>
          <a:prstGeom prst="rect">
            <a:avLst/>
          </a:prstGeom>
          <a:noFill/>
          <a:ln>
            <a:noFill/>
          </a:ln>
        </p:spPr>
      </p:pic>
      <p:sp>
        <p:nvSpPr>
          <p:cNvPr id="12" name="13 CuadroTexto">
            <a:hlinkClick r:id="rId4"/>
          </p:cNvPr>
          <p:cNvSpPr txBox="1"/>
          <p:nvPr/>
        </p:nvSpPr>
        <p:spPr>
          <a:xfrm>
            <a:off x="504000" y="3672001"/>
            <a:ext cx="3385606"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Niño Regresa del Cielo </a:t>
            </a:r>
            <a:r>
              <a:rPr lang="es-ES" b="1" dirty="0">
                <a:solidFill>
                  <a:srgbClr val="002060"/>
                </a:solidFill>
                <a:latin typeface="Arial Narrow" panose="020B0606020202030204" pitchFamily="34" charset="0"/>
                <a:cs typeface="Arial" charset="0"/>
              </a:rPr>
              <a:t>c</a:t>
            </a:r>
            <a:r>
              <a:rPr lang="es-ES" b="1" dirty="0" smtClean="0">
                <a:solidFill>
                  <a:srgbClr val="002060"/>
                </a:solidFill>
                <a:latin typeface="Arial Narrow" panose="020B0606020202030204" pitchFamily="34" charset="0"/>
                <a:cs typeface="Arial" charset="0"/>
              </a:rPr>
              <a:t>on </a:t>
            </a:r>
            <a:r>
              <a:rPr lang="es-ES" b="1" dirty="0">
                <a:solidFill>
                  <a:srgbClr val="002060"/>
                </a:solidFill>
                <a:latin typeface="Arial Narrow" panose="020B0606020202030204" pitchFamily="34" charset="0"/>
                <a:cs typeface="Arial" charset="0"/>
              </a:rPr>
              <a:t>u</a:t>
            </a:r>
            <a:r>
              <a:rPr lang="es-ES" b="1" dirty="0" smtClean="0">
                <a:solidFill>
                  <a:srgbClr val="002060"/>
                </a:solidFill>
                <a:latin typeface="Arial Narrow" panose="020B0606020202030204" pitchFamily="34" charset="0"/>
                <a:cs typeface="Arial" charset="0"/>
              </a:rPr>
              <a:t>n Mensaje </a:t>
            </a:r>
            <a:r>
              <a:rPr lang="es-ES" b="1" dirty="0">
                <a:solidFill>
                  <a:srgbClr val="002060"/>
                </a:solidFill>
                <a:latin typeface="Arial Narrow" panose="020B0606020202030204" pitchFamily="34" charset="0"/>
                <a:cs typeface="Arial" charset="0"/>
              </a:rPr>
              <a:t>p</a:t>
            </a:r>
            <a:r>
              <a:rPr lang="es-ES" b="1" dirty="0" smtClean="0">
                <a:solidFill>
                  <a:srgbClr val="002060"/>
                </a:solidFill>
                <a:latin typeface="Arial Narrow" panose="020B0606020202030204" pitchFamily="34" charset="0"/>
                <a:cs typeface="Arial" charset="0"/>
              </a:rPr>
              <a:t>ara el Mundo</a:t>
            </a:r>
            <a:endParaRPr lang="en-US" b="1" dirty="0">
              <a:solidFill>
                <a:srgbClr val="002060"/>
              </a:solidFill>
              <a:latin typeface="Arial Narrow" panose="020B0606020202030204" pitchFamily="34" charset="0"/>
              <a:cs typeface="Arial" charset="0"/>
            </a:endParaRPr>
          </a:p>
        </p:txBody>
      </p:sp>
      <p:sp>
        <p:nvSpPr>
          <p:cNvPr id="22" name="2 CuadroTexto"/>
          <p:cNvSpPr txBox="1"/>
          <p:nvPr/>
        </p:nvSpPr>
        <p:spPr>
          <a:xfrm>
            <a:off x="365516" y="160634"/>
            <a:ext cx="8412983" cy="346228"/>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5" tIns="34280" rIns="68555"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4" name="3 CuadroTexto"/>
          <p:cNvSpPr txBox="1"/>
          <p:nvPr/>
        </p:nvSpPr>
        <p:spPr>
          <a:xfrm>
            <a:off x="371119" y="674547"/>
            <a:ext cx="8358188" cy="530913"/>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76" tIns="34289" rIns="68576" bIns="34289">
            <a:spAutoFit/>
            <a:sp3d extrusionH="139700">
              <a:extrusionClr>
                <a:srgbClr val="002060"/>
              </a:extrusionClr>
            </a:sp3d>
          </a:bodyPr>
          <a:lstStyle/>
          <a:p>
            <a:pPr algn="ctr">
              <a:tabLst>
                <a:tab pos="3697802"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7802"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21" name="20 Pentágono"/>
          <p:cNvSpPr/>
          <p:nvPr/>
        </p:nvSpPr>
        <p:spPr>
          <a:xfrm>
            <a:off x="6732240" y="4824000"/>
            <a:ext cx="2281073" cy="229442"/>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51432" tIns="25718" rIns="51432" bIns="25718" rtlCol="0" anchor="ctr">
            <a:sp3d extrusionH="57150">
              <a:bevelT w="82550" h="38100" prst="coolSlant"/>
              <a:extrusionClr>
                <a:srgbClr val="002060"/>
              </a:extrusionClr>
            </a:sp3d>
          </a:bodyPr>
          <a:lstStyle/>
          <a:p>
            <a:pPr algn="ctr"/>
            <a:r>
              <a:rPr lang="es-ES" sz="1200" b="1" dirty="0">
                <a:solidFill>
                  <a:srgbClr val="002060"/>
                </a:solidFill>
              </a:rPr>
              <a:t>Clic para la siguiente diapositiva</a:t>
            </a:r>
          </a:p>
        </p:txBody>
      </p:sp>
      <p:sp>
        <p:nvSpPr>
          <p:cNvPr id="26" name="13 CuadroTexto">
            <a:hlinkClick r:id="rId5"/>
          </p:cNvPr>
          <p:cNvSpPr txBox="1"/>
          <p:nvPr/>
        </p:nvSpPr>
        <p:spPr>
          <a:xfrm>
            <a:off x="539552" y="1275607"/>
            <a:ext cx="3385606"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¿Es Halloween Un Inocente Juego </a:t>
            </a:r>
            <a:r>
              <a:rPr lang="es-ES" b="1" dirty="0">
                <a:solidFill>
                  <a:srgbClr val="002060"/>
                </a:solidFill>
                <a:latin typeface="Arial Narrow" panose="020B0606020202030204" pitchFamily="34" charset="0"/>
                <a:cs typeface="Arial" charset="0"/>
              </a:rPr>
              <a:t>d</a:t>
            </a:r>
            <a:r>
              <a:rPr lang="es-ES" b="1" dirty="0" smtClean="0">
                <a:solidFill>
                  <a:srgbClr val="002060"/>
                </a:solidFill>
                <a:latin typeface="Arial Narrow" panose="020B0606020202030204" pitchFamily="34" charset="0"/>
                <a:cs typeface="Arial" charset="0"/>
              </a:rPr>
              <a:t>e Niños?</a:t>
            </a:r>
            <a:endParaRPr lang="en-US" b="1" dirty="0">
              <a:solidFill>
                <a:srgbClr val="002060"/>
              </a:solidFill>
              <a:latin typeface="Arial Narrow" panose="020B0606020202030204" pitchFamily="34" charset="0"/>
              <a:cs typeface="Arial" charset="0"/>
            </a:endParaRPr>
          </a:p>
        </p:txBody>
      </p:sp>
      <p:sp>
        <p:nvSpPr>
          <p:cNvPr id="27" name="13 CuadroTexto">
            <a:hlinkClick r:id="rId6"/>
          </p:cNvPr>
          <p:cNvSpPr txBox="1"/>
          <p:nvPr/>
        </p:nvSpPr>
        <p:spPr>
          <a:xfrm>
            <a:off x="539552" y="2736000"/>
            <a:ext cx="338560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La Cara Oculta de </a:t>
            </a:r>
            <a:r>
              <a:rPr lang="es-ES" b="1" dirty="0">
                <a:solidFill>
                  <a:srgbClr val="002060"/>
                </a:solidFill>
                <a:latin typeface="Arial Narrow" panose="020B0606020202030204" pitchFamily="34" charset="0"/>
                <a:cs typeface="Arial" charset="0"/>
              </a:rPr>
              <a:t>Halloween</a:t>
            </a:r>
            <a:endParaRPr lang="en-US" b="1" dirty="0">
              <a:solidFill>
                <a:srgbClr val="002060"/>
              </a:solidFill>
              <a:latin typeface="Arial Narrow" panose="020B0606020202030204" pitchFamily="34" charset="0"/>
              <a:cs typeface="Arial" charset="0"/>
            </a:endParaRPr>
          </a:p>
        </p:txBody>
      </p:sp>
      <p:sp>
        <p:nvSpPr>
          <p:cNvPr id="28" name="13 CuadroTexto">
            <a:hlinkClick r:id="rId7"/>
          </p:cNvPr>
          <p:cNvSpPr txBox="1"/>
          <p:nvPr/>
        </p:nvSpPr>
        <p:spPr>
          <a:xfrm>
            <a:off x="539552" y="1995688"/>
            <a:ext cx="3385606"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Ex Satanista  Habla  </a:t>
            </a:r>
            <a:r>
              <a:rPr lang="es-ES" b="1" dirty="0">
                <a:solidFill>
                  <a:srgbClr val="002060"/>
                </a:solidFill>
                <a:latin typeface="Arial Narrow" panose="020B0606020202030204" pitchFamily="34" charset="0"/>
                <a:cs typeface="Arial" charset="0"/>
              </a:rPr>
              <a:t>Acerca </a:t>
            </a:r>
            <a:r>
              <a:rPr lang="es-ES" b="1" dirty="0" smtClean="0">
                <a:solidFill>
                  <a:srgbClr val="002060"/>
                </a:solidFill>
                <a:latin typeface="Arial Narrow" panose="020B0606020202030204" pitchFamily="34" charset="0"/>
                <a:cs typeface="Arial" charset="0"/>
              </a:rPr>
              <a:t>de </a:t>
            </a:r>
            <a:r>
              <a:rPr lang="es-ES" b="1" dirty="0">
                <a:solidFill>
                  <a:srgbClr val="002060"/>
                </a:solidFill>
                <a:latin typeface="Arial Narrow" panose="020B0606020202030204" pitchFamily="34" charset="0"/>
                <a:cs typeface="Arial" charset="0"/>
              </a:rPr>
              <a:t>Halloween</a:t>
            </a:r>
            <a:endParaRPr lang="en-US" b="1" dirty="0">
              <a:solidFill>
                <a:srgbClr val="002060"/>
              </a:solidFill>
              <a:latin typeface="Arial Narrow" panose="020B0606020202030204" pitchFamily="34" charset="0"/>
              <a:cs typeface="Arial" charset="0"/>
            </a:endParaRPr>
          </a:p>
        </p:txBody>
      </p:sp>
      <p:sp>
        <p:nvSpPr>
          <p:cNvPr id="11" name="13 CuadroTexto">
            <a:hlinkClick r:id="rId8"/>
          </p:cNvPr>
          <p:cNvSpPr txBox="1"/>
          <p:nvPr/>
        </p:nvSpPr>
        <p:spPr>
          <a:xfrm>
            <a:off x="504000" y="4443959"/>
            <a:ext cx="3385606"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¡Reconoce Ud. los Tiempos que Estamos Viviendo?</a:t>
            </a:r>
            <a:endParaRPr lang="en-US" b="1" dirty="0">
              <a:solidFill>
                <a:srgbClr val="002060"/>
              </a:solidFill>
              <a:latin typeface="Arial Narrow" panose="020B0606020202030204" pitchFamily="34" charset="0"/>
              <a:cs typeface="Arial" charset="0"/>
            </a:endParaRPr>
          </a:p>
        </p:txBody>
      </p:sp>
      <p:sp>
        <p:nvSpPr>
          <p:cNvPr id="13" name="13 CuadroTexto">
            <a:hlinkClick r:id="rId9"/>
          </p:cNvPr>
          <p:cNvSpPr txBox="1"/>
          <p:nvPr/>
        </p:nvSpPr>
        <p:spPr>
          <a:xfrm>
            <a:off x="504000" y="3219822"/>
            <a:ext cx="338437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Un Vistazo a la Eternidad</a:t>
            </a:r>
            <a:endParaRPr lang="en-US" b="1" dirty="0">
              <a:solidFill>
                <a:srgbClr val="002060"/>
              </a:solidFill>
              <a:latin typeface="Arial Narrow" panose="020B0606020202030204" pitchFamily="34" charset="0"/>
              <a:cs typeface="Arial" charset="0"/>
            </a:endParaRPr>
          </a:p>
        </p:txBody>
      </p:sp>
      <p:sp>
        <p:nvSpPr>
          <p:cNvPr id="14" name="13 CuadroTexto">
            <a:hlinkClick r:id="rId10"/>
          </p:cNvPr>
          <p:cNvSpPr txBox="1"/>
          <p:nvPr/>
        </p:nvSpPr>
        <p:spPr>
          <a:xfrm>
            <a:off x="4932040" y="1332000"/>
            <a:ext cx="3385606"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El Sacrificio de Jesucristo Según el </a:t>
            </a:r>
          </a:p>
          <a:p>
            <a:pPr algn="ctr">
              <a:defRPr/>
            </a:pPr>
            <a:r>
              <a:rPr lang="es-ES" b="1" dirty="0" smtClean="0">
                <a:solidFill>
                  <a:srgbClr val="002060"/>
                </a:solidFill>
                <a:latin typeface="Arial Narrow" panose="020B0606020202030204" pitchFamily="34" charset="0"/>
                <a:cs typeface="Arial" charset="0"/>
              </a:rPr>
              <a:t>Antiguo Testamento</a:t>
            </a:r>
            <a:endParaRPr lang="en-US" b="1" dirty="0">
              <a:solidFill>
                <a:srgbClr val="002060"/>
              </a:solidFill>
              <a:latin typeface="Arial Narrow" panose="020B0606020202030204" pitchFamily="34" charset="0"/>
              <a:cs typeface="Arial" charset="0"/>
            </a:endParaRPr>
          </a:p>
        </p:txBody>
      </p:sp>
      <p:sp>
        <p:nvSpPr>
          <p:cNvPr id="15" name="14 CuadroTexto">
            <a:hlinkClick r:id="rId11"/>
          </p:cNvPr>
          <p:cNvSpPr txBox="1"/>
          <p:nvPr/>
        </p:nvSpPr>
        <p:spPr>
          <a:xfrm>
            <a:off x="4932040" y="2052000"/>
            <a:ext cx="338560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Cómo Reconocer a una Secta</a:t>
            </a:r>
          </a:p>
        </p:txBody>
      </p:sp>
      <p:sp>
        <p:nvSpPr>
          <p:cNvPr id="16" name="15 CuadroTexto">
            <a:hlinkClick r:id="rId12"/>
          </p:cNvPr>
          <p:cNvSpPr txBox="1"/>
          <p:nvPr/>
        </p:nvSpPr>
        <p:spPr>
          <a:xfrm>
            <a:off x="4932040" y="2484000"/>
            <a:ext cx="338560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Conoce lo que Dios Aborrece</a:t>
            </a:r>
          </a:p>
        </p:txBody>
      </p:sp>
      <p:sp>
        <p:nvSpPr>
          <p:cNvPr id="17" name="16 CuadroTexto">
            <a:hlinkClick r:id="rId13"/>
          </p:cNvPr>
          <p:cNvSpPr txBox="1"/>
          <p:nvPr/>
        </p:nvSpPr>
        <p:spPr>
          <a:xfrm>
            <a:off x="4932040" y="2916000"/>
            <a:ext cx="338560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El Evangelio de la Prosperidad</a:t>
            </a:r>
          </a:p>
        </p:txBody>
      </p:sp>
      <p:sp>
        <p:nvSpPr>
          <p:cNvPr id="19" name="18 CuadroTexto">
            <a:hlinkClick r:id="rId14"/>
          </p:cNvPr>
          <p:cNvSpPr txBox="1"/>
          <p:nvPr/>
        </p:nvSpPr>
        <p:spPr>
          <a:xfrm>
            <a:off x="4932040" y="3348000"/>
            <a:ext cx="3385606"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El Ecumenismo (Unión de Religiones)</a:t>
            </a:r>
          </a:p>
        </p:txBody>
      </p:sp>
      <p:sp>
        <p:nvSpPr>
          <p:cNvPr id="20" name="19 CuadroTexto">
            <a:hlinkClick r:id="rId15"/>
          </p:cNvPr>
          <p:cNvSpPr txBox="1"/>
          <p:nvPr/>
        </p:nvSpPr>
        <p:spPr>
          <a:xfrm>
            <a:off x="4932000" y="4068000"/>
            <a:ext cx="3385606"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Asombroso Juicio que Viene a las</a:t>
            </a:r>
          </a:p>
          <a:p>
            <a:pPr algn="ctr">
              <a:defRPr/>
            </a:pPr>
            <a:r>
              <a:rPr lang="es-ES" b="1" dirty="0" smtClean="0">
                <a:solidFill>
                  <a:srgbClr val="002060"/>
                </a:solidFill>
                <a:latin typeface="Arial Narrow" panose="020B0606020202030204" pitchFamily="34" charset="0"/>
                <a:cs typeface="Arial" charset="0"/>
              </a:rPr>
              <a:t>Naciones</a:t>
            </a:r>
          </a:p>
        </p:txBody>
      </p:sp>
    </p:spTree>
    <p:extLst>
      <p:ext uri="{BB962C8B-B14F-4D97-AF65-F5344CB8AC3E}">
        <p14:creationId xmlns:p14="http://schemas.microsoft.com/office/powerpoint/2010/main" val="1934568689"/>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4419600" y="2457450"/>
            <a:ext cx="304800" cy="2286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itchFamily="66" charset="0"/>
              </a:rPr>
              <a:t>¿Te ha gustado?</a:t>
            </a:r>
            <a:r>
              <a:rPr lang="es-ES" altLang="es-ES" sz="4800">
                <a:solidFill>
                  <a:srgbClr val="000000"/>
                </a:solidFill>
                <a:latin typeface="Kristen ITC" pitchFamily="66" charset="0"/>
              </a:rPr>
              <a:t> </a:t>
            </a:r>
            <a:br>
              <a:rPr lang="es-ES" altLang="es-ES" sz="4800">
                <a:solidFill>
                  <a:srgbClr val="000000"/>
                </a:solidFill>
                <a:latin typeface="Kristen ITC" pitchFamily="66" charset="0"/>
              </a:rPr>
            </a:br>
            <a:r>
              <a:rPr lang="es-ES" altLang="es-ES" sz="4400">
                <a:solidFill>
                  <a:srgbClr val="000000"/>
                </a:solidFill>
                <a:latin typeface="Kristen ITC" pitchFamily="66" charset="0"/>
              </a:rPr>
              <a:t>Puedes ver más entrando </a:t>
            </a:r>
            <a:br>
              <a:rPr lang="es-ES" altLang="es-ES" sz="4400">
                <a:solidFill>
                  <a:srgbClr val="000000"/>
                </a:solidFill>
                <a:latin typeface="Kristen ITC" pitchFamily="66" charset="0"/>
              </a:rPr>
            </a:br>
            <a:r>
              <a:rPr lang="es-ES" altLang="es-ES" sz="4400" b="1">
                <a:solidFill>
                  <a:srgbClr val="40F903"/>
                </a:solidFill>
                <a:latin typeface="Kristen ITC" pitchFamily="66" charset="0"/>
                <a:hlinkClick r:id="rId5"/>
              </a:rPr>
              <a:t>Aquí</a:t>
            </a:r>
            <a:endParaRPr lang="es-ES" alt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itchFamily="66" charset="0"/>
              </a:rPr>
              <a:t>Además puedes recibir powerpoints en tu correo electrónico suscribiéndote aquí:</a:t>
            </a:r>
            <a:r>
              <a:rPr lang="es-ES_tradnl" altLang="es-ES" b="1">
                <a:solidFill>
                  <a:srgbClr val="0066FF"/>
                </a:solidFill>
              </a:rPr>
              <a:t> </a:t>
            </a:r>
          </a:p>
          <a:p>
            <a:pPr fontAlgn="base">
              <a:spcBef>
                <a:spcPct val="50000"/>
              </a:spcBef>
              <a:spcAft>
                <a:spcPct val="0"/>
              </a:spcAft>
            </a:pPr>
            <a:endParaRPr lang="es-ES" altLang="es-ES" b="1">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4914901"/>
            <a:ext cx="9144000" cy="307777"/>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4114800" y="628650"/>
            <a:ext cx="4826000" cy="15811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1642</TotalTime>
  <Words>4526</Words>
  <Application>Microsoft Office PowerPoint</Application>
  <PresentationFormat>Presentación en pantalla (16:9)</PresentationFormat>
  <Paragraphs>241</Paragraphs>
  <Slides>47</Slides>
  <Notes>3</Notes>
  <HiddenSlides>0</HiddenSlides>
  <MMClips>1</MMClips>
  <ScaleCrop>false</ScaleCrop>
  <HeadingPairs>
    <vt:vector size="4" baseType="variant">
      <vt:variant>
        <vt:lpstr>Tema</vt:lpstr>
      </vt:variant>
      <vt:variant>
        <vt:i4>2</vt:i4>
      </vt:variant>
      <vt:variant>
        <vt:lpstr>Títulos de diapositiva</vt:lpstr>
      </vt:variant>
      <vt:variant>
        <vt:i4>47</vt:i4>
      </vt:variant>
    </vt:vector>
  </HeadingPairs>
  <TitlesOfParts>
    <vt:vector size="49"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Paloma y Roby</dc:creator>
  <cp:lastModifiedBy>Paloma</cp:lastModifiedBy>
  <cp:revision>13</cp:revision>
  <dcterms:created xsi:type="dcterms:W3CDTF">2017-08-10T16:24:41Z</dcterms:created>
  <dcterms:modified xsi:type="dcterms:W3CDTF">2017-08-27T02:53:20Z</dcterms:modified>
</cp:coreProperties>
</file>