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6" r:id="rId4"/>
    <p:sldId id="266" r:id="rId5"/>
    <p:sldId id="263" r:id="rId6"/>
    <p:sldId id="265" r:id="rId7"/>
    <p:sldId id="264" r:id="rId8"/>
    <p:sldId id="261" r:id="rId9"/>
    <p:sldId id="262" r:id="rId10"/>
    <p:sldId id="258" r:id="rId11"/>
    <p:sldId id="259" r:id="rId12"/>
    <p:sldId id="268" r:id="rId13"/>
    <p:sldId id="269" r:id="rId14"/>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jWIeyuRgfZgachDEV945Q==" hashData="+H86mjykBMuqESsVnBTk2563flARTXu6yXfiF9JJWGGbHddFGu76Sfo/XcUklX+EqWGdyrsv+bdyaj+Lcn0Mp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8DC5"/>
    <a:srgbClr val="111015"/>
    <a:srgbClr val="5B5A59"/>
    <a:srgbClr val="7C7B7A"/>
    <a:srgbClr val="152531"/>
    <a:srgbClr val="9BBCD5"/>
    <a:srgbClr val="1F3749"/>
    <a:srgbClr val="193042"/>
    <a:srgbClr val="656F70"/>
    <a:srgbClr val="1E21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2" autoAdjust="0"/>
    <p:restoredTop sz="94660"/>
  </p:normalViewPr>
  <p:slideViewPr>
    <p:cSldViewPr snapToGrid="0">
      <p:cViewPr varScale="1">
        <p:scale>
          <a:sx n="66" d="100"/>
          <a:sy n="66" d="100"/>
        </p:scale>
        <p:origin x="1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4CFB2CDE-3137-41AA-AFD0-69DE97AB2796}" type="datetimeFigureOut">
              <a:rPr lang="es-PE" smtClean="0"/>
              <a:t>30/05/2020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1414831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4CFB2CDE-3137-41AA-AFD0-69DE97AB2796}" type="datetimeFigureOut">
              <a:rPr lang="es-PE" smtClean="0"/>
              <a:t>30/05/2020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20652430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CFB2CDE-3137-41AA-AFD0-69DE97AB2796}" type="datetimeFigureOut">
              <a:rPr lang="es-PE" smtClean="0"/>
              <a:t>30/05/2020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494616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4CFB2CDE-3137-41AA-AFD0-69DE97AB2796}" type="datetimeFigureOut">
              <a:rPr lang="es-PE" smtClean="0"/>
              <a:t>30/05/2020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2299342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4CFB2CDE-3137-41AA-AFD0-69DE97AB2796}" type="datetimeFigureOut">
              <a:rPr lang="es-PE" smtClean="0"/>
              <a:t>30/05/2020</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1787694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4CFB2CDE-3137-41AA-AFD0-69DE97AB2796}" type="datetimeFigureOut">
              <a:rPr lang="es-PE" smtClean="0"/>
              <a:t>30/05/2020</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2784487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CFB2CDE-3137-41AA-AFD0-69DE97AB2796}" type="datetimeFigureOut">
              <a:rPr lang="es-PE" smtClean="0"/>
              <a:t>30/05/2020</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4117963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CFB2CDE-3137-41AA-AFD0-69DE97AB2796}" type="datetimeFigureOut">
              <a:rPr lang="es-PE" smtClean="0"/>
              <a:t>30/05/2020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2522336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CFB2CDE-3137-41AA-AFD0-69DE97AB2796}" type="datetimeFigureOut">
              <a:rPr lang="es-PE" smtClean="0"/>
              <a:t>30/05/2020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4012422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4CFB2CDE-3137-41AA-AFD0-69DE97AB2796}" type="datetimeFigureOut">
              <a:rPr lang="es-PE" smtClean="0"/>
              <a:t>30/05/2020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1972135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4CFB2CDE-3137-41AA-AFD0-69DE97AB2796}" type="datetimeFigureOut">
              <a:rPr lang="es-PE" smtClean="0"/>
              <a:t>30/05/2020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45E4F1D-E19C-48B1-A4E1-537BF2C9BEB0}" type="slidenum">
              <a:rPr lang="es-PE" smtClean="0"/>
              <a:t>‹Nº›</a:t>
            </a:fld>
            <a:endParaRPr lang="es-PE"/>
          </a:p>
        </p:txBody>
      </p:sp>
    </p:spTree>
    <p:extLst>
      <p:ext uri="{BB962C8B-B14F-4D97-AF65-F5344CB8AC3E}">
        <p14:creationId xmlns:p14="http://schemas.microsoft.com/office/powerpoint/2010/main" val="20507560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26163781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FB2CDE-3137-41AA-AFD0-69DE97AB2796}" type="datetimeFigureOut">
              <a:rPr lang="es-PE" smtClean="0"/>
              <a:t>30/05/2020</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E4F1D-E19C-48B1-A4E1-537BF2C9BEB0}" type="slidenum">
              <a:rPr lang="es-PE" smtClean="0"/>
              <a:t>‹Nº›</a:t>
            </a:fld>
            <a:endParaRPr lang="es-PE"/>
          </a:p>
        </p:txBody>
      </p:sp>
    </p:spTree>
    <p:extLst>
      <p:ext uri="{BB962C8B-B14F-4D97-AF65-F5344CB8AC3E}">
        <p14:creationId xmlns:p14="http://schemas.microsoft.com/office/powerpoint/2010/main" val="16685960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2227989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aU_1wsGvQYY" TargetMode="External"/><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5.png"/><Relationship Id="rId18" Type="http://schemas.openxmlformats.org/officeDocument/2006/relationships/image" Target="../media/image2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1.png"/><Relationship Id="rId11" Type="http://schemas.openxmlformats.org/officeDocument/2006/relationships/image" Target="../media/image24.png"/><Relationship Id="rId5" Type="http://schemas.openxmlformats.org/officeDocument/2006/relationships/hyperlink" Target="http://www.mispps.com/" TargetMode="External"/><Relationship Id="rId15" Type="http://schemas.openxmlformats.org/officeDocument/2006/relationships/image" Target="../media/image26.png"/><Relationship Id="rId10" Type="http://schemas.openxmlformats.org/officeDocument/2006/relationships/hyperlink" Target="https://www.facebook.com/mispps" TargetMode="External"/><Relationship Id="rId4" Type="http://schemas.openxmlformats.org/officeDocument/2006/relationships/image" Target="../media/image20.png"/><Relationship Id="rId9" Type="http://schemas.openxmlformats.org/officeDocument/2006/relationships/image" Target="../media/image2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312420" y="213360"/>
            <a:ext cx="11567160" cy="2123658"/>
          </a:xfrm>
          <a:prstGeom prst="rect">
            <a:avLst/>
          </a:prstGeom>
          <a:noFill/>
        </p:spPr>
        <p:txBody>
          <a:bodyPr wrap="square" rtlCol="0">
            <a:spAutoFit/>
            <a:scene3d>
              <a:camera prst="obliqueBottomLeft"/>
              <a:lightRig rig="threePt" dir="t"/>
            </a:scene3d>
            <a:sp3d extrusionH="177800">
              <a:extrusionClr>
                <a:srgbClr val="02272C"/>
              </a:extrusionClr>
            </a:sp3d>
          </a:bodyPr>
          <a:lstStyle/>
          <a:p>
            <a:pPr algn="ctr"/>
            <a:r>
              <a:rPr lang="es-ES" sz="6600" dirty="0" smtClean="0">
                <a:solidFill>
                  <a:srgbClr val="72D4E4"/>
                </a:solidFill>
                <a:latin typeface="Arial Black" panose="020B0A04020102020204" pitchFamily="34" charset="0"/>
              </a:rPr>
              <a:t>PLANDEMIA AÑO 1976 SUS EFECTOS</a:t>
            </a:r>
            <a:endParaRPr lang="es-PE" sz="6600" dirty="0">
              <a:solidFill>
                <a:srgbClr val="72D4E4"/>
              </a:solidFill>
              <a:latin typeface="Arial Black" panose="020B0A04020102020204" pitchFamily="34" charset="0"/>
            </a:endParaRPr>
          </a:p>
        </p:txBody>
      </p:sp>
      <p:sp>
        <p:nvSpPr>
          <p:cNvPr id="8" name="CuadroTexto 7"/>
          <p:cNvSpPr txBox="1"/>
          <p:nvPr/>
        </p:nvSpPr>
        <p:spPr>
          <a:xfrm>
            <a:off x="9570720" y="6248400"/>
            <a:ext cx="2427447" cy="461665"/>
          </a:xfrm>
          <a:prstGeom prst="rect">
            <a:avLst/>
          </a:prstGeom>
          <a:noFill/>
        </p:spPr>
        <p:txBody>
          <a:bodyPr wrap="square" rtlCol="0">
            <a:spAutoFit/>
            <a:scene3d>
              <a:camera prst="obliqueBottomLeft"/>
              <a:lightRig rig="threePt" dir="t"/>
            </a:scene3d>
            <a:sp3d extrusionH="152400">
              <a:extrusionClr>
                <a:srgbClr val="02272C"/>
              </a:extrusionClr>
            </a:sp3d>
          </a:bodyPr>
          <a:lstStyle/>
          <a:p>
            <a:pPr algn="r"/>
            <a:r>
              <a:rPr lang="es-ES" sz="2400" dirty="0" err="1" smtClean="0">
                <a:solidFill>
                  <a:srgbClr val="72D4E4"/>
                </a:solidFill>
                <a:latin typeface="Brush Script Std" panose="03060802040607070404" pitchFamily="66" charset="0"/>
              </a:rPr>
              <a:t>Roby</a:t>
            </a:r>
            <a:endParaRPr lang="es-PE" sz="2400" dirty="0">
              <a:solidFill>
                <a:srgbClr val="72D4E4"/>
              </a:solidFill>
              <a:latin typeface="Brush Script Std" panose="03060802040607070404" pitchFamily="66" charset="0"/>
            </a:endParaRPr>
          </a:p>
        </p:txBody>
      </p:sp>
    </p:spTree>
    <p:extLst>
      <p:ext uri="{BB962C8B-B14F-4D97-AF65-F5344CB8AC3E}">
        <p14:creationId xmlns:p14="http://schemas.microsoft.com/office/powerpoint/2010/main" val="2929175701"/>
      </p:ext>
    </p:extLst>
  </p:cSld>
  <p:clrMapOvr>
    <a:masterClrMapping/>
  </p:clrMapOvr>
  <mc:AlternateContent xmlns:mc="http://schemas.openxmlformats.org/markup-compatibility/2006">
    <mc:Choice xmlns:p14="http://schemas.microsoft.com/office/powerpoint/2010/main" Requires="p14">
      <p:transition spd="slow" p14:dur="2000" advTm="7014">
        <p:sndAc>
          <p:stSnd loop="1">
            <p:snd r:embed="rId2" name="MUSICA DE FONDO.wav"/>
          </p:stSnd>
        </p:sndAc>
      </p:transition>
    </mc:Choice>
    <mc:Fallback>
      <p:transition spd="slow" advTm="7014">
        <p:sndAc>
          <p:stSnd loop="1">
            <p:snd r:embed="rId2" name="MUSICA DE FOND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26" name="Picture 2" descr="Judy Mikovits en el Instituto Whittemore Peterson para Enfermedades Neuroinmunes en 2011, el año en que fue despedi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2842" y="192624"/>
            <a:ext cx="6358327" cy="419649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2 Rectángulo"/>
          <p:cNvSpPr/>
          <p:nvPr/>
        </p:nvSpPr>
        <p:spPr>
          <a:xfrm>
            <a:off x="273071" y="4389121"/>
            <a:ext cx="11628195" cy="2308324"/>
          </a:xfrm>
          <a:prstGeom prst="rect">
            <a:avLst/>
          </a:prstGeom>
          <a:noFill/>
        </p:spPr>
        <p:txBody>
          <a:bodyPr wrap="square">
            <a:spAutoFit/>
            <a:scene3d>
              <a:camera prst="obliqueBottomLeft"/>
              <a:lightRig rig="threePt" dir="t"/>
            </a:scene3d>
            <a:sp3d extrusionH="177800">
              <a:extrusionClr>
                <a:srgbClr val="24180A"/>
              </a:extrusionClr>
            </a:sp3d>
          </a:bodyPr>
          <a:lstStyle/>
          <a:p>
            <a:pPr algn="ctr"/>
            <a:r>
              <a:rPr lang="es-PE" sz="2400" b="1" dirty="0" smtClean="0">
                <a:solidFill>
                  <a:srgbClr val="E9D0B1"/>
                </a:solidFill>
                <a:latin typeface="Arial Black" panose="020B0A04020102020204" pitchFamily="34" charset="0"/>
              </a:rPr>
              <a:t>El título de esta presentación, “</a:t>
            </a:r>
            <a:r>
              <a:rPr lang="es-PE" sz="2400" b="1" dirty="0" err="1" smtClean="0">
                <a:solidFill>
                  <a:srgbClr val="E9D0B1"/>
                </a:solidFill>
                <a:latin typeface="Arial Black" panose="020B0A04020102020204" pitchFamily="34" charset="0"/>
              </a:rPr>
              <a:t>Plandemia</a:t>
            </a:r>
            <a:r>
              <a:rPr lang="es-PE" sz="2400" b="1" dirty="0" smtClean="0">
                <a:solidFill>
                  <a:srgbClr val="E9D0B1"/>
                </a:solidFill>
                <a:latin typeface="Arial Black" panose="020B0A04020102020204" pitchFamily="34" charset="0"/>
              </a:rPr>
              <a:t> Año 1976”, intenta parafrasear el documental que a principios del mes de mayo del 2020, protagonizara la científica </a:t>
            </a:r>
            <a:r>
              <a:rPr lang="es-PE" sz="2400" b="1" dirty="0" err="1" smtClean="0">
                <a:solidFill>
                  <a:srgbClr val="E9D0B1"/>
                </a:solidFill>
                <a:latin typeface="Arial Black" panose="020B0A04020102020204" pitchFamily="34" charset="0"/>
              </a:rPr>
              <a:t>Judy</a:t>
            </a:r>
            <a:r>
              <a:rPr lang="es-PE" sz="2400" b="1" dirty="0" smtClean="0">
                <a:solidFill>
                  <a:srgbClr val="E9D0B1"/>
                </a:solidFill>
                <a:latin typeface="Arial Black" panose="020B0A04020102020204" pitchFamily="34" charset="0"/>
              </a:rPr>
              <a:t> </a:t>
            </a:r>
            <a:r>
              <a:rPr lang="es-PE" sz="2400" b="1" dirty="0" err="1" smtClean="0">
                <a:solidFill>
                  <a:srgbClr val="E9D0B1"/>
                </a:solidFill>
                <a:latin typeface="Arial Black" panose="020B0A04020102020204" pitchFamily="34" charset="0"/>
              </a:rPr>
              <a:t>Mikovits</a:t>
            </a:r>
            <a:r>
              <a:rPr lang="es-PE" sz="2400" b="1" dirty="0" smtClean="0">
                <a:solidFill>
                  <a:srgbClr val="E9D0B1"/>
                </a:solidFill>
                <a:latin typeface="Arial Black" panose="020B0A04020102020204" pitchFamily="34" charset="0"/>
              </a:rPr>
              <a:t> y que fuera censurado en plataformas como </a:t>
            </a:r>
            <a:r>
              <a:rPr lang="es-PE" sz="2400" b="1" dirty="0" err="1" smtClean="0">
                <a:solidFill>
                  <a:srgbClr val="E9D0B1"/>
                </a:solidFill>
                <a:latin typeface="Arial Black" panose="020B0A04020102020204" pitchFamily="34" charset="0"/>
              </a:rPr>
              <a:t>youtube</a:t>
            </a:r>
            <a:r>
              <a:rPr lang="es-PE" sz="2400" b="1" dirty="0" smtClean="0">
                <a:solidFill>
                  <a:srgbClr val="E9D0B1"/>
                </a:solidFill>
                <a:latin typeface="Arial Black" panose="020B0A04020102020204" pitchFamily="34" charset="0"/>
              </a:rPr>
              <a:t>, Facebook y </a:t>
            </a:r>
            <a:r>
              <a:rPr lang="es-PE" sz="2400" b="1" dirty="0" err="1" smtClean="0">
                <a:solidFill>
                  <a:srgbClr val="E9D0B1"/>
                </a:solidFill>
                <a:latin typeface="Arial Black" panose="020B0A04020102020204" pitchFamily="34" charset="0"/>
              </a:rPr>
              <a:t>Vimeo</a:t>
            </a:r>
            <a:r>
              <a:rPr lang="es-PE" sz="2400" b="1" dirty="0" smtClean="0">
                <a:solidFill>
                  <a:srgbClr val="E9D0B1"/>
                </a:solidFill>
                <a:latin typeface="Arial Black" panose="020B0A04020102020204" pitchFamily="34" charset="0"/>
              </a:rPr>
              <a:t>, por lo que los científicos aliados de la élite la han desprestigiado aduciendo que afirmaba falsedades,    </a:t>
            </a:r>
            <a:endParaRPr lang="es-ES" sz="2400" b="1" dirty="0" smtClean="0">
              <a:solidFill>
                <a:srgbClr val="E9D0B1"/>
              </a:solidFill>
              <a:latin typeface="Arial Black" panose="020B0A04020102020204" pitchFamily="34" charset="0"/>
            </a:endParaRPr>
          </a:p>
        </p:txBody>
      </p:sp>
    </p:spTree>
    <p:extLst>
      <p:ext uri="{BB962C8B-B14F-4D97-AF65-F5344CB8AC3E}">
        <p14:creationId xmlns:p14="http://schemas.microsoft.com/office/powerpoint/2010/main" val="34270725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1 Imagen" descr="Diapositiva1"/>
          <p:cNvPicPr>
            <a:picLocks noGrp="1" noChangeAspect="1"/>
          </p:cNvPicPr>
          <p:nvPr isPhoto="1"/>
        </p:nvPicPr>
        <p:blipFill rotWithShape="1">
          <a:blip r:embed="rId2">
            <a:lum/>
            <a:extLst>
              <a:ext uri="{28A0092B-C50C-407E-A947-70E740481C1C}">
                <a14:useLocalDpi xmlns:a14="http://schemas.microsoft.com/office/drawing/2010/main" val="0"/>
              </a:ext>
            </a:extLst>
          </a:blip>
          <a:srcRect l="62375" b="612"/>
          <a:stretch/>
        </p:blipFill>
        <p:spPr>
          <a:xfrm>
            <a:off x="0" y="0"/>
            <a:ext cx="12192000" cy="6858000"/>
          </a:xfrm>
          <a:prstGeom prst="rect">
            <a:avLst/>
          </a:prstGeom>
          <a:noFill/>
          <a:ln>
            <a:noFill/>
          </a:ln>
        </p:spPr>
      </p:pic>
      <p:pic>
        <p:nvPicPr>
          <p:cNvPr id="2" name="1 Imagen" descr="Diapositiva1"/>
          <p:cNvPicPr>
            <a:picLocks noGrp="1" noChangeAspect="1"/>
          </p:cNvPicPr>
          <p:nvPr isPhoto="1"/>
        </p:nvPicPr>
        <p:blipFill rotWithShape="1">
          <a:blip r:embed="rId2">
            <a:lum/>
            <a:extLst>
              <a:ext uri="{28A0092B-C50C-407E-A947-70E740481C1C}">
                <a14:useLocalDpi xmlns:a14="http://schemas.microsoft.com/office/drawing/2010/main" val="0"/>
              </a:ext>
            </a:extLst>
          </a:blip>
          <a:srcRect r="37456" b="612"/>
          <a:stretch/>
        </p:blipFill>
        <p:spPr>
          <a:xfrm>
            <a:off x="228600" y="227427"/>
            <a:ext cx="4709160" cy="4235301"/>
          </a:xfrm>
          <a:prstGeom prst="rect">
            <a:avLst/>
          </a:prstGeom>
          <a:noFill/>
          <a:ln>
            <a:noFill/>
          </a:ln>
          <a:effectLst>
            <a:softEdge rad="63500"/>
          </a:effectLst>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6360" y="227427"/>
            <a:ext cx="2621507" cy="2621507"/>
          </a:xfrm>
          <a:prstGeom prst="rect">
            <a:avLst/>
          </a:prstGeom>
        </p:spPr>
      </p:pic>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68729" y="53831"/>
            <a:ext cx="3139213" cy="2548934"/>
          </a:xfrm>
          <a:prstGeom prst="rect">
            <a:avLst/>
          </a:prstGeom>
        </p:spPr>
      </p:pic>
      <p:pic>
        <p:nvPicPr>
          <p:cNvPr id="6" name="Imagen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94661" y="2231364"/>
            <a:ext cx="2395272" cy="2395272"/>
          </a:xfrm>
          <a:prstGeom prst="rect">
            <a:avLst/>
          </a:prstGeom>
        </p:spPr>
      </p:pic>
      <p:pic>
        <p:nvPicPr>
          <p:cNvPr id="7" name="Imagen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88029" y="1862802"/>
            <a:ext cx="2401904" cy="2763834"/>
          </a:xfrm>
          <a:prstGeom prst="rect">
            <a:avLst/>
          </a:prstGeom>
        </p:spPr>
      </p:pic>
      <p:sp>
        <p:nvSpPr>
          <p:cNvPr id="8" name="2 Rectángulo"/>
          <p:cNvSpPr/>
          <p:nvPr/>
        </p:nvSpPr>
        <p:spPr>
          <a:xfrm>
            <a:off x="281902" y="4897601"/>
            <a:ext cx="11628195" cy="1569660"/>
          </a:xfrm>
          <a:prstGeom prst="rect">
            <a:avLst/>
          </a:prstGeom>
          <a:noFill/>
        </p:spPr>
        <p:txBody>
          <a:bodyPr wrap="square">
            <a:spAutoFit/>
            <a:scene3d>
              <a:camera prst="obliqueBottomLeft"/>
              <a:lightRig rig="threePt" dir="t"/>
            </a:scene3d>
            <a:sp3d extrusionH="177800">
              <a:extrusionClr>
                <a:srgbClr val="1E212A"/>
              </a:extrusionClr>
            </a:sp3d>
          </a:bodyPr>
          <a:lstStyle/>
          <a:p>
            <a:pPr algn="ctr"/>
            <a:r>
              <a:rPr lang="es-PE" sz="2400" b="1" dirty="0" smtClean="0">
                <a:solidFill>
                  <a:srgbClr val="C1C5D1"/>
                </a:solidFill>
                <a:latin typeface="Arial Black" panose="020B0A04020102020204" pitchFamily="34" charset="0"/>
              </a:rPr>
              <a:t>cuando en realidad ella desnudaba el plan siniestro que hay detrás del coronavirus, la cual es llevada a cabo por la élite que gobierna el mundo en las sombras, en complicidad con el gobierno de los Estados Unidos, </a:t>
            </a:r>
            <a:endParaRPr lang="es-ES" sz="2400" b="1" dirty="0" smtClean="0">
              <a:solidFill>
                <a:srgbClr val="C1C5D1"/>
              </a:solidFill>
              <a:latin typeface="Arial Black" panose="020B0A04020102020204" pitchFamily="34" charset="0"/>
            </a:endParaRPr>
          </a:p>
        </p:txBody>
      </p:sp>
    </p:spTree>
    <p:extLst>
      <p:ext uri="{BB962C8B-B14F-4D97-AF65-F5344CB8AC3E}">
        <p14:creationId xmlns:p14="http://schemas.microsoft.com/office/powerpoint/2010/main" val="11962991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4" descr="https://lh6.googleusercontent.com/okXUeBDiWHGu66irBYJ9gyZF0d-us84sSlgpul7DYqP09j0veHE_n1kMSDLQEOVCC53t-iaQNnejYb42E8rFkEdO9fA2kaPzOgpJ85TUzDJEjyXrNpcQ1bM64-IZ3fvLNu_ngWt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9974" y="259410"/>
            <a:ext cx="5377561" cy="357943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 name="Picture 6" descr="Dr. Fauci: “Las consecuencias podrían ser realmente graves” si EEUU reabre antes de tiemp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083" y="259410"/>
            <a:ext cx="6363444" cy="357943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138083" y="3855564"/>
            <a:ext cx="11832823"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800" dirty="0" smtClean="0">
                <a:solidFill>
                  <a:srgbClr val="A5BBF9"/>
                </a:solidFill>
                <a:latin typeface="Arial Black" panose="020B0A04020102020204" pitchFamily="34" charset="0"/>
              </a:rPr>
              <a:t>incluso habla del papel que han tenido el magnate Bill Gates y el director del Instituto Nacional de Alergias y Enfermedades Infecciosas de Estados Unidos, Anthony </a:t>
            </a:r>
            <a:r>
              <a:rPr lang="es-PE" sz="2800" dirty="0" err="1" smtClean="0">
                <a:solidFill>
                  <a:srgbClr val="A5BBF9"/>
                </a:solidFill>
                <a:latin typeface="Arial Black" panose="020B0A04020102020204" pitchFamily="34" charset="0"/>
              </a:rPr>
              <a:t>Fauci</a:t>
            </a:r>
            <a:r>
              <a:rPr lang="es-PE" sz="2800" dirty="0" smtClean="0">
                <a:solidFill>
                  <a:srgbClr val="A5BBF9"/>
                </a:solidFill>
                <a:latin typeface="Arial Black" panose="020B0A04020102020204" pitchFamily="34" charset="0"/>
              </a:rPr>
              <a:t>, así como la industria farmacéutica quienes usan el virus y la idea de su futura vacuna para obtener beneficios económicos y poder.</a:t>
            </a:r>
            <a:endParaRPr lang="es-PE" sz="28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4768194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3880"/>
            <a:ext cx="12192000" cy="6861880"/>
          </a:xfrm>
          <a:prstGeom prst="rect">
            <a:avLst/>
          </a:prstGeom>
          <a:solidFill>
            <a:srgbClr val="193042"/>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2050"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1711" y="244938"/>
            <a:ext cx="6708575" cy="375877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179588" y="4003713"/>
            <a:ext cx="11832823" cy="2677656"/>
          </a:xfrm>
          <a:prstGeom prst="rect">
            <a:avLst/>
          </a:prstGeom>
          <a:noFill/>
        </p:spPr>
        <p:txBody>
          <a:bodyPr wrap="square" rtlCol="0">
            <a:spAutoFit/>
            <a:scene3d>
              <a:camera prst="obliqueBottomLeft"/>
              <a:lightRig rig="threePt" dir="t"/>
            </a:scene3d>
            <a:sp3d extrusionH="177800">
              <a:extrusionClr>
                <a:srgbClr val="152531"/>
              </a:extrusionClr>
            </a:sp3d>
          </a:bodyPr>
          <a:lstStyle/>
          <a:p>
            <a:pPr algn="ctr"/>
            <a:r>
              <a:rPr lang="es-PE" sz="2800" dirty="0" smtClean="0">
                <a:solidFill>
                  <a:srgbClr val="9BBCD5"/>
                </a:solidFill>
                <a:latin typeface="Arial Black" panose="020B0A04020102020204" pitchFamily="34" charset="0"/>
              </a:rPr>
              <a:t>Según explica </a:t>
            </a:r>
            <a:r>
              <a:rPr lang="es-PE" sz="2800" dirty="0" err="1" smtClean="0">
                <a:solidFill>
                  <a:srgbClr val="9BBCD5"/>
                </a:solidFill>
                <a:latin typeface="Arial Black" panose="020B0A04020102020204" pitchFamily="34" charset="0"/>
              </a:rPr>
              <a:t>Mikovits</a:t>
            </a:r>
            <a:r>
              <a:rPr lang="es-PE" sz="2800" dirty="0" smtClean="0">
                <a:solidFill>
                  <a:srgbClr val="9BBCD5"/>
                </a:solidFill>
                <a:latin typeface="Arial Black" panose="020B0A04020102020204" pitchFamily="34" charset="0"/>
              </a:rPr>
              <a:t> en la entrevista del propio documental, la crisis sanitaria por coronavirus habría sido ideada para crear un estado de pánico, de manera que la sociedad fuese más fácil de manejar.</a:t>
            </a:r>
          </a:p>
          <a:p>
            <a:pPr algn="ctr"/>
            <a:r>
              <a:rPr lang="es-PE" sz="2800" dirty="0" smtClean="0">
                <a:solidFill>
                  <a:srgbClr val="9BBCD5"/>
                </a:solidFill>
                <a:latin typeface="Arial Black" panose="020B0A04020102020204" pitchFamily="34" charset="0"/>
              </a:rPr>
              <a:t>Hay que señalar que en la primera semana el documental tuvo 8 millones de visualizaciones, antes de ser censurado.</a:t>
            </a:r>
          </a:p>
        </p:txBody>
      </p:sp>
    </p:spTree>
    <p:extLst>
      <p:ext uri="{BB962C8B-B14F-4D97-AF65-F5344CB8AC3E}">
        <p14:creationId xmlns:p14="http://schemas.microsoft.com/office/powerpoint/2010/main" val="9072839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3880"/>
            <a:ext cx="12192000" cy="6861880"/>
          </a:xfrm>
          <a:prstGeom prst="rect">
            <a:avLst/>
          </a:prstGeom>
          <a:solidFill>
            <a:srgbClr val="5B5A59"/>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3074" name="Picture 2" descr="Una captura de pantalla de un video donde Judy Mikovits está siendo entrevistada.  Ella está a media frase con una expresión se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2907" y="252095"/>
            <a:ext cx="6597333" cy="438143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230249" y="4716719"/>
            <a:ext cx="11731499" cy="1938992"/>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dirty="0" err="1" smtClean="0">
                <a:solidFill>
                  <a:schemeClr val="bg1"/>
                </a:solidFill>
                <a:latin typeface="Arial Black" panose="020B0A04020102020204" pitchFamily="34" charset="0"/>
              </a:rPr>
              <a:t>Mikovits</a:t>
            </a:r>
            <a:r>
              <a:rPr lang="es-PE" sz="2400" dirty="0" smtClean="0">
                <a:solidFill>
                  <a:schemeClr val="bg1"/>
                </a:solidFill>
                <a:latin typeface="Arial Black" panose="020B0A04020102020204" pitchFamily="34" charset="0"/>
              </a:rPr>
              <a:t> señala también que el coronavirus no es el resultado de un proceso natural sino que fue creado en laboratorio.</a:t>
            </a:r>
          </a:p>
          <a:p>
            <a:pPr algn="ctr"/>
            <a:r>
              <a:rPr lang="es-PE" sz="2400" dirty="0" smtClean="0">
                <a:solidFill>
                  <a:schemeClr val="bg1"/>
                </a:solidFill>
                <a:latin typeface="Arial Black" panose="020B0A04020102020204" pitchFamily="34" charset="0"/>
              </a:rPr>
              <a:t>Otra de las afirmaciones que </a:t>
            </a:r>
            <a:r>
              <a:rPr lang="es-PE" sz="2400" dirty="0" err="1" smtClean="0">
                <a:solidFill>
                  <a:schemeClr val="bg1"/>
                </a:solidFill>
                <a:latin typeface="Arial Black" panose="020B0A04020102020204" pitchFamily="34" charset="0"/>
              </a:rPr>
              <a:t>Mikovits</a:t>
            </a:r>
            <a:r>
              <a:rPr lang="es-PE" sz="2400" dirty="0" smtClean="0">
                <a:solidFill>
                  <a:schemeClr val="bg1"/>
                </a:solidFill>
                <a:latin typeface="Arial Black" panose="020B0A04020102020204" pitchFamily="34" charset="0"/>
              </a:rPr>
              <a:t> hace durante la entrevista en </a:t>
            </a:r>
            <a:r>
              <a:rPr lang="es-PE" sz="2400" dirty="0" err="1" smtClean="0">
                <a:solidFill>
                  <a:schemeClr val="bg1"/>
                </a:solidFill>
                <a:latin typeface="Arial Black" panose="020B0A04020102020204" pitchFamily="34" charset="0"/>
              </a:rPr>
              <a:t>Plandemic</a:t>
            </a:r>
            <a:r>
              <a:rPr lang="es-PE" sz="2400" dirty="0" smtClean="0">
                <a:solidFill>
                  <a:schemeClr val="bg1"/>
                </a:solidFill>
                <a:latin typeface="Arial Black" panose="020B0A04020102020204" pitchFamily="34" charset="0"/>
              </a:rPr>
              <a:t> es que las vacunas contra la gripe aumentan en un 36% la posibilidad de contagio por coronavirus. </a:t>
            </a:r>
            <a:endParaRPr lang="es-PE" sz="24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0204080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3880"/>
            <a:ext cx="12192000" cy="6861880"/>
          </a:xfrm>
          <a:prstGeom prst="rect">
            <a:avLst/>
          </a:prstGeom>
          <a:solidFill>
            <a:srgbClr val="5B5A59"/>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5122" name="Picture 2" descr="Bajo arresto: Judy Mikovi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65" y="274320"/>
            <a:ext cx="6344816" cy="621792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6917239" y="980236"/>
            <a:ext cx="5007202" cy="4893647"/>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400" smtClean="0">
                <a:solidFill>
                  <a:schemeClr val="bg1"/>
                </a:solidFill>
                <a:latin typeface="Arial Black" panose="020B0A04020102020204" pitchFamily="34" charset="0"/>
              </a:rPr>
              <a:t>Para ello Mikovits alude a un estudio científico realizado por el ejército norteamericano que investiga la relación entre la vacuna contra la gripe y la posibilidad de contraer otros virus respiratorios, realizado entre personal del Departamento de Defensa de Estados Unidos durante la temporada de gripe 2017-2018.</a:t>
            </a:r>
            <a:endParaRPr lang="es-PE" sz="24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33052352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6642" y="0"/>
            <a:ext cx="12185358" cy="6858000"/>
          </a:xfrm>
          <a:prstGeom prst="rect">
            <a:avLst/>
          </a:prstGeom>
          <a:solidFill>
            <a:srgbClr val="667E84"/>
          </a:solidFill>
          <a:ln>
            <a:noFill/>
          </a:ln>
          <a:scene3d>
            <a:camera prst="orthographicFront"/>
            <a:lightRig rig="threePt" dir="t"/>
          </a:scene3d>
          <a:sp3d>
            <a:bevelT w="114300" h="114300" prst="convex"/>
            <a:bevelB w="114300" h="1143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3" name="Picture 2" descr="http://1.bp.blogspot.com/_Q04YMxoisSY/SmY7pWLTpCI/AAAAAAAAA3Y/xBmpyicmEyE/s400/465380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184910"/>
            <a:ext cx="5809942" cy="448818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6464970" y="1005840"/>
            <a:ext cx="5346030" cy="4832092"/>
          </a:xfrm>
          <a:prstGeom prst="rect">
            <a:avLst/>
          </a:prstGeom>
          <a:noFill/>
        </p:spPr>
        <p:txBody>
          <a:bodyPr wrap="square" rtlCol="0">
            <a:spAutoFit/>
            <a:scene3d>
              <a:camera prst="obliqueBottomLeft"/>
              <a:lightRig rig="threePt" dir="t"/>
            </a:scene3d>
            <a:sp3d extrusionH="152400">
              <a:extrusionClr>
                <a:srgbClr val="1B2123"/>
              </a:extrusionClr>
            </a:sp3d>
          </a:bodyPr>
          <a:lstStyle/>
          <a:p>
            <a:pPr algn="ctr"/>
            <a:r>
              <a:rPr lang="es-PE" sz="2800" dirty="0" smtClean="0">
                <a:solidFill>
                  <a:srgbClr val="C5CFD1"/>
                </a:solidFill>
                <a:latin typeface="Arial Black" panose="020B0A04020102020204" pitchFamily="34" charset="0"/>
              </a:rPr>
              <a:t>Precisamente, en esta oportunidad queremos hacerles poner de su conocimiento un vídeo de 14 minutos acerca de un plan de vacunación contra la epidemia de gripe porcina que se desató en 1976 en los </a:t>
            </a:r>
            <a:r>
              <a:rPr lang="es-PE" sz="2800" dirty="0" err="1" smtClean="0">
                <a:solidFill>
                  <a:srgbClr val="C5CFD1"/>
                </a:solidFill>
                <a:latin typeface="Arial Black" panose="020B0A04020102020204" pitchFamily="34" charset="0"/>
              </a:rPr>
              <a:t>Esatados</a:t>
            </a:r>
            <a:r>
              <a:rPr lang="es-PE" sz="2800" dirty="0" smtClean="0">
                <a:solidFill>
                  <a:srgbClr val="C5CFD1"/>
                </a:solidFill>
                <a:latin typeface="Arial Black" panose="020B0A04020102020204" pitchFamily="34" charset="0"/>
              </a:rPr>
              <a:t> Unidos cuando era presidente Gerald Ford </a:t>
            </a:r>
            <a:endParaRPr lang="es-PE" sz="2800" dirty="0" smtClean="0">
              <a:solidFill>
                <a:srgbClr val="C5CFD1"/>
              </a:solidFill>
              <a:latin typeface="Arial Black" panose="020B0A04020102020204" pitchFamily="34" charset="0"/>
            </a:endParaRPr>
          </a:p>
        </p:txBody>
      </p:sp>
    </p:spTree>
    <p:extLst>
      <p:ext uri="{BB962C8B-B14F-4D97-AF65-F5344CB8AC3E}">
        <p14:creationId xmlns:p14="http://schemas.microsoft.com/office/powerpoint/2010/main" val="11106875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Archivo:Influenza Vaccination 197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0267" y="165109"/>
            <a:ext cx="6046990" cy="418970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16527" y="4354811"/>
            <a:ext cx="11758946" cy="2246769"/>
          </a:xfrm>
          <a:prstGeom prst="rect">
            <a:avLst/>
          </a:prstGeom>
          <a:noFill/>
        </p:spPr>
        <p:txBody>
          <a:bodyPr wrap="square" rtlCol="0">
            <a:spAutoFit/>
            <a:scene3d>
              <a:camera prst="obliqueBottomLeft"/>
              <a:lightRig rig="threePt" dir="t"/>
            </a:scene3d>
            <a:sp3d extrusionH="152400">
              <a:extrusionClr>
                <a:schemeClr val="tx1">
                  <a:lumMod val="95000"/>
                  <a:lumOff val="5000"/>
                </a:schemeClr>
              </a:extrusionClr>
            </a:sp3d>
          </a:bodyPr>
          <a:lstStyle/>
          <a:p>
            <a:pPr algn="ctr"/>
            <a:r>
              <a:rPr lang="es-PE" sz="2800" dirty="0" smtClean="0">
                <a:solidFill>
                  <a:schemeClr val="bg1"/>
                </a:solidFill>
                <a:latin typeface="Arial Black" panose="020B0A04020102020204" pitchFamily="34" charset="0"/>
              </a:rPr>
              <a:t>y como su gobierno apoyó decididamente mediante campañas de vacunación masivas utilizando deportistas, actores, y personas ligadas al arte y la música, y se sorprenderán de los resultados de aquella época porque este documental está debidamente documentado.</a:t>
            </a:r>
            <a:endParaRPr lang="es-PE" sz="28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5783740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1611086" y="3655681"/>
            <a:ext cx="4702629" cy="954107"/>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800" dirty="0" smtClean="0">
                <a:solidFill>
                  <a:srgbClr val="A5BBF9"/>
                </a:solidFill>
                <a:latin typeface="Arial Black" panose="020B0A04020102020204" pitchFamily="34" charset="0"/>
              </a:rPr>
              <a:t>De clic en el recuadro para ver el vídeo</a:t>
            </a:r>
            <a:endParaRPr lang="es-PE" sz="2800" dirty="0">
              <a:solidFill>
                <a:srgbClr val="A5BBF9"/>
              </a:solidFill>
              <a:latin typeface="Arial Black" panose="020B0A04020102020204" pitchFamily="34" charset="0"/>
            </a:endParaRPr>
          </a:p>
        </p:txBody>
      </p:sp>
      <p:sp>
        <p:nvSpPr>
          <p:cNvPr id="6" name="Botón de acción: Comienzo 5">
            <a:hlinkClick r:id="rId3" highlightClick="1"/>
          </p:cNvPr>
          <p:cNvSpPr/>
          <p:nvPr/>
        </p:nvSpPr>
        <p:spPr>
          <a:xfrm>
            <a:off x="6633030" y="3116735"/>
            <a:ext cx="2510971" cy="2032000"/>
          </a:xfrm>
          <a:prstGeom prst="actionButtonBeginning">
            <a:avLst/>
          </a:prstGeom>
          <a:solidFill>
            <a:srgbClr val="7030A0"/>
          </a:solidFill>
          <a:ln w="19050">
            <a:solidFill>
              <a:srgbClr val="0A8D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CuadroTexto 6"/>
          <p:cNvSpPr txBox="1"/>
          <p:nvPr/>
        </p:nvSpPr>
        <p:spPr>
          <a:xfrm>
            <a:off x="1023257" y="820057"/>
            <a:ext cx="10232572" cy="968621"/>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800" dirty="0" smtClean="0">
                <a:solidFill>
                  <a:srgbClr val="A5BBF9"/>
                </a:solidFill>
                <a:latin typeface="Arial Black" panose="020B0A04020102020204" pitchFamily="34" charset="0"/>
              </a:rPr>
              <a:t>A continuación exponemos el vídeo de 14 minutos, titulado “</a:t>
            </a:r>
            <a:r>
              <a:rPr lang="es-PE" sz="2800" dirty="0" err="1" smtClean="0">
                <a:solidFill>
                  <a:srgbClr val="A5BBF9"/>
                </a:solidFill>
                <a:latin typeface="Arial Black" panose="020B0A04020102020204" pitchFamily="34" charset="0"/>
              </a:rPr>
              <a:t>Plandemia</a:t>
            </a:r>
            <a:r>
              <a:rPr lang="es-PE" sz="2800" dirty="0" smtClean="0">
                <a:solidFill>
                  <a:srgbClr val="A5BBF9"/>
                </a:solidFill>
                <a:latin typeface="Arial Black" panose="020B0A04020102020204" pitchFamily="34" charset="0"/>
              </a:rPr>
              <a:t> Año 1976: Sus Efectos” </a:t>
            </a:r>
            <a:endParaRPr lang="es-PE" sz="28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16835507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rotWithShape="1">
          <a:blip r:embed="rId2" cstate="email">
            <a:extLst>
              <a:ext uri="{28A0092B-C50C-407E-A947-70E740481C1C}">
                <a14:useLocalDpi xmlns:a14="http://schemas.microsoft.com/office/drawing/2010/main"/>
              </a:ext>
            </a:extLst>
          </a:blip>
          <a:srcRect r="394"/>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1477" y="-219405"/>
            <a:ext cx="3168352" cy="2163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uadroTexto 4"/>
          <p:cNvSpPr txBox="1"/>
          <p:nvPr/>
        </p:nvSpPr>
        <p:spPr>
          <a:xfrm>
            <a:off x="9338491" y="6190343"/>
            <a:ext cx="2427447" cy="461665"/>
          </a:xfrm>
          <a:prstGeom prst="rect">
            <a:avLst/>
          </a:prstGeom>
          <a:noFill/>
        </p:spPr>
        <p:txBody>
          <a:bodyPr wrap="square" rtlCol="0">
            <a:spAutoFit/>
            <a:scene3d>
              <a:camera prst="obliqueBottomLeft"/>
              <a:lightRig rig="threePt" dir="t"/>
            </a:scene3d>
            <a:sp3d extrusionH="152400">
              <a:extrusionClr>
                <a:srgbClr val="02272C"/>
              </a:extrusionClr>
            </a:sp3d>
          </a:bodyPr>
          <a:lstStyle/>
          <a:p>
            <a:pPr algn="r"/>
            <a:r>
              <a:rPr lang="es-ES" sz="2400" dirty="0" err="1" smtClean="0">
                <a:solidFill>
                  <a:srgbClr val="72D4E4"/>
                </a:solidFill>
                <a:latin typeface="Brush Script Std" panose="03060802040607070404" pitchFamily="66" charset="0"/>
              </a:rPr>
              <a:t>Roby</a:t>
            </a:r>
            <a:endParaRPr lang="es-PE" sz="2400" dirty="0">
              <a:solidFill>
                <a:srgbClr val="72D4E4"/>
              </a:solidFill>
              <a:latin typeface="Brush Script Std" panose="03060802040607070404" pitchFamily="66" charset="0"/>
            </a:endParaRPr>
          </a:p>
        </p:txBody>
      </p:sp>
    </p:spTree>
    <p:extLst>
      <p:ext uri="{BB962C8B-B14F-4D97-AF65-F5344CB8AC3E}">
        <p14:creationId xmlns:p14="http://schemas.microsoft.com/office/powerpoint/2010/main" val="2762742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6165161"/>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65</TotalTime>
  <Words>457</Words>
  <Application>Microsoft Office PowerPoint</Application>
  <PresentationFormat>Panorámica</PresentationFormat>
  <Paragraphs>18</Paragraphs>
  <Slides>12</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12</vt:i4>
      </vt:variant>
    </vt:vector>
  </HeadingPairs>
  <TitlesOfParts>
    <vt:vector size="20" baseType="lpstr">
      <vt:lpstr>Arial</vt:lpstr>
      <vt:lpstr>Arial Black</vt:lpstr>
      <vt:lpstr>Brush Script Std</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7</cp:revision>
  <dcterms:created xsi:type="dcterms:W3CDTF">2020-05-31T04:13:32Z</dcterms:created>
  <dcterms:modified xsi:type="dcterms:W3CDTF">2020-05-31T05:19:09Z</dcterms:modified>
</cp:coreProperties>
</file>