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sldIdLst>
    <p:sldId id="256" r:id="rId3"/>
    <p:sldId id="278" r:id="rId4"/>
    <p:sldId id="27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3" r:id="rId15"/>
    <p:sldId id="274" r:id="rId16"/>
    <p:sldId id="276" r:id="rId17"/>
    <p:sldId id="272" r:id="rId18"/>
    <p:sldId id="266" r:id="rId19"/>
    <p:sldId id="267" r:id="rId20"/>
    <p:sldId id="268" r:id="rId21"/>
    <p:sldId id="269" r:id="rId22"/>
    <p:sldId id="270" r:id="rId23"/>
    <p:sldId id="281" r:id="rId24"/>
    <p:sldId id="279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KKWKZK6L/MtdRgxv+yhtQ==" hashData="KxIhQYhYkvEwea5o6O4/7hDtH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33CC33"/>
    <a:srgbClr val="CC3300"/>
    <a:srgbClr val="008000"/>
    <a:srgbClr val="FFFF00"/>
    <a:srgbClr val="CCEC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70" autoAdjust="0"/>
  </p:normalViewPr>
  <p:slideViewPr>
    <p:cSldViewPr>
      <p:cViewPr varScale="1"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58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B20E96A-EA6C-4FFB-BE50-DA4441DB7F6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6507A-C5FA-4E52-92DB-6376CED270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EF9E1-D86C-4DEA-B40D-EAEAA6FE44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90AC8-586A-48D6-AE1B-D7F670C2C0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CE850C-1672-44F7-A138-90CB3FC52D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1C9BB-D95A-4F34-8E55-51D397191C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E7141-A73F-4814-A542-B7EB8CF577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1D44A-7070-4FA7-9268-7F7484732C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A21B-97CB-4359-A919-7DFF7DF94D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7B470-344F-4340-9CC1-BB80639183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39674-66F5-4232-97AE-0594FC2118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D18EF2-24E4-47E4-B548-5FFFD0059B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352CB-CE35-4BC3-A55A-10C7029D0E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771F8-0A75-48E3-AEE3-E9BF42326B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FF2D1-E56A-4799-BE0B-66827B0C6D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E94D9-C031-446F-9BCB-48102C9771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A4573-3E62-4CD7-B014-F47479B2A6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1A6174-9C12-40BF-B59C-F224FF2058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D0F61-87B9-47A3-8855-4E3D569ECA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3971A-5C3B-40C7-BACA-24758A2EAD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ED7A0-A2CA-413F-942A-53F6F97789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F0C87-234F-4FD3-B634-D707C13D75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D2584-949E-4743-A299-CA14D562F1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8CD2997E-6A9F-4033-9DAA-F6E493446B0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0259AF9A-722E-4120-8C62-8AF49E0A51A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4B70-7E72-4FCC-B49A-F1F7E93BC2F4}" type="slidenum">
              <a:rPr lang="es-ES"/>
              <a:pPr/>
              <a:t>1</a:t>
            </a:fld>
            <a:endParaRPr lang="es-E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57200" y="838200"/>
            <a:ext cx="85344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endParaRPr lang="es-ES" sz="2400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4400" b="0">
              <a:solidFill>
                <a:schemeClr val="tx2"/>
              </a:solidFill>
            </a:endParaRP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539750" y="333375"/>
            <a:ext cx="8208963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</a:rPr>
              <a:t>Con este pps. he querido presentar una series de técnicas y herramientas que puedan ser útil y ayudar a todos los que nos dedicamos a formar y educar (padres, profesores, tutores, …) en esta difícil tarea y para la que en muchas ocasiones nos encontramos en situaciones complicadas y nos resulta complicado la toma de decisiones.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539750" y="2852738"/>
            <a:ext cx="8351838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</a:rPr>
              <a:t>El objetivo es que puedan tener una visión completa de cómo podemos actuar sobre los comportamientos, y que seamos conscientes, de que a veces somos nosotros, con nuestra forma de actuar,  los que favorecemos lo que no queremos que se produzca en nuestros niños. </a:t>
            </a:r>
          </a:p>
          <a:p>
            <a:pPr algn="ctr"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</a:rPr>
              <a:t>(Leer reposadamente y releer)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utoUpdateAnimBg="0"/>
      <p:bldP spid="2061" grpId="0"/>
      <p:bldP spid="20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A2EA1-0E04-4FFF-863A-D918CF617556}" type="slidenum">
              <a:rPr lang="es-ES"/>
              <a:pPr/>
              <a:t>2</a:t>
            </a:fld>
            <a:endParaRPr lang="es-E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457200" y="838200"/>
            <a:ext cx="85344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endParaRPr lang="es-ES" sz="2400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4400" b="0">
              <a:solidFill>
                <a:schemeClr val="tx2"/>
              </a:solidFill>
            </a:endParaRPr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1692275" y="2276475"/>
            <a:ext cx="5688013" cy="15557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Pautas Educativas-1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250825" y="6165850"/>
            <a:ext cx="3313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José Miguel – Mayo 2013</a:t>
            </a:r>
          </a:p>
        </p:txBody>
      </p:sp>
      <p:pic>
        <p:nvPicPr>
          <p:cNvPr id="37894" name="Picture 6" descr="notas-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5734050"/>
            <a:ext cx="714375" cy="5715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Clayderman-Yesterd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DC9C7-CDE4-4482-982A-195F71DB26DB}" type="slidenum">
              <a:rPr lang="es-ES"/>
              <a:pPr/>
              <a:t>3</a:t>
            </a:fld>
            <a:endParaRPr lang="es-E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457200" y="838200"/>
            <a:ext cx="85344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endParaRPr lang="es-ES" sz="2400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81000" y="609600"/>
            <a:ext cx="8382000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u="sng"/>
              <a:t>¿A QUÉ LLAMAMOS “CONDUCTA”?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El comportamiento, esto es, la CONDUCTA, puede definirse: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“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El conjunto de respuestas del organismo ante las demandas </a:t>
            </a:r>
          </a:p>
          <a:p>
            <a:pPr>
              <a:spcBef>
                <a:spcPct val="50000"/>
              </a:spcBef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del medio”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 El medio puede considerarse externo (</a:t>
            </a:r>
            <a:r>
              <a:rPr lang="es-ES_tradnl"/>
              <a:t>demandas externas p.e: responder verbalmente</a:t>
            </a:r>
            <a:r>
              <a:rPr lang="es-ES_tradnl" sz="2400"/>
              <a:t>,...) o interno (</a:t>
            </a:r>
            <a:r>
              <a:rPr lang="es-ES_tradnl"/>
              <a:t>demandas internas p.e:comer cuando sentimos hambre</a:t>
            </a:r>
            <a:r>
              <a:rPr lang="es-ES_tradnl" sz="2400"/>
              <a:t>,...).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Las múltiples respuestas que puede dar un sujeto se pueden clasificar en tres clases:</a:t>
            </a:r>
          </a:p>
          <a:p>
            <a:pPr algn="ctr">
              <a:spcBef>
                <a:spcPct val="50000"/>
              </a:spcBef>
            </a:pPr>
            <a:r>
              <a:rPr lang="es-ES_tradnl" sz="2400"/>
              <a:t>1... COGNITIVAS</a:t>
            </a:r>
          </a:p>
          <a:p>
            <a:pPr algn="ctr">
              <a:spcBef>
                <a:spcPct val="50000"/>
              </a:spcBef>
            </a:pPr>
            <a:r>
              <a:rPr lang="es-ES_tradnl" sz="2400"/>
              <a:t>2... EMOCIONALES</a:t>
            </a:r>
          </a:p>
          <a:p>
            <a:pPr algn="ctr">
              <a:spcBef>
                <a:spcPct val="50000"/>
              </a:spcBef>
            </a:pPr>
            <a:r>
              <a:rPr lang="es-ES_tradnl" sz="2400"/>
              <a:t>3...   MOTORAS</a:t>
            </a:r>
            <a:endParaRPr lang="es-ES" sz="2400"/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838200" y="152400"/>
            <a:ext cx="7772400" cy="3048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b="0">
                <a:solidFill>
                  <a:schemeClr val="tx2"/>
                </a:solidFill>
              </a:rPr>
              <a:t>TÉCNICAS PARA POTENCIAR O REDUCIR CONDUCTAS</a:t>
            </a:r>
            <a:endParaRPr lang="es-ES" b="0">
              <a:solidFill>
                <a:schemeClr val="tx2"/>
              </a:solidFill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685800" y="2743200"/>
            <a:ext cx="7696200" cy="3733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 sz="2400" b="0"/>
              <a:t>Desde un punto de vista práctico lo que nos interesa a los </a:t>
            </a:r>
          </a:p>
          <a:p>
            <a:pPr algn="ctr"/>
            <a:r>
              <a:rPr lang="es-ES_tradnl" sz="2400" b="0"/>
              <a:t>educadores es considerar todo lo concerniente a los procesos</a:t>
            </a:r>
          </a:p>
          <a:p>
            <a:pPr algn="ctr"/>
            <a:r>
              <a:rPr lang="es-ES_tradnl" sz="2400" b="0"/>
              <a:t>de </a:t>
            </a: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adquisición</a:t>
            </a:r>
            <a:r>
              <a:rPr lang="es-ES_tradnl" sz="2400" b="0"/>
              <a:t>, </a:t>
            </a: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mantenimiento</a:t>
            </a:r>
            <a:r>
              <a:rPr lang="es-ES_tradnl" sz="2400" b="0"/>
              <a:t> y </a:t>
            </a: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modificación </a:t>
            </a:r>
            <a:r>
              <a:rPr lang="es-ES_tradnl" sz="2400" b="0"/>
              <a:t>o </a:t>
            </a: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extinción</a:t>
            </a:r>
          </a:p>
          <a:p>
            <a:pPr algn="ctr"/>
            <a:r>
              <a:rPr lang="es-ES_tradnl" sz="2400" b="0"/>
              <a:t>de conductas.</a:t>
            </a:r>
            <a:endParaRPr lang="es-ES" sz="24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utoUpdateAnimBg="0"/>
      <p:bldP spid="36869" grpId="0" autoUpdateAnimBg="0"/>
      <p:bldP spid="36870" grpId="0" animBg="1" autoUpdateAnimBg="0"/>
      <p:bldP spid="36871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04BEB-2D5D-49F7-936A-C77D5F582466}" type="slidenum">
              <a:rPr lang="es-ES"/>
              <a:pPr/>
              <a:t>4</a:t>
            </a:fld>
            <a:endParaRPr lang="es-E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28600" y="533400"/>
            <a:ext cx="8686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u="sng"/>
              <a:t>LA EDUCACIÓN DESDE EL PUNTO DE VISTA DE LA TEORÍA DEL APRENDIZAJE</a:t>
            </a:r>
            <a:endParaRPr lang="es-ES" u="sng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28600" y="1371600"/>
            <a:ext cx="868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Desde un punto de vista funcional y operativo se puede definir:</a:t>
            </a:r>
            <a:endParaRPr lang="es-ES" sz="2400" b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04800" y="1905000"/>
            <a:ext cx="8534400" cy="10064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/>
              <a:t>“EDUCAR ES ACTUAR CERCA DE UNA PERSONA DE MODO TAL QUE SE OBTENGAN DETERMINADOS CAMBIOS EN SU COMPORTAMIENTO”</a:t>
            </a:r>
            <a:endParaRPr lang="es-ES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04800" y="30480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Aclaremos algunos términos de nuestra definición:</a:t>
            </a:r>
            <a:endParaRPr lang="es-ES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09600" y="3505200"/>
            <a:ext cx="7924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/>
              <a:t>¿QUÉ SE ENTIENDE POR “COMPORTAMIENTO”?</a:t>
            </a:r>
            <a:endParaRPr lang="es-ES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228600" y="3962400"/>
            <a:ext cx="868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* Lo que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hacemos</a:t>
            </a:r>
            <a:r>
              <a:rPr lang="es-ES_tradnl"/>
              <a:t> manifiestamenteante los ojos de los demás (</a:t>
            </a:r>
            <a:r>
              <a:rPr lang="es-ES_tradnl" sz="1800"/>
              <a:t>comport. Motor</a:t>
            </a:r>
            <a:r>
              <a:rPr lang="es-ES_tradnl"/>
              <a:t>)</a:t>
            </a:r>
            <a:endParaRPr lang="es-ES"/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28600" y="4572000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0"/>
              <a:t>* </a:t>
            </a:r>
            <a:r>
              <a:rPr lang="es-ES_tradnl"/>
              <a:t>Lo que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pensamos </a:t>
            </a:r>
            <a:r>
              <a:rPr lang="es-ES_tradnl"/>
              <a:t>(comport. Cognitivo o ideacional)</a:t>
            </a:r>
            <a:endParaRPr lang="es-ES" b="0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304800" y="5257800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0"/>
              <a:t>* </a:t>
            </a:r>
            <a:r>
              <a:rPr lang="es-ES_tradnl"/>
              <a:t>Lo que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sentimos </a:t>
            </a:r>
            <a:r>
              <a:rPr lang="es-ES_tradnl"/>
              <a:t>(comport. Emocional)</a:t>
            </a:r>
            <a:endParaRPr lang="es-ES" b="0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04800" y="57912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0"/>
              <a:t>* </a:t>
            </a:r>
            <a:r>
              <a:rPr lang="es-ES_tradnl"/>
              <a:t>Lo que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decimos, </a:t>
            </a:r>
            <a:r>
              <a:rPr lang="es-ES_tradnl"/>
              <a:t>suma de motor+emocional+cognitivo (comport. Verbal)</a:t>
            </a:r>
            <a:endParaRPr lang="es-ES" b="0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304800" y="2667000"/>
            <a:ext cx="8458200" cy="37433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0"/>
              <a:t>TODO ESTO PUEDE SER </a:t>
            </a:r>
          </a:p>
          <a:p>
            <a:pPr algn="ctr">
              <a:spcBef>
                <a:spcPct val="50000"/>
              </a:spcBef>
            </a:pP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CAMBIADO, MODIFICADO</a:t>
            </a:r>
          </a:p>
          <a:p>
            <a:pPr algn="ctr">
              <a:spcBef>
                <a:spcPct val="50000"/>
              </a:spcBef>
            </a:pPr>
            <a:r>
              <a:rPr lang="es-ES_tradnl" sz="2400" b="0"/>
              <a:t>POR MEDIO DE LOS PROCESOS ADECUADOS DE</a:t>
            </a:r>
          </a:p>
          <a:p>
            <a:pPr algn="ctr">
              <a:spcBef>
                <a:spcPct val="50000"/>
              </a:spcBef>
            </a:pP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APRENDIZAJE-ENSEÑANZA</a:t>
            </a:r>
          </a:p>
          <a:p>
            <a:pPr algn="ctr">
              <a:spcBef>
                <a:spcPct val="50000"/>
              </a:spcBef>
            </a:pPr>
            <a:r>
              <a:rPr lang="es-ES_tradnl" sz="2400" b="0"/>
              <a:t>QUE CONSTITUYEN DIVERSOS </a:t>
            </a:r>
          </a:p>
          <a:p>
            <a:pPr algn="ctr">
              <a:spcBef>
                <a:spcPct val="50000"/>
              </a:spcBef>
            </a:pPr>
            <a:r>
              <a:rPr lang="es-ES_tradnl" sz="2400" b="0"/>
              <a:t>MÉTODOS DE EDUCACIÓN</a:t>
            </a:r>
          </a:p>
          <a:p>
            <a:pPr algn="ctr">
              <a:spcBef>
                <a:spcPct val="50000"/>
              </a:spcBef>
            </a:pPr>
            <a:r>
              <a:rPr lang="es-ES_tradnl" sz="2400" b="0"/>
              <a:t>(</a:t>
            </a:r>
            <a:r>
              <a:rPr lang="es-ES_tradnl" i="1"/>
              <a:t>El término CAMBIAR incluye el concepto de ADQUIRIR)</a:t>
            </a:r>
            <a:endParaRPr lang="es-ES" sz="24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 autoUpdateAnimBg="0"/>
      <p:bldP spid="3076" grpId="0" animBg="1" autoUpdateAnimBg="0"/>
      <p:bldP spid="3077" grpId="0" autoUpdateAnimBg="0"/>
      <p:bldP spid="3078" grpId="0" animBg="1" autoUpdateAnimBg="0"/>
      <p:bldP spid="3079" grpId="0" autoUpdateAnimBg="0"/>
      <p:bldP spid="3080" grpId="0" autoUpdateAnimBg="0"/>
      <p:bldP spid="3081" grpId="0" autoUpdateAnimBg="0"/>
      <p:bldP spid="3082" grpId="0" autoUpdateAnimBg="0"/>
      <p:bldP spid="3083" grpId="0" autoUpdateAnimBg="0"/>
      <p:bldP spid="3084" grpId="0" autoUpdateAnimBg="0"/>
      <p:bldP spid="3085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26AFF-3286-4D2B-B275-CB3D0A953777}" type="slidenum">
              <a:rPr lang="es-ES"/>
              <a:pPr/>
              <a:t>5</a:t>
            </a:fld>
            <a:endParaRPr lang="es-ES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28600" y="685800"/>
            <a:ext cx="868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¿</a:t>
            </a:r>
            <a:r>
              <a:rPr lang="es-ES_tradnl" sz="2400" b="0" u="sng"/>
              <a:t>MODOS DE ADQUISICIÓN DE CONDUCTAS?</a:t>
            </a:r>
            <a:endParaRPr lang="es-ES" sz="2400" b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04800" y="1371600"/>
            <a:ext cx="86868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Básicamente, existen tan sólo tres modos de adquisición de conductas por aprendizaje. Aunque, en general, las conductas que exhiben las personas son aprendidas y se mantienen de un modo complejo, es posible analizarlas de acuerdo con los tres modelos teóricos que vamos a comentar.</a:t>
            </a:r>
            <a:endParaRPr lang="es-ES" sz="2400" b="0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04800" y="3505200"/>
            <a:ext cx="8610600" cy="3048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_tradnl" sz="2400"/>
              <a:t>APRENDIZAJE RESPONDIENTE (condicionamiento clásico):</a:t>
            </a:r>
          </a:p>
          <a:p>
            <a:endParaRPr lang="es-ES_tradnl" b="0"/>
          </a:p>
          <a:p>
            <a:r>
              <a:rPr lang="es-ES_tradnl"/>
              <a:t>Fijemos nuestra atención en un estímulo (E) que SIEMPRE que se presenta al </a:t>
            </a:r>
          </a:p>
          <a:p>
            <a:r>
              <a:rPr lang="es-ES_tradnl"/>
              <a:t>organismo (O) coincide con la aparición consecutiva de una determinada </a:t>
            </a:r>
          </a:p>
          <a:p>
            <a:r>
              <a:rPr lang="es-ES_tradnl"/>
              <a:t>conducta o respuesta (R) . Esto es,</a:t>
            </a:r>
            <a:endParaRPr lang="es-ES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533400" y="6019800"/>
            <a:ext cx="815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E</a:t>
            </a:r>
            <a:endParaRPr lang="es-ES" sz="2400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914400" y="6248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200400" y="59436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(o)</a:t>
            </a:r>
            <a:endParaRPr lang="es-ES" sz="2400" b="0"/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>
            <a:off x="3733800" y="6248400"/>
            <a:ext cx="2667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6477000" y="59436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R</a:t>
            </a:r>
            <a:endParaRPr lang="es-ES" sz="24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  <p:bldP spid="12291" grpId="0" autoUpdateAnimBg="0"/>
      <p:bldP spid="12293" grpId="0" autoUpdateAnimBg="0"/>
      <p:bldP spid="12294" grpId="0" animBg="1" autoUpdateAnimBg="0"/>
      <p:bldP spid="12295" grpId="0" autoUpdateAnimBg="0"/>
      <p:bldP spid="12296" grpId="0" animBg="1"/>
      <p:bldP spid="12297" grpId="0" autoUpdateAnimBg="0"/>
      <p:bldP spid="12299" grpId="0" animBg="1"/>
      <p:bldP spid="1230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7C69-BAC9-4C55-833B-A0C4AAC20BEC}" type="slidenum">
              <a:rPr lang="es-ES"/>
              <a:pPr/>
              <a:t>6</a:t>
            </a:fld>
            <a:endParaRPr lang="es-ES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04800" y="533400"/>
            <a:ext cx="8610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/>
              <a:t>APRENDIZAJE RESPONDIENTE (condicionamiento clásico):</a:t>
            </a:r>
            <a:endParaRPr lang="es-ES" sz="2400" b="0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81000" y="1211263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Ejemplos:</a:t>
            </a:r>
            <a:endParaRPr lang="es-ES" sz="2400" b="0"/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066800" y="1676400"/>
            <a:ext cx="685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0"/>
              <a:t>COMIDA                                               SALIVACIÓN</a:t>
            </a:r>
            <a:endParaRPr lang="es-ES" b="0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2514600" y="1905000"/>
            <a:ext cx="236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143000" y="2209800"/>
            <a:ext cx="6553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0"/>
              <a:t>GOLPE                                                  DOLOR</a:t>
            </a:r>
            <a:endParaRPr lang="es-ES" b="0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2514600" y="2362200"/>
            <a:ext cx="236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066800" y="2811463"/>
            <a:ext cx="762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0"/>
              <a:t>REPROCHE                                          MALESTAR EMOCIONAL</a:t>
            </a:r>
            <a:endParaRPr lang="es-ES" b="0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2743200" y="3048000"/>
            <a:ext cx="213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228600" y="3200400"/>
            <a:ext cx="86106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Se dice entonces que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tal estímulo </a:t>
            </a:r>
            <a:r>
              <a:rPr lang="es-ES_tradnl"/>
              <a:t>es un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antecedente</a:t>
            </a:r>
            <a:r>
              <a:rPr lang="es-ES_tradnl"/>
              <a:t> que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provoca </a:t>
            </a:r>
            <a:r>
              <a:rPr lang="es-ES_tradnl"/>
              <a:t>tal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respuesta</a:t>
            </a:r>
            <a:endParaRPr lang="es-ES"/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228600" y="3725863"/>
            <a:ext cx="861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Al estímulo antecedente se le denomina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“incondicionado”</a:t>
            </a:r>
            <a:r>
              <a:rPr lang="es-ES_tradnl"/>
              <a:t>(EI) ya que provoca la conducta de un modo incondicional y a la respuesta, igualmente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“incondicionada”</a:t>
            </a:r>
            <a:r>
              <a:rPr lang="es-ES_tradnl"/>
              <a:t> (RI).</a:t>
            </a:r>
            <a:endParaRPr lang="es-ES"/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228600" y="4876800"/>
            <a:ext cx="8610600" cy="13112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LO APROVECHABLE DE ESTOS ESTÍMULOS ES QUE PUEDEN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“TRANSFERIR” </a:t>
            </a:r>
            <a:r>
              <a:rPr lang="es-ES_tradnl"/>
              <a:t>SU CAPACIDAD DE PROVOCAR UNA CIERTA RESPUESTA A OTROS QUE NUNCA ANTES TUVIERON TAL CAPACIDAD</a:t>
            </a:r>
            <a:endParaRPr lang="es-ES"/>
          </a:p>
        </p:txBody>
      </p:sp>
      <p:sp>
        <p:nvSpPr>
          <p:cNvPr id="13327" name="AutoShape 15"/>
          <p:cNvSpPr>
            <a:spLocks noChangeArrowheads="1"/>
          </p:cNvSpPr>
          <p:nvPr/>
        </p:nvSpPr>
        <p:spPr bwMode="auto">
          <a:xfrm>
            <a:off x="4495800" y="6324600"/>
            <a:ext cx="4114800" cy="533400"/>
          </a:xfrm>
          <a:prstGeom prst="rightArrow">
            <a:avLst>
              <a:gd name="adj1" fmla="val 50000"/>
              <a:gd name="adj2" fmla="val 19285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 sz="1600" b="0"/>
              <a:t>VEAMOS UN EJEMPLO</a:t>
            </a:r>
            <a:endParaRPr lang="es-ES" sz="16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nimBg="1" autoUpdateAnimBg="0"/>
      <p:bldP spid="13316" grpId="0" autoUpdateAnimBg="0"/>
      <p:bldP spid="13317" grpId="0" autoUpdateAnimBg="0"/>
      <p:bldP spid="13319" grpId="0" animBg="1"/>
      <p:bldP spid="13320" grpId="0" autoUpdateAnimBg="0"/>
      <p:bldP spid="13321" grpId="0" animBg="1"/>
      <p:bldP spid="13322" grpId="0" autoUpdateAnimBg="0"/>
      <p:bldP spid="13323" grpId="0" animBg="1"/>
      <p:bldP spid="13324" grpId="0" animBg="1" autoUpdateAnimBg="0"/>
      <p:bldP spid="13325" grpId="0" autoUpdateAnimBg="0"/>
      <p:bldP spid="13326" grpId="0" animBg="1" autoUpdateAnimBg="0"/>
      <p:bldP spid="13327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81A31-4FBF-4AB6-AE35-1541A6C24787}" type="slidenum">
              <a:rPr lang="es-ES"/>
              <a:pPr/>
              <a:t>7</a:t>
            </a:fld>
            <a:endParaRPr lang="es-E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04800" y="609600"/>
            <a:ext cx="84582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/>
              <a:t>APRENDIZAJE RESPONDIENTE (condicionamiento clásico):</a:t>
            </a:r>
            <a:endParaRPr lang="es-ES" sz="240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28600" y="1219200"/>
            <a:ext cx="86106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Ejercicios de escritura:</a:t>
            </a:r>
          </a:p>
          <a:p>
            <a:pPr>
              <a:spcBef>
                <a:spcPct val="50000"/>
              </a:spcBef>
            </a:pPr>
            <a:r>
              <a:rPr lang="es-ES_tradnl"/>
              <a:t>Pedro tiene 6 años y está empezando a escribir. Sus educadores resultan  muy exigentes. Por ello y como el niño no coge bien el lápiz, ni reproduce correctamente los caracteres, recibe muchas críticas y pocas alabanzas por sus lentos progresos. La situación es la siguiente ........</a:t>
            </a:r>
            <a:endParaRPr lang="es-ES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28600" y="2971800"/>
            <a:ext cx="868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Materiales: lápiz y papel                          Estímulos neutros (E.N)</a:t>
            </a:r>
            <a:endParaRPr lang="es-ES" sz="2400" b="0"/>
          </a:p>
        </p:txBody>
      </p:sp>
      <p:sp>
        <p:nvSpPr>
          <p:cNvPr id="14342" name="Line 6"/>
          <p:cNvSpPr>
            <a:spLocks noChangeShapeType="1"/>
          </p:cNvSpPr>
          <p:nvPr/>
        </p:nvSpPr>
        <p:spPr bwMode="auto">
          <a:xfrm>
            <a:off x="3581400" y="3200400"/>
            <a:ext cx="1524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28600" y="3429000"/>
            <a:ext cx="868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/>
              <a:t>Al comenzar el proceso de aprendizaje:</a:t>
            </a:r>
            <a:endParaRPr lang="es-ES" i="1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04800" y="3810000"/>
            <a:ext cx="8610600" cy="8540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Ejercicios de escritura                  (Pedro)                   Atención general</a:t>
            </a:r>
          </a:p>
          <a:p>
            <a:pPr>
              <a:spcBef>
                <a:spcPct val="50000"/>
              </a:spcBef>
            </a:pPr>
            <a:r>
              <a:rPr lang="es-ES_tradnl"/>
              <a:t>               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E.N </a:t>
            </a:r>
            <a:r>
              <a:rPr lang="es-ES_tradnl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(Estímulo Neutro)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O                               R.O </a:t>
            </a:r>
            <a:r>
              <a:rPr lang="es-ES_tradnl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(Respuesta Orientativa)</a:t>
            </a:r>
            <a:endParaRPr lang="es-ES"/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04800" y="4800600"/>
            <a:ext cx="8534400" cy="8540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Críticas verbales y gestuales           (Pedro)                 Disgusto</a:t>
            </a:r>
          </a:p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E.I </a:t>
            </a:r>
            <a:r>
              <a:rPr lang="es-ES_tradnl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(Estímulo Incondicionado)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O                            R.I </a:t>
            </a:r>
            <a:r>
              <a:rPr lang="es-ES_tradnl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(Respuesta Incondicional) </a:t>
            </a:r>
            <a:endParaRPr lang="es-ES" sz="12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>
            <a:off x="2971800" y="4114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>
            <a:off x="4876800" y="41148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48" name="Line 12"/>
          <p:cNvSpPr>
            <a:spLocks noChangeShapeType="1"/>
          </p:cNvSpPr>
          <p:nvPr/>
        </p:nvSpPr>
        <p:spPr bwMode="auto">
          <a:xfrm>
            <a:off x="3505200" y="52578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5029200" y="5257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304800" y="5791200"/>
            <a:ext cx="8610600" cy="8540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Ejercicios + críticas                           (Pedro)                Disgusto</a:t>
            </a:r>
          </a:p>
          <a:p>
            <a:pPr>
              <a:spcBef>
                <a:spcPct val="50000"/>
              </a:spcBef>
            </a:pPr>
            <a:r>
              <a:rPr lang="es-ES_tradnl"/>
              <a:t>      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E.N    +   E.I.                                     O                          R.I.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nimBg="1" autoUpdateAnimBg="0"/>
      <p:bldP spid="14340" grpId="0" autoUpdateAnimBg="0"/>
      <p:bldP spid="14341" grpId="0" autoUpdateAnimBg="0"/>
      <p:bldP spid="14342" grpId="0" animBg="1"/>
      <p:bldP spid="14343" grpId="0" autoUpdateAnimBg="0"/>
      <p:bldP spid="14344" grpId="0" animBg="1" autoUpdateAnimBg="0"/>
      <p:bldP spid="14345" grpId="0" animBg="1" autoUpdateAnimBg="0"/>
      <p:bldP spid="14346" grpId="0" animBg="1"/>
      <p:bldP spid="14347" grpId="0" animBg="1"/>
      <p:bldP spid="14348" grpId="0" animBg="1"/>
      <p:bldP spid="14350" grpId="0" animBg="1"/>
      <p:bldP spid="14351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4D3DE-321C-4D7F-848F-7C5957B23F99}" type="slidenum">
              <a:rPr lang="es-ES"/>
              <a:pPr/>
              <a:t>8</a:t>
            </a:fld>
            <a:endParaRPr lang="es-E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04800" y="533400"/>
            <a:ext cx="84582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/>
              <a:t>APRENDIZAJE RESPONDIENTE (condicionamiento clásico):</a:t>
            </a:r>
            <a:endParaRPr lang="es-ES" sz="2400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28600" y="1287463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De las situaciones anteriores, en consecuencia:</a:t>
            </a:r>
            <a:endParaRPr lang="es-ES" sz="2400" b="0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28600" y="1752600"/>
            <a:ext cx="8686800" cy="10048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Ejercicios/materiales                (Pedro)                   Disgusto/malestar</a:t>
            </a:r>
          </a:p>
          <a:p>
            <a:pPr>
              <a:spcBef>
                <a:spcPct val="50000"/>
              </a:spcBef>
            </a:pPr>
            <a:r>
              <a:rPr lang="es-ES_tradnl" b="0"/>
              <a:t>            </a:t>
            </a: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E.C.                                      O                           R.C = R.I</a:t>
            </a:r>
            <a:endParaRPr lang="es-ES" b="0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2971800" y="19812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5029200" y="19812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457200" y="3276600"/>
            <a:ext cx="8305800" cy="2209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_tradnl" sz="2400" b="0"/>
              <a:t>Tras este proceso de experiencias, los ejercicios o incluso los </a:t>
            </a:r>
          </a:p>
          <a:p>
            <a:r>
              <a:rPr lang="es-ES_tradnl" sz="2400" b="0"/>
              <a:t>materiales asociados (lápiz, papel,...) han adquirido el poder de</a:t>
            </a:r>
          </a:p>
          <a:p>
            <a:r>
              <a:rPr lang="es-ES_tradnl" sz="2400" b="0"/>
              <a:t> provocar reacciones emocionales de ansiedad, temor, malestar,...</a:t>
            </a:r>
            <a:endParaRPr lang="es-ES" sz="2400" b="0"/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0" y="1828800"/>
            <a:ext cx="8839200" cy="2514600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 sz="2400" b="0"/>
              <a:t>PIENSEN AHORA EN POSIBLES EXPLICACIONES, </a:t>
            </a:r>
          </a:p>
          <a:p>
            <a:pPr algn="ctr"/>
            <a:r>
              <a:rPr lang="es-ES_tradnl" sz="2400" b="0"/>
              <a:t>DE ACUERDO CON ESTE MODELO, DE </a:t>
            </a:r>
          </a:p>
          <a:p>
            <a:pPr algn="ctr"/>
            <a:r>
              <a:rPr lang="es-ES_tradnl" sz="2400" b="0"/>
              <a:t>LOS SIGUIENTES HECHOS:</a:t>
            </a:r>
            <a:endParaRPr lang="es-ES" sz="2400" b="0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228600" y="4343400"/>
            <a:ext cx="8686800" cy="4572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EL MIEDO DE UN NIÑO/A A LAS MALAS NOTAS</a:t>
            </a:r>
            <a:endParaRPr lang="es-ES"/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152400" y="4724400"/>
            <a:ext cx="8839200" cy="4572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EL GUSTO DE LOS NIÑOS/AS POR LA CLASE DE TRABAJOS MANUALES</a:t>
            </a:r>
            <a:endParaRPr lang="es-ES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381000" y="5257800"/>
            <a:ext cx="8382000" cy="3810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EL POCO INTERÉS DE LOS NIÑOS POR LAS CLASES DE CÁLCULO</a:t>
            </a:r>
            <a:endParaRPr lang="es-ES"/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228600" y="5791200"/>
            <a:ext cx="8534400" cy="6096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LA SIMPATÍA DE MUCHOS NIÑOS/AS POR UN PROFESOR</a:t>
            </a:r>
          </a:p>
          <a:p>
            <a:pPr algn="ctr"/>
            <a:r>
              <a:rPr lang="es-ES_tradnl"/>
              <a:t> EN PARTICULAR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  <p:bldP spid="15363" grpId="0" animBg="1" autoUpdateAnimBg="0"/>
      <p:bldP spid="15364" grpId="0" autoUpdateAnimBg="0"/>
      <p:bldP spid="15365" grpId="0" animBg="1" autoUpdateAnimBg="0"/>
      <p:bldP spid="15366" grpId="0" animBg="1"/>
      <p:bldP spid="15367" grpId="0" animBg="1"/>
      <p:bldP spid="15368" grpId="0" animBg="1" autoUpdateAnimBg="0"/>
      <p:bldP spid="15369" grpId="0" animBg="1" autoUpdateAnimBg="0"/>
      <p:bldP spid="15370" grpId="0" animBg="1" autoUpdateAnimBg="0"/>
      <p:bldP spid="15371" grpId="0" animBg="1" autoUpdateAnimBg="0"/>
      <p:bldP spid="15372" grpId="0" animBg="1" autoUpdateAnimBg="0"/>
      <p:bldP spid="15373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70EE2-3970-44D3-A533-42F1D66FB6CF}" type="slidenum">
              <a:rPr lang="es-ES"/>
              <a:pPr/>
              <a:t>9</a:t>
            </a:fld>
            <a:endParaRPr lang="es-E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28600" y="609600"/>
            <a:ext cx="8763000" cy="22828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APRENDIZAJE OPERANTE (</a:t>
            </a:r>
            <a:r>
              <a:rPr lang="es-ES_tradnl"/>
              <a:t> INSTRUMENTAL</a:t>
            </a:r>
            <a:r>
              <a:rPr lang="es-ES_tradnl" sz="2400"/>
              <a:t>):</a:t>
            </a:r>
          </a:p>
          <a:p>
            <a:pPr>
              <a:spcBef>
                <a:spcPct val="50000"/>
              </a:spcBef>
            </a:pPr>
            <a:r>
              <a:rPr lang="es-ES_tradnl"/>
              <a:t>	</a:t>
            </a:r>
            <a:r>
              <a:rPr lang="es-ES_tradnl" sz="2400"/>
              <a:t>Una de las principales conclusiones a que llegamos observando el comportamiento de nuestros semejantes (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niños y adultos) </a:t>
            </a:r>
            <a:r>
              <a:rPr lang="es-ES_tradnl" sz="2400"/>
              <a:t>es el cumplimiento de la denominada</a:t>
            </a:r>
          </a:p>
          <a:p>
            <a:pPr algn="ctr">
              <a:spcBef>
                <a:spcPct val="50000"/>
              </a:spcBef>
            </a:pPr>
            <a:r>
              <a:rPr lang="es-ES_tradnl" sz="2400"/>
              <a:t> “LEY DEL EFECTO”: </a:t>
            </a:r>
            <a:endParaRPr lang="es-ES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28600" y="2895600"/>
            <a:ext cx="8686800" cy="10064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0"/>
              <a:t>  </a:t>
            </a:r>
            <a:r>
              <a:rPr lang="es-ES_tradnl"/>
              <a:t>“LA CONDUCTA DE LOS ORGANISMOS SE MODIFICA (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aumenta o disminuye en intensidad o frecuencia</a:t>
            </a:r>
            <a:r>
              <a:rPr lang="es-ES_tradnl"/>
              <a:t>) POR SUS CONSECUENCIAS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INMEDIATAS Y CONTINGENTES</a:t>
            </a:r>
            <a:r>
              <a:rPr lang="es-ES_tradnl"/>
              <a:t> </a:t>
            </a:r>
            <a:endParaRPr lang="es-ES" b="0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04800" y="4114800"/>
            <a:ext cx="8534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Así, por ejemplo, en una situación estimular (E) un organismo (O) ejecuta una conducta (R) y, a continuación, aparece una consecuencia (C):</a:t>
            </a:r>
            <a:endParaRPr lang="es-ES" sz="2400" b="0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28600" y="5410200"/>
            <a:ext cx="868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0"/>
              <a:t>E                    (O)                  R                  C</a:t>
            </a:r>
            <a:endParaRPr lang="es-ES" sz="2400" b="0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>
            <a:off x="2209800" y="57150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6392" name="Line 8"/>
          <p:cNvSpPr>
            <a:spLocks noChangeShapeType="1"/>
          </p:cNvSpPr>
          <p:nvPr/>
        </p:nvSpPr>
        <p:spPr bwMode="auto">
          <a:xfrm>
            <a:off x="4114800" y="57150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>
            <a:off x="5715000" y="5943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5638800" y="57150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1981200" y="6096000"/>
            <a:ext cx="5334000" cy="762000"/>
          </a:xfrm>
          <a:prstGeom prst="upArrowCallout">
            <a:avLst>
              <a:gd name="adj1" fmla="val 175000"/>
              <a:gd name="adj2" fmla="val 175000"/>
              <a:gd name="adj3" fmla="val 16667"/>
              <a:gd name="adj4" fmla="val 6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 sz="2400" b="0"/>
              <a:t>Veamos la siguiente situación</a:t>
            </a:r>
            <a:endParaRPr lang="es-ES" sz="2400" b="0"/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381000" y="1676400"/>
            <a:ext cx="8229600" cy="357028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“Estando en casa de unos amigos con el padre (</a:t>
            </a:r>
            <a:r>
              <a:rPr lang="es-ES_tradnl"/>
              <a:t>todo lo cual sería la situación estimular (E)</a:t>
            </a:r>
            <a:r>
              <a:rPr lang="es-ES_tradnl" sz="2400"/>
              <a:t>) María se mantiene correcta todo el tiempo ( R ) y nada más salir a la calle su padre le alaba por su buen comportamiento y le compra uno de sus tebeos preferidos ( C )”.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Si esto se repite, algunas veces, María “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aprenderá</a:t>
            </a:r>
            <a:r>
              <a:rPr lang="es-ES_tradnl" sz="2400"/>
              <a:t>” (por las consecuencias de su conducta) que portarse bien cuando está de visita con su padre, tiene una recompensa deseable (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alabanza, atención, tebeo)</a:t>
            </a:r>
            <a:endParaRPr lang="es-ES" sz="2400"/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457200" y="1905000"/>
            <a:ext cx="8077200" cy="22923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2400"/>
          </a:p>
          <a:p>
            <a:pPr>
              <a:spcBef>
                <a:spcPct val="50000"/>
              </a:spcBef>
            </a:pPr>
            <a:r>
              <a:rPr lang="es-ES_tradnl" sz="2400"/>
              <a:t>Cuando las consecuencias de una conducta AUMENTAN su frecuencia o intensidad de aparición, se dice que tales consecuencias constituyen un reforzador de tal conducta.</a:t>
            </a:r>
          </a:p>
          <a:p>
            <a:pPr>
              <a:spcBef>
                <a:spcPct val="50000"/>
              </a:spcBef>
            </a:pPr>
            <a:endParaRPr lang="es-ES" sz="2400"/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533400" y="3886200"/>
            <a:ext cx="7924800" cy="11969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>
                <a:effectLst>
                  <a:outerShdw blurRad="38100" dist="38100" dir="2700000" algn="tl">
                    <a:srgbClr val="FFFFFF"/>
                  </a:outerShdw>
                </a:effectLst>
              </a:rPr>
              <a:t>Los REFORZADORES </a:t>
            </a:r>
            <a:r>
              <a:rPr lang="es-ES_tradnl" sz="2400" b="0"/>
              <a:t>SON LOS ESTÍMULOS QUE CONTROLAN LA CONDUCTA DE TODO ORGANISMO; DE AHÍ LA IMPORTANCIA DE CONOCERLOS BIEN.</a:t>
            </a:r>
            <a:endParaRPr lang="es-ES" sz="2400" b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533400" y="2362200"/>
            <a:ext cx="7848600" cy="22320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IMPORTANTE: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ES PRECISO NO OLVIDAR QUE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 TODA CONDUCTA QUE SE REFUERZA, TIENDE A REPETIRSE </a:t>
            </a:r>
            <a:r>
              <a:rPr lang="es-ES_tradnl"/>
              <a:t>(EN LAS MISMAS CIRCUNSTANCIAS)</a:t>
            </a:r>
          </a:p>
          <a:p>
            <a:pPr>
              <a:spcBef>
                <a:spcPct val="50000"/>
              </a:spcBef>
            </a:pPr>
            <a:endParaRPr lang="es-ES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 autoUpdateAnimBg="0"/>
      <p:bldP spid="16387" grpId="0" animBg="1" autoUpdateAnimBg="0"/>
      <p:bldP spid="16388" grpId="0" animBg="1" autoUpdateAnimBg="0"/>
      <p:bldP spid="16389" grpId="0" autoUpdateAnimBg="0"/>
      <p:bldP spid="16390" grpId="0" autoUpdateAnimBg="0"/>
      <p:bldP spid="16391" grpId="0" animBg="1"/>
      <p:bldP spid="16392" grpId="0" animBg="1"/>
      <p:bldP spid="16393" grpId="0" animBg="1"/>
      <p:bldP spid="16394" grpId="0" animBg="1"/>
      <p:bldP spid="16396" grpId="0" animBg="1" autoUpdateAnimBg="0"/>
      <p:bldP spid="16397" grpId="0" animBg="1" autoUpdateAnimBg="0"/>
      <p:bldP spid="16399" grpId="0" animBg="1" autoUpdateAnimBg="0"/>
      <p:bldP spid="16400" grpId="0" animBg="1" autoUpdateAnimBg="0"/>
      <p:bldP spid="1640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DDE5A-A4BA-4AA8-AE82-B266167D56F6}" type="slidenum">
              <a:rPr lang="es-ES"/>
              <a:pPr/>
              <a:t>10</a:t>
            </a:fld>
            <a:endParaRPr lang="es-E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81000" y="609600"/>
            <a:ext cx="53340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NECESIDAD DE LOS REFUERZOS:</a:t>
            </a:r>
            <a:endParaRPr lang="es-ES" sz="2400" b="0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81000" y="1295400"/>
            <a:ext cx="8458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El normal desarrollo emocional y físico de todo ser humano parece exigir la obtención de refuerzos. El MAS IMPORTANTE de todos, sin el cual no se puede desarrollar con normalidad un niño/a desde que nace es la:</a:t>
            </a:r>
            <a:endParaRPr lang="es-ES" sz="2400" b="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762000" y="3276600"/>
            <a:ext cx="7391400" cy="381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ATENCIÓN  Y  EL AFECTO</a:t>
            </a:r>
            <a:endParaRPr lang="es-ES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304800" y="4572000"/>
            <a:ext cx="8382000" cy="11874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/>
              <a:t>LA AUTOCONFIANZA, LA SEGURIDAD EN UNO/A MISMO/A, DEPENDE DE LA OBTENCIÓN DE ÉSTE PRINCIPALMENTE ENTRE OTROS REFUERZOS.</a:t>
            </a: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  <p:bldP spid="20483" grpId="0" animBg="1" autoUpdateAnimBg="0"/>
      <p:bldP spid="20484" grpId="0" autoUpdateAnimBg="0"/>
      <p:bldP spid="20485" grpId="0" animBg="1" autoUpdateAnimBg="0"/>
      <p:bldP spid="20486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DDFD-D2B2-4493-9768-ADAA3B0265CF}" type="slidenum">
              <a:rPr lang="es-ES"/>
              <a:pPr/>
              <a:t>11</a:t>
            </a:fld>
            <a:endParaRPr lang="es-ES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685800"/>
            <a:ext cx="23622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REFORZADOR:</a:t>
            </a:r>
            <a:endParaRPr lang="es-ES" sz="2400" b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28600" y="1524000"/>
            <a:ext cx="8610600" cy="11874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CUALQUIER ESTÍMULO O SUCESO QUE AUMENTE LA FRECUENCIA DE UNA CONDUCTA A LA QUE SIGUE TEMPORALMENTE, SE CONSIDERA REFORZADOR.</a:t>
            </a:r>
            <a:endParaRPr lang="es-ES" sz="2400" b="0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04800" y="2895600"/>
            <a:ext cx="845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b="0"/>
              <a:t>Sin embargo, existen reforzadores positivos y negativos.</a:t>
            </a:r>
            <a:endParaRPr lang="es-ES" sz="2400" b="0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0" y="3573463"/>
            <a:ext cx="9144000" cy="11874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REFORZADOR POSITIVO</a:t>
            </a:r>
            <a:r>
              <a:rPr lang="es-ES_tradnl" sz="2400"/>
              <a:t>: Estímulo o suceso ambiental cuya </a:t>
            </a:r>
            <a:r>
              <a:rPr lang="es-ES_tradnl" sz="2400" i="1"/>
              <a:t>aparición</a:t>
            </a:r>
            <a:r>
              <a:rPr lang="es-ES_tradnl" sz="2400"/>
              <a:t>, </a:t>
            </a:r>
            <a:r>
              <a:rPr lang="es-ES_tradnl" sz="2400" u="sng"/>
              <a:t>como consecuencia de cierta conducta</a:t>
            </a:r>
            <a:r>
              <a:rPr lang="es-ES_tradnl" sz="2400"/>
              <a:t>,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aumenta la probabilidad </a:t>
            </a:r>
            <a:r>
              <a:rPr lang="es-ES_tradnl" sz="2400"/>
              <a:t>de aparición o de mantenimiento de ésta en el futuro.</a:t>
            </a:r>
            <a:endParaRPr lang="es-ES" sz="2400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0" y="5029200"/>
            <a:ext cx="9144000" cy="11874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REFORZADOR NEGATIVO: </a:t>
            </a:r>
            <a:r>
              <a:rPr lang="es-ES_tradnl" sz="2400"/>
              <a:t>Estímulo o suceso ambiental cuya </a:t>
            </a:r>
            <a:r>
              <a:rPr lang="es-ES_tradnl" sz="2400" i="1"/>
              <a:t>retirada</a:t>
            </a:r>
            <a:r>
              <a:rPr lang="es-ES_tradnl" sz="2400"/>
              <a:t>, </a:t>
            </a:r>
            <a:r>
              <a:rPr lang="es-ES_tradnl" sz="2400" u="sng"/>
              <a:t>como consecuencia de cierta conducta</a:t>
            </a:r>
            <a:r>
              <a:rPr lang="es-ES_tradnl" sz="2400"/>
              <a:t>,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aumenta la probabilidad </a:t>
            </a:r>
            <a:r>
              <a:rPr lang="es-ES_tradnl" sz="2400"/>
              <a:t>de aparición o de mantenimiento de ésta en el futuro.</a:t>
            </a:r>
            <a:endParaRPr lang="es-ES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228600" y="1524000"/>
            <a:ext cx="8534400" cy="4648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Por otra parte podemos definir el CASTIGO:</a:t>
            </a:r>
          </a:p>
          <a:p>
            <a:pPr algn="ctr"/>
            <a:endParaRPr lang="es-ES_tradnl"/>
          </a:p>
          <a:p>
            <a:pPr algn="ctr"/>
            <a:r>
              <a:rPr lang="es-ES_tradnl"/>
              <a:t>EL PROCESO ENCAMINADO A CONSEGUIR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DISMINUIR LA</a:t>
            </a:r>
          </a:p>
          <a:p>
            <a:pPr algn="ctr"/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 FRECUENCIA DE APARICIÓN DE UNA CONDUCTA</a:t>
            </a:r>
            <a:r>
              <a:rPr lang="es-ES_tradnl"/>
              <a:t>, CUANDO ES </a:t>
            </a:r>
          </a:p>
          <a:p>
            <a:pPr algn="ctr"/>
            <a:r>
              <a:rPr lang="es-ES_tradnl"/>
              <a:t>CONSECUENCIA DE LA </a:t>
            </a:r>
            <a:r>
              <a:rPr lang="es-ES_tradnl" i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PRESENTACIÓN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 DE UN ESTÍMULO </a:t>
            </a:r>
          </a:p>
          <a:p>
            <a:pPr algn="ctr"/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AVERSIVO </a:t>
            </a:r>
            <a:r>
              <a:rPr lang="es-ES_tradnl"/>
              <a:t>O DE LA </a:t>
            </a:r>
            <a:r>
              <a:rPr lang="es-ES_tradnl" i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PÉRDIDA O RETIRADA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 DE UN ESTÍMULO</a:t>
            </a:r>
          </a:p>
          <a:p>
            <a:pPr algn="ctr"/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APETITIVO </a:t>
            </a:r>
            <a:r>
              <a:rPr lang="es-ES_tradnl"/>
              <a:t>CADA VEZ QUE SE EJECUTA LA CITADA CONDUCTA.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 autoUpdateAnimBg="0"/>
      <p:bldP spid="21507" grpId="0" animBg="1" autoUpdateAnimBg="0"/>
      <p:bldP spid="21508" grpId="0" animBg="1" autoUpdateAnimBg="0"/>
      <p:bldP spid="21509" grpId="0" autoUpdateAnimBg="0"/>
      <p:bldP spid="21510" grpId="0" animBg="1" autoUpdateAnimBg="0"/>
      <p:bldP spid="21513" grpId="0" animBg="1" autoUpdateAnimBg="0"/>
      <p:bldP spid="2151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CC3E0-2AEE-4849-91D9-A3E3C8B412FE}" type="slidenum">
              <a:rPr lang="es-ES"/>
              <a:pPr/>
              <a:t>12</a:t>
            </a:fld>
            <a:endParaRPr lang="es-E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04800" y="685800"/>
            <a:ext cx="1905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EL CASTIGO:</a:t>
            </a:r>
            <a:endParaRPr lang="es-ES"/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304800" y="1219200"/>
            <a:ext cx="8534400" cy="11874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Llamaremos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“castigo”</a:t>
            </a:r>
            <a:r>
              <a:rPr lang="es-ES_tradnl" sz="2400"/>
              <a:t> tanto a la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presentación de un estímulo aversivo</a:t>
            </a:r>
            <a:r>
              <a:rPr lang="es-ES_tradnl" sz="2400"/>
              <a:t> (C+), como a la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retirada de un estímulo apetitivo </a:t>
            </a:r>
            <a:r>
              <a:rPr lang="es-ES_tradnl" sz="2400"/>
              <a:t>(C-), siempre como consecuencia de determinado comportamiento.</a:t>
            </a:r>
            <a:endParaRPr lang="es-ES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304800" y="2735263"/>
            <a:ext cx="8610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Cuando el castigo consiste en la presentación de un estímulo aversivo se denomina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castigo positivo</a:t>
            </a:r>
            <a:r>
              <a:rPr lang="es-ES_tradnl"/>
              <a:t>:</a:t>
            </a:r>
            <a:endParaRPr lang="es-ES"/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304800" y="3505200"/>
            <a:ext cx="8458200" cy="3968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effectLst>
                  <a:outerShdw blurRad="38100" dist="38100" dir="2700000" algn="tl">
                    <a:srgbClr val="FFFFFF"/>
                  </a:outerShdw>
                </a:effectLst>
              </a:rPr>
              <a:t>Un azote – una palabra desagradable – una mirada terrible - . . .</a:t>
            </a:r>
            <a:endParaRPr lang="es-ES" i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381000" y="4259263"/>
            <a:ext cx="8458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Cuando el castigo está constituido por la retirada o pérdida de un estímulo apetitivo o de un privilegio, recibe el nombre de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castigo negativo</a:t>
            </a:r>
            <a:r>
              <a:rPr lang="es-ES_tradnl"/>
              <a:t>:</a:t>
            </a:r>
            <a:endParaRPr lang="es-ES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381000" y="5326063"/>
            <a:ext cx="84582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effectLst>
                  <a:outerShdw blurRad="38100" dist="38100" dir="2700000" algn="tl">
                    <a:srgbClr val="FFFFFF"/>
                  </a:outerShdw>
                </a:effectLst>
              </a:rPr>
              <a:t>No permitir la realización de tareas deseadas – retrasar unos minutos la salida a la calle o al recreo – perder un puesto muy deseado en la clase - . . .</a:t>
            </a:r>
            <a:endParaRPr lang="es-ES" i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57200" y="2590800"/>
            <a:ext cx="8305800" cy="3733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PARA QUE SIRVE EL CASTIGO:</a:t>
            </a:r>
          </a:p>
          <a:p>
            <a:pPr algn="ctr"/>
            <a:endParaRPr lang="es-ES_tradnl"/>
          </a:p>
          <a:p>
            <a:pPr algn="ctr"/>
            <a:r>
              <a:rPr lang="es-ES_tradnl" sz="2400"/>
              <a:t>Tradicionalmente se ha venido utilizando como método</a:t>
            </a:r>
          </a:p>
          <a:p>
            <a:pPr algn="ctr"/>
            <a:r>
              <a:rPr lang="es-ES_tradnl" sz="2400"/>
              <a:t>supuestamente “educativo” con la finalidad de desarrollar</a:t>
            </a:r>
          </a:p>
          <a:p>
            <a:pPr algn="ctr"/>
            <a:r>
              <a:rPr lang="es-ES_tradnl" sz="2400"/>
              <a:t>buenos hábitos en las personas o evitar malas costumbres.</a:t>
            </a:r>
          </a:p>
          <a:p>
            <a:pPr algn="ctr"/>
            <a:r>
              <a:rPr lang="es-ES_tradnl" sz="2400"/>
              <a:t>SIN EMBARGO . . .</a:t>
            </a:r>
          </a:p>
          <a:p>
            <a:pPr algn="ctr"/>
            <a:r>
              <a:rPr lang="es-ES_tradnl" sz="2400"/>
              <a:t>Ha resultado siempre muy fácil comprobar que sólo en muy</a:t>
            </a:r>
          </a:p>
          <a:p>
            <a:pPr algn="ctr"/>
            <a:r>
              <a:rPr lang="es-ES_tradnl" sz="2400"/>
              <a:t>escasos ejemplos estos objetivos se cumplen, siendo muy graves</a:t>
            </a:r>
          </a:p>
          <a:p>
            <a:pPr algn="ctr"/>
            <a:r>
              <a:rPr lang="es-ES_tradnl" sz="2400"/>
              <a:t>en cambio los inconvenientes que se presentan.</a:t>
            </a: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 autoUpdateAnimBg="0"/>
      <p:bldP spid="22536" grpId="0" animBg="1" autoUpdateAnimBg="0"/>
      <p:bldP spid="22537" grpId="0" animBg="1" autoUpdateAnimBg="0"/>
      <p:bldP spid="22538" grpId="0" autoUpdateAnimBg="0"/>
      <p:bldP spid="22539" grpId="0" animBg="1" autoUpdateAnimBg="0"/>
      <p:bldP spid="22540" grpId="0" autoUpdateAnimBg="0"/>
      <p:bldP spid="22541" grpId="0" animBg="1" autoUpdateAnimBg="0"/>
      <p:bldP spid="22542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4A817-FF17-4B6B-BDFB-BA2A25492B3A}" type="slidenum">
              <a:rPr lang="es-ES"/>
              <a:pPr/>
              <a:t>13</a:t>
            </a:fld>
            <a:endParaRPr lang="es-ES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04800" y="457200"/>
            <a:ext cx="44958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INCONVENIENTES DEL CASTIGO:</a:t>
            </a:r>
            <a:endParaRPr lang="es-ES"/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0" y="990600"/>
            <a:ext cx="9144000" cy="7016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Cualquiera que sea el procedimiento de castigo que se emplee, las consecuencias que, de manera inconveniente, casi siempre conlleva son las siguientes:</a:t>
            </a:r>
            <a:endParaRPr lang="es-ES"/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0" y="2133600"/>
            <a:ext cx="91440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1. SOLAMENTE RESULTA EFICAZ CUANDO ESTÁ PRESENTE LA PERSONA QUE CASTIGA.</a:t>
            </a:r>
            <a:endParaRPr lang="es-ES"/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0" y="2971800"/>
            <a:ext cx="9144000" cy="1158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2. PROVOCA SENTIMIENTOS DE FRUSTRACIÓN Y AGRESIVIDAD EN QUIEN RECIBE EL CASTIGO. El desahogo de tal agresividad puede dirigirse:</a:t>
            </a:r>
          </a:p>
          <a:p>
            <a:pPr>
              <a:spcBef>
                <a:spcPct val="50000"/>
              </a:spcBef>
            </a:pPr>
            <a:r>
              <a:rPr lang="es-ES_tradnl"/>
              <a:t> Contra el que castiga,  compañeros,  cosas,  el mismo/a.</a:t>
            </a:r>
            <a:endParaRPr lang="es-ES"/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0" y="4267200"/>
            <a:ext cx="9144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3. DA LUGAR A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“RESPUESTAS DE HUIDA </a:t>
            </a:r>
            <a:r>
              <a:rPr lang="es-ES_tradnl"/>
              <a:t>O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EVITACIÓN”</a:t>
            </a:r>
            <a:r>
              <a:rPr lang="es-ES_tradnl"/>
              <a:t> </a:t>
            </a:r>
            <a:endParaRPr lang="es-ES"/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0" y="4800600"/>
            <a:ext cx="9144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4. SE PUEDE CONVERTIR EN UNA RECOMPENSA.</a:t>
            </a:r>
            <a:endParaRPr lang="es-ES"/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0" y="5334000"/>
            <a:ext cx="9144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5. EN </a:t>
            </a:r>
            <a:r>
              <a:rPr lang="es-ES_tradnl" i="1"/>
              <a:t>EXCESO</a:t>
            </a:r>
            <a:r>
              <a:rPr lang="es-ES_tradnl"/>
              <a:t>, PUEDE GENERAR </a:t>
            </a:r>
            <a:r>
              <a:rPr lang="es-ES_tradnl" i="1"/>
              <a:t>REACCIONES FÓBICAS.</a:t>
            </a:r>
            <a:endParaRPr lang="es-ES"/>
          </a:p>
        </p:txBody>
      </p:sp>
      <p:sp>
        <p:nvSpPr>
          <p:cNvPr id="31762" name="Text Box 18"/>
          <p:cNvSpPr txBox="1">
            <a:spLocks noChangeArrowheads="1"/>
          </p:cNvSpPr>
          <p:nvPr/>
        </p:nvSpPr>
        <p:spPr bwMode="auto">
          <a:xfrm>
            <a:off x="0" y="5867400"/>
            <a:ext cx="9144000" cy="7016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6. CONSTITUYE UN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“MODELO”</a:t>
            </a:r>
            <a:r>
              <a:rPr lang="es-ES_tradnl"/>
              <a:t> EDUCATIVO A IMITAR, REPRODUCIR Y PERPETUAR CUANDO EL NIÑO/A SE HACE ADULTO.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 autoUpdateAnimBg="0"/>
      <p:bldP spid="31747" grpId="0" animBg="1" autoUpdateAnimBg="0"/>
      <p:bldP spid="31754" grpId="0" animBg="1" autoUpdateAnimBg="0"/>
      <p:bldP spid="31755" grpId="0" animBg="1" autoUpdateAnimBg="0"/>
      <p:bldP spid="31756" grpId="0" animBg="1" autoUpdateAnimBg="0"/>
      <p:bldP spid="31759" grpId="0" animBg="1" autoUpdateAnimBg="0"/>
      <p:bldP spid="31760" grpId="0" animBg="1" autoUpdateAnimBg="0"/>
      <p:bldP spid="31761" grpId="0" animBg="1" autoUpdateAnimBg="0"/>
      <p:bldP spid="31762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CE45-F9AA-4ADC-8E1F-0EDC5C10BE01}" type="slidenum">
              <a:rPr lang="es-ES"/>
              <a:pPr/>
              <a:t>14</a:t>
            </a:fld>
            <a:endParaRPr lang="es-E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04800" y="533400"/>
            <a:ext cx="48006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¿CUÁNDO FUNCIONA EL CASTIGO:</a:t>
            </a:r>
            <a:endParaRPr lang="es-ES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304800" y="1143000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04800" y="1066800"/>
            <a:ext cx="8610600" cy="10064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 pesar de todo lo anterior, existen situaciones que podríamos denominar de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“alto riesgo”</a:t>
            </a:r>
            <a:r>
              <a:rPr lang="es-ES_tradnl"/>
              <a:t>, en las que esté en juego algo muy importante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para el educando</a:t>
            </a:r>
            <a:r>
              <a:rPr lang="es-ES_tradnl"/>
              <a:t> y no encontramos otro medio más eficaz.</a:t>
            </a:r>
            <a:endParaRPr lang="es-ES"/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28600" y="2209800"/>
            <a:ext cx="8686800" cy="13112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En tal caso, es preciso tener en cuenta que disponernos a castigar supone un fracaso nuestro: por ignorancia, incapacidad o fuerza mayor, debiéndose entonces, para obtener resultados eficaces, cumplir las siguientes normas generales:</a:t>
            </a:r>
            <a:endParaRPr lang="es-ES"/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04800" y="3657600"/>
            <a:ext cx="85344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- EL CASTIGO DEBE SER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INMEDIATO</a:t>
            </a:r>
            <a:r>
              <a:rPr lang="es-ES_tradnl"/>
              <a:t> (</a:t>
            </a:r>
            <a:r>
              <a:rPr lang="es-ES_tradnl" sz="1800"/>
              <a:t>NO SIRVE APLAZARLO</a:t>
            </a:r>
            <a:r>
              <a:rPr lang="es-ES_tradnl"/>
              <a:t>).</a:t>
            </a:r>
            <a:endParaRPr lang="es-ES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304800" y="4191000"/>
            <a:ext cx="8534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- SE DEBE CASTIGAR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SIEMPRE </a:t>
            </a:r>
            <a:r>
              <a:rPr lang="es-ES_tradnl"/>
              <a:t>QUE SE COMETA LA FALTA.</a:t>
            </a:r>
            <a:endParaRPr lang="es-ES"/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304800" y="4724400"/>
            <a:ext cx="85344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- EL NIÑO/A DEBE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SABER EXACTAMENTE</a:t>
            </a:r>
            <a:r>
              <a:rPr lang="es-ES_tradnl"/>
              <a:t> EL MOTIVO DEL CASTIGO</a:t>
            </a:r>
            <a:endParaRPr lang="es-ES"/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304800" y="5562600"/>
            <a:ext cx="8534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- EL CASTIGO EFICAZ ES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CORTO </a:t>
            </a:r>
            <a:r>
              <a:rPr lang="es-ES_tradnl"/>
              <a:t>PERO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INTENSO</a:t>
            </a:r>
            <a:endParaRPr lang="es-ES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228600" y="1143000"/>
            <a:ext cx="8686800" cy="4953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¡¡IMPORTANTE!!</a:t>
            </a:r>
          </a:p>
          <a:p>
            <a:pPr algn="ctr"/>
            <a:endParaRPr lang="es-ES_tradnl"/>
          </a:p>
          <a:p>
            <a:pPr algn="ctr"/>
            <a:r>
              <a:rPr lang="es-ES_tradnl"/>
              <a:t>POR ENCIMA DE TODO: </a:t>
            </a:r>
            <a:r>
              <a:rPr lang="es-ES_tradnl" sz="2400"/>
              <a:t>RECUERDA:</a:t>
            </a:r>
          </a:p>
          <a:p>
            <a:pPr algn="ctr"/>
            <a:endParaRPr lang="es-ES_tradnl" sz="2400"/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“SE DEBE CASTIGAR LA CONDUCTA, NO LA PERSONA”</a:t>
            </a:r>
          </a:p>
          <a:p>
            <a:pPr algn="ctr"/>
            <a:endParaRPr lang="es-ES_tradnl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ES_tradnl"/>
              <a:t>Y NO OLVIDAR NUNCA:</a:t>
            </a:r>
          </a:p>
          <a:p>
            <a:pPr algn="ctr"/>
            <a:endParaRPr lang="es-ES_tradnl"/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“AL CASTIGAR UNA CONDUCTA NO DESEADA, SIEMPRE </a:t>
            </a:r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SE DEBE OFRECER OTRO CAMINO POSIBLE PARA</a:t>
            </a:r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CONSEGUIR LO QUE SE BUSCA DE MANERA </a:t>
            </a:r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INADECUADA”</a:t>
            </a:r>
            <a:endParaRPr lang="es-ES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2780" name="Picture 12" descr="Explorar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143000"/>
            <a:ext cx="8686800" cy="495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 autoUpdateAnimBg="0"/>
      <p:bldP spid="32771" grpId="0" animBg="1" autoUpdateAnimBg="0"/>
      <p:bldP spid="32772" grpId="0" autoUpdateAnimBg="0"/>
      <p:bldP spid="32773" grpId="0" animBg="1" autoUpdateAnimBg="0"/>
      <p:bldP spid="32774" grpId="0" animBg="1" autoUpdateAnimBg="0"/>
      <p:bldP spid="32775" grpId="0" animBg="1" autoUpdateAnimBg="0"/>
      <p:bldP spid="32776" grpId="0" animBg="1" autoUpdateAnimBg="0"/>
      <p:bldP spid="32777" grpId="0" animBg="1" autoUpdateAnimBg="0"/>
      <p:bldP spid="32778" grpId="0" animBg="1" autoUpdateAnimBg="0"/>
      <p:bldP spid="3277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4E4B0-5E41-4158-8213-01094887297A}" type="slidenum">
              <a:rPr lang="es-ES"/>
              <a:pPr/>
              <a:t>15</a:t>
            </a:fld>
            <a:endParaRPr lang="es-E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0"/>
            <a:ext cx="7772400" cy="304800"/>
          </a:xfrm>
          <a:solidFill>
            <a:srgbClr val="FFFF00"/>
          </a:solidFill>
          <a:ln/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304800" y="457200"/>
            <a:ext cx="1371600" cy="3968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Ejemplos:</a:t>
            </a:r>
            <a:endParaRPr lang="es-ES"/>
          </a:p>
        </p:txBody>
      </p:sp>
      <p:graphicFrame>
        <p:nvGraphicFramePr>
          <p:cNvPr id="34902" name="Group 86"/>
          <p:cNvGraphicFramePr>
            <a:graphicFrameLocks noGrp="1"/>
          </p:cNvGraphicFramePr>
          <p:nvPr/>
        </p:nvGraphicFramePr>
        <p:xfrm>
          <a:off x="228600" y="1397000"/>
          <a:ext cx="8763000" cy="5126038"/>
        </p:xfrm>
        <a:graphic>
          <a:graphicData uri="http://schemas.openxmlformats.org/drawingml/2006/table">
            <a:tbl>
              <a:tblPr/>
              <a:tblGrid>
                <a:gridCol w="2190750"/>
                <a:gridCol w="2076450"/>
                <a:gridCol w="2438400"/>
                <a:gridCol w="2057400"/>
              </a:tblGrid>
              <a:tr h="660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CONDUCTA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DESEADA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INCENTIVO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VERBAL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MÉTODO  DE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TIPO DE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HACER UNA REDACCIÓN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“ESCRIBE UNA REDACCIÓN Y GANA DOS PUNTOS”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PRESENTACIÓN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 UN ESTÍMULO AGRADABLE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POSITIVO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GUARDAR SILENCIO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“SI NO GUARDAS SILENCIO, NO PODRÁS VER LA PELÍCULA”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PÉRDIDA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DE UN ESTÍMULO AGRADABLE</a:t>
                      </a:r>
                      <a:endParaRPr kumimoji="0" lang="es-ES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CASTIGO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NEGATIVO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MODELAR CON PLASTILINA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“SI NO MODELAS AHORA, TENDRÁS QUE RECOGER TODOS LOS PAPELES”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PRESENTACIÓN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DE UN ESTÍMULO DESAGRADABLE</a:t>
                      </a:r>
                      <a:endParaRPr kumimoji="0" lang="es-ES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CASTIGO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POSITIVO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REALIZAR CORRECTAMENTE UN EJERCICIO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“HAZ BIEN ESTA TAREA Y PODRÁS SALIR A JUGAR...”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ALIVIAR UNA TENSIÓN DESAGRADABLE.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(PERDER UN ESTÍMULO AVERSIVO)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NEGATIVO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34907" name="Text Box 91"/>
          <p:cNvSpPr txBox="1">
            <a:spLocks noChangeArrowheads="1"/>
          </p:cNvSpPr>
          <p:nvPr/>
        </p:nvSpPr>
        <p:spPr bwMode="auto">
          <a:xfrm>
            <a:off x="4572000" y="2057400"/>
            <a:ext cx="4419600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4908" name="Text Box 92"/>
          <p:cNvSpPr txBox="1">
            <a:spLocks noChangeArrowheads="1"/>
          </p:cNvSpPr>
          <p:nvPr/>
        </p:nvSpPr>
        <p:spPr bwMode="auto">
          <a:xfrm>
            <a:off x="4495800" y="2133600"/>
            <a:ext cx="4419600" cy="4511675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_tradnl"/>
          </a:p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34909" name="Group 93"/>
          <p:cNvGraphicFramePr>
            <a:graphicFrameLocks noGrp="1"/>
          </p:cNvGraphicFramePr>
          <p:nvPr/>
        </p:nvGraphicFramePr>
        <p:xfrm>
          <a:off x="228600" y="1447800"/>
          <a:ext cx="8686800" cy="5126038"/>
        </p:xfrm>
        <a:graphic>
          <a:graphicData uri="http://schemas.openxmlformats.org/drawingml/2006/table">
            <a:tbl>
              <a:tblPr/>
              <a:tblGrid>
                <a:gridCol w="2171700"/>
                <a:gridCol w="2058988"/>
                <a:gridCol w="2416175"/>
                <a:gridCol w="2039937"/>
              </a:tblGrid>
              <a:tr h="660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CONDUCTA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DESEADA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INCENTIVO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VERBAL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MÉTODO  DE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TIPO DE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HACER UNA REDACCIÓN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“ESCRIBE UNA REDACCIÓN Y GANA DOS PUNTOS”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PRESENTACIÓN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 UN ESTÍMULO AGRADABLE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POSITIVO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GUARDAR SILENCIO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“SI NO GUARDAS SILENCIO, NO PODRÁS VER LA PELÍCULA”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PÉRDIDA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DE UN ESTÍMULO AGRADABLE</a:t>
                      </a:r>
                      <a:endParaRPr kumimoji="0" lang="es-ES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CASTIGO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NEGATIVO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MODELAR CON PLASTILINA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“SI NO MODELAS AHORA, TENDRÁS QUE RECOGER TODOS LOS PAPELES”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PRESENTACIÓN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DE UN ESTÍMULO DESAGRADABLE</a:t>
                      </a:r>
                      <a:endParaRPr kumimoji="0" lang="es-ES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CASTIGO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POSITIVO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REALIZAR CORRECTAMENTE UN EJERCICIO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“HAZ BIEN ESTA TAREA Y PODRÁS SALIR A JUGAR...”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ALIVIAR UNA TENSIÓN DESAGRADABLE.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(PERDER UN ESTÍMULO AVERSIVO)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REFORZAMIENTO </a:t>
                      </a:r>
                      <a:r>
                        <a:rPr kumimoji="0" lang="es-ES_tradn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NEGATIVO</a:t>
                      </a:r>
                      <a:endParaRPr kumimoji="0" lang="es-E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4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 autoUpdateAnimBg="0"/>
      <p:bldP spid="34836" grpId="0" animBg="1" autoUpdateAnimBg="0"/>
      <p:bldP spid="34908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2E29C-3BBC-4EC6-9843-DA961F3FB1E1}" type="slidenum">
              <a:rPr lang="es-ES"/>
              <a:pPr/>
              <a:t>16</a:t>
            </a:fld>
            <a:endParaRPr lang="es-ES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63246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EXTINCIÓN DE CONDUCTAS INADECUADAS</a:t>
            </a:r>
            <a:endParaRPr lang="es-ES"/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28600" y="1295400"/>
            <a:ext cx="86868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Empleamos el término “EXTINGUIR” para indicar que conseguimos que el sujeto reduzca a cero la frecuencia o la intensidad con que ejecuta determinada conducta.</a:t>
            </a:r>
          </a:p>
          <a:p>
            <a:pPr>
              <a:spcBef>
                <a:spcPct val="50000"/>
              </a:spcBef>
            </a:pPr>
            <a:r>
              <a:rPr lang="es-ES_tradnl" sz="2400"/>
              <a:t>Por ejemplo: </a:t>
            </a:r>
            <a:r>
              <a:rPr lang="es-ES_tradnl" sz="2400" i="1"/>
              <a:t>se habla de extinguir la conducta de robo, llanto, mentir, fumar,....</a:t>
            </a:r>
            <a:endParaRPr lang="es-ES" sz="2400" i="1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04800" y="762000"/>
            <a:ext cx="8610600" cy="2667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 sz="2400"/>
              <a:t>En cualquier caso, caben dos posibilidades a considerar en </a:t>
            </a:r>
          </a:p>
          <a:p>
            <a:pPr algn="ctr"/>
            <a:r>
              <a:rPr lang="es-ES_tradnl" sz="2400"/>
              <a:t>cuanto a la extinción de respuestas adquiridas respectivamente:</a:t>
            </a:r>
          </a:p>
          <a:p>
            <a:pPr algn="ctr"/>
            <a:endParaRPr lang="es-ES_tradnl" sz="2400"/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CONDICIONAMIENTO CLÁSICO </a:t>
            </a:r>
            <a:r>
              <a:rPr lang="es-ES_tradnl" sz="1800"/>
              <a:t>(Aprend. Respondiente)    o</a:t>
            </a:r>
          </a:p>
          <a:p>
            <a:pPr algn="ctr"/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CONDICIONAMIENTO OPERANTE </a:t>
            </a:r>
            <a:r>
              <a:rPr lang="es-ES_tradnl" sz="1800"/>
              <a:t>(Instrumental)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</a:t>
            </a:r>
          </a:p>
          <a:p>
            <a:pPr algn="ctr"/>
            <a:endParaRPr lang="es-ES_tradnl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endParaRPr lang="es-ES" sz="2400"/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304800" y="3733800"/>
            <a:ext cx="8458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u="sng"/>
              <a:t>LA EXTINCIÓN</a:t>
            </a:r>
            <a:r>
              <a:rPr lang="es-ES_tradnl"/>
              <a:t>: </a:t>
            </a:r>
            <a:r>
              <a:rPr lang="es-ES_tradnl" sz="2400"/>
              <a:t>Es probablemente el método operante más utilizado para disminuir conductas. Implica, en primer lugar, el determinar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qué </a:t>
            </a:r>
            <a:r>
              <a:rPr lang="es-ES_tradnl" sz="2400"/>
              <a:t>es lo que está reforzando a la conducta objetivo y luego eliminar ese reforzamiento:</a:t>
            </a:r>
            <a:endParaRPr lang="es-ES" sz="24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28600" y="3505200"/>
            <a:ext cx="8534400" cy="31353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s-ES_tradnl"/>
              <a:t>EFECTOS IMPORTANTES A TENER EN CUENTA DE LA EXTINCIÓN:</a:t>
            </a:r>
          </a:p>
          <a:p>
            <a:pPr marL="457200" indent="-457200">
              <a:spcBef>
                <a:spcPct val="50000"/>
              </a:spcBef>
              <a:buFontTx/>
              <a:buAutoNum type="alphaLcParenR"/>
            </a:pPr>
            <a:r>
              <a:rPr lang="es-ES_tradnl" sz="2400"/>
              <a:t>La conducta a extinguir puede aumentar en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intensidad, frecuencia y duración.</a:t>
            </a:r>
          </a:p>
          <a:p>
            <a:pPr marL="457200" indent="-457200">
              <a:spcBef>
                <a:spcPct val="50000"/>
              </a:spcBef>
              <a:buFontTx/>
              <a:buAutoNum type="alphaLcParenR"/>
            </a:pPr>
            <a:r>
              <a:rPr lang="es-ES_tradnl" sz="2400"/>
              <a:t>La extinción puede producir temporalmente conducta emocionale (llorar, conductas agresivas o destructivas).</a:t>
            </a:r>
          </a:p>
          <a:p>
            <a:pPr marL="457200" indent="-457200">
              <a:spcBef>
                <a:spcPct val="50000"/>
              </a:spcBef>
              <a:buFontTx/>
              <a:buAutoNum type="alphaLcParenR"/>
            </a:pPr>
            <a:r>
              <a:rPr lang="es-ES_tradnl" sz="2400"/>
              <a:t>La conducta que se ha extinguido y no es reforzada puede, ocasionalmente, volver a ocurrir (</a:t>
            </a:r>
            <a:r>
              <a:rPr lang="es-ES_tradnl" sz="2400" i="1"/>
              <a:t>recuperación espontánea).</a:t>
            </a:r>
            <a:endParaRPr lang="es-ES" sz="2400"/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4343400" y="6400800"/>
            <a:ext cx="434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0730" name="AutoShape 10"/>
          <p:cNvSpPr>
            <a:spLocks noChangeArrowheads="1"/>
          </p:cNvSpPr>
          <p:nvPr/>
        </p:nvSpPr>
        <p:spPr bwMode="auto">
          <a:xfrm>
            <a:off x="3505200" y="6164263"/>
            <a:ext cx="5181600" cy="685800"/>
          </a:xfrm>
          <a:prstGeom prst="rightArrow">
            <a:avLst>
              <a:gd name="adj1" fmla="val 50000"/>
              <a:gd name="adj2" fmla="val 188889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Veamos dos ejemplos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 autoUpdateAnimBg="0"/>
      <p:bldP spid="30723" grpId="0" animBg="1" autoUpdateAnimBg="0"/>
      <p:bldP spid="30724" grpId="0" autoUpdateAnimBg="0"/>
      <p:bldP spid="30725" grpId="0" animBg="1" autoUpdateAnimBg="0"/>
      <p:bldP spid="30727" grpId="0" autoUpdateAnimBg="0"/>
      <p:bldP spid="30728" grpId="0" animBg="1" autoUpdateAnimBg="0"/>
      <p:bldP spid="30729" grpId="0" autoUpdateAnimBg="0"/>
      <p:bldP spid="30730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4C61-E97F-41A1-B0B8-84D3A27825CF}" type="slidenum">
              <a:rPr lang="es-ES"/>
              <a:pPr/>
              <a:t>17</a:t>
            </a:fld>
            <a:endParaRPr lang="es-ES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28600" y="685800"/>
            <a:ext cx="611187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EXTINCIÓN DE CONDUCTAS INADECUADAS</a:t>
            </a:r>
            <a:endParaRPr lang="es-ES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28600" y="1219200"/>
            <a:ext cx="76962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APRENDIZAJE RESPONDIENTE (</a:t>
            </a:r>
            <a:r>
              <a:rPr lang="es-ES_tradnl" sz="1600"/>
              <a:t>CONDICIONAMIENTO CLÁSICO</a:t>
            </a:r>
            <a:r>
              <a:rPr lang="es-ES_tradnl"/>
              <a:t>):</a:t>
            </a:r>
            <a:endParaRPr lang="es-E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28600" y="1828800"/>
            <a:ext cx="8686800" cy="2667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_tradnl"/>
              <a:t>SI ROMPEMOS LA ASOCIACIÓN 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EI-EC  </a:t>
            </a:r>
            <a:r>
              <a:rPr lang="es-ES_tradnl"/>
              <a:t>Y PRESENTAMOS VARIAS </a:t>
            </a:r>
          </a:p>
          <a:p>
            <a:r>
              <a:rPr lang="es-ES_tradnl"/>
              <a:t>VECES EL ESTÍMULO CONDICIONADO SÓLO, AL CABO DEL TIEMPO</a:t>
            </a:r>
          </a:p>
          <a:p>
            <a:r>
              <a:rPr lang="es-ES_tradnl"/>
              <a:t>ÉSTE PIERDE SU PODER DE PROVOCAR LA RESPUESTA </a:t>
            </a:r>
          </a:p>
          <a:p>
            <a:r>
              <a:rPr lang="es-ES_tradnl"/>
              <a:t>CONDICIONADA.</a:t>
            </a:r>
          </a:p>
          <a:p>
            <a:r>
              <a:rPr lang="es-ES_tradnl"/>
              <a:t> En el ejemplo anterior, si dejamos de criticar y castigar a Jorge cuando realiza</a:t>
            </a:r>
          </a:p>
          <a:p>
            <a:r>
              <a:rPr lang="es-ES_tradnl"/>
              <a:t>mal sus ejercicios de escritura, tales ejercicios perderán poco a poco el poder </a:t>
            </a:r>
          </a:p>
          <a:p>
            <a:r>
              <a:rPr lang="es-ES_tradnl"/>
              <a:t>que habían adquirido de provocar malestar en el niño.</a:t>
            </a:r>
            <a:endParaRPr lang="es-ES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04800" y="5181600"/>
            <a:ext cx="8534400" cy="1219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PROCURAMOS IR ELOGIANDO SUS PROGRESOS, ESTE PROCESO</a:t>
            </a:r>
          </a:p>
          <a:p>
            <a:pPr algn="ctr"/>
            <a:r>
              <a:rPr lang="es-ES_tradnl"/>
              <a:t>SE ACELERA, PUDIENDO INCLUSO LLEGAR A INVERTIRSE.</a:t>
            </a:r>
          </a:p>
          <a:p>
            <a:pPr algn="ctr"/>
            <a:r>
              <a:rPr lang="es-ES_tradnl"/>
              <a:t>Este procedimiento se llama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CONTRACONDICIONAMIENTO.</a:t>
            </a:r>
            <a:endParaRPr lang="es-E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381000" y="4792663"/>
            <a:ext cx="426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Si,  además . . 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 autoUpdateAnimBg="0"/>
      <p:bldP spid="23555" grpId="0" animBg="1" autoUpdateAnimBg="0"/>
      <p:bldP spid="23556" grpId="0" animBg="1" autoUpdateAnimBg="0"/>
      <p:bldP spid="23557" grpId="0" animBg="1" autoUpdateAnimBg="0"/>
      <p:bldP spid="23558" grpId="0" animBg="1" autoUpdateAnimBg="0"/>
      <p:bldP spid="2355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33579-8137-4940-AB08-92020C5488AF}" type="slidenum">
              <a:rPr lang="es-ES"/>
              <a:pPr/>
              <a:t>18</a:t>
            </a:fld>
            <a:endParaRPr lang="es-ES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28600" y="685800"/>
            <a:ext cx="611187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EXTINCIÓN DE CONDUCTAS INADECUADAS</a:t>
            </a:r>
            <a:endParaRPr lang="es-ES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28600" y="1371600"/>
            <a:ext cx="5334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APRENDIZAJE OPERANTE (Instrumental):</a:t>
            </a:r>
            <a:endParaRPr lang="es-ES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28600" y="1981200"/>
            <a:ext cx="8686800" cy="2362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/>
              <a:t>LA RETIRADA ABSOLUTA DE LOS REFORZADORES QUE</a:t>
            </a:r>
          </a:p>
          <a:p>
            <a:pPr algn="ctr"/>
            <a:r>
              <a:rPr lang="es-ES_tradnl"/>
              <a:t> MANTENGAN DETERMINADA CONDUCTA TENDRÁ</a:t>
            </a:r>
          </a:p>
          <a:p>
            <a:pPr algn="ctr"/>
            <a:r>
              <a:rPr lang="es-ES_tradnl"/>
              <a:t> NECESARIAMENTE COMO RESULTADO </a:t>
            </a:r>
          </a:p>
          <a:p>
            <a:pPr algn="ctr"/>
            <a:r>
              <a:rPr lang="es-ES_tradnl"/>
              <a:t>LA EXTINCIÓN PROGRESIVA DE DICHA CONDUCTA.</a:t>
            </a:r>
          </a:p>
          <a:p>
            <a:pPr algn="ctr"/>
            <a:r>
              <a:rPr lang="es-ES_tradnl"/>
              <a:t>Ejemplo: Si un niño/a deja de conseguir con sus rabietas la atención que</a:t>
            </a:r>
          </a:p>
          <a:p>
            <a:pPr algn="ctr"/>
            <a:r>
              <a:rPr lang="es-ES_tradnl"/>
              <a:t>antes obtenía de sus educadores, lo más seguro es que abandone tales</a:t>
            </a:r>
          </a:p>
          <a:p>
            <a:pPr algn="ctr"/>
            <a:r>
              <a:rPr lang="es-ES_tradnl"/>
              <a:t>rabietas como medio de conseguirla.</a:t>
            </a:r>
            <a:endParaRPr lang="es-ES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81000" y="4953000"/>
            <a:ext cx="8458200" cy="11874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La eficacia de la extinción y la rapidez con que se logre la reducción de la respuesta, depende del programa de reforzamiento que mantuvo previamente la misma: </a:t>
            </a:r>
            <a:endParaRPr lang="es-ES" sz="2400"/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3352800" y="4495800"/>
            <a:ext cx="1905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 autoUpdateAnimBg="0"/>
      <p:bldP spid="24579" grpId="0" animBg="1" autoUpdateAnimBg="0"/>
      <p:bldP spid="24580" grpId="0" animBg="1" autoUpdateAnimBg="0"/>
      <p:bldP spid="24581" grpId="0" animBg="1" autoUpdateAnimBg="0"/>
      <p:bldP spid="24582" grpId="0" animBg="1" autoUpdateAnimBg="0"/>
      <p:bldP spid="2458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E1887-BE9B-4A4D-A75D-48F45DB94F47}" type="slidenum">
              <a:rPr lang="es-ES"/>
              <a:pPr/>
              <a:t>19</a:t>
            </a:fld>
            <a:endParaRPr lang="es-E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228600" y="685800"/>
            <a:ext cx="3810000" cy="366713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/>
              <a:t>VEAMOS ALGUNAS TÉCNICAS :</a:t>
            </a:r>
            <a:endParaRPr lang="es-ES" sz="1800"/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304800" y="1219200"/>
            <a:ext cx="58674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u="sng"/>
              <a:t>MOLDEAMIENTO</a:t>
            </a:r>
            <a:r>
              <a:rPr lang="es-ES_tradnl">
                <a:sym typeface="Wingdings" pitchFamily="2" charset="2"/>
              </a:rPr>
              <a:t>: (ideal para conductas nuevas).</a:t>
            </a:r>
            <a:endParaRPr lang="es-ES"/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304800" y="1676400"/>
            <a:ext cx="8610600" cy="10064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respuesta que no se da nunca no puede ser reforzada. El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moldeamiento</a:t>
            </a:r>
            <a:r>
              <a:rPr lang="es-ES_tradnl"/>
              <a:t> implica el reforzar aproximaciones cada vez más próximas a la respuesta objetivo. (</a:t>
            </a:r>
            <a:r>
              <a:rPr lang="es-ES_tradnl" sz="1800"/>
              <a:t>Ej:enseñar a un niño a decir papá o mamá</a:t>
            </a:r>
            <a:r>
              <a:rPr lang="es-ES_tradnl"/>
              <a:t>).</a:t>
            </a:r>
            <a:endParaRPr lang="es-ES"/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304800" y="2887663"/>
            <a:ext cx="28956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u="sng"/>
              <a:t>ENCADENAMIENTO</a:t>
            </a:r>
            <a:r>
              <a:rPr lang="es-ES_tradnl"/>
              <a:t>:</a:t>
            </a:r>
            <a:endParaRPr lang="es-ES"/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304800" y="3497263"/>
            <a:ext cx="8610600" cy="13112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conducta compleja se compone a menudo de secuencias repetitivas, denominadas </a:t>
            </a:r>
            <a:r>
              <a:rPr lang="es-ES_tradnl" i="1"/>
              <a:t>cadenas</a:t>
            </a:r>
            <a:r>
              <a:rPr lang="es-ES_tradnl"/>
              <a:t>, de estímulos y respuestas. El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encadenamiento</a:t>
            </a:r>
            <a:r>
              <a:rPr lang="es-ES_tradnl"/>
              <a:t> implica el descomponer primero la cadena en sus componentes. Los componentes se “</a:t>
            </a:r>
            <a:r>
              <a:rPr lang="es-ES_tradnl" i="1"/>
              <a:t>enlazan</a:t>
            </a:r>
            <a:r>
              <a:rPr lang="es-ES_tradnl"/>
              <a:t>” reforzándoles en la secuencia apropiada. (</a:t>
            </a:r>
            <a:r>
              <a:rPr lang="es-ES_tradnl" sz="1800"/>
              <a:t>Ej:limpiarse los dientes</a:t>
            </a:r>
            <a:r>
              <a:rPr lang="es-ES_tradnl"/>
              <a:t>).</a:t>
            </a:r>
            <a:endParaRPr lang="es-ES" i="1"/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304800" y="4953000"/>
            <a:ext cx="35814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MODELADO E IMITACIÓN:</a:t>
            </a:r>
            <a:endParaRPr lang="es-ES"/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304800" y="5478463"/>
            <a:ext cx="8610600" cy="13112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Consiste en presentar una conducta que se ha de imitar con el propósito de enseñar la imitación a alguien o con el propósito de provocar esa conducta en otra persona. (</a:t>
            </a:r>
            <a:r>
              <a:rPr lang="es-ES_tradnl" sz="1800">
                <a:effectLst>
                  <a:outerShdw blurRad="38100" dist="38100" dir="2700000" algn="tl">
                    <a:srgbClr val="FFFFFF"/>
                  </a:outerShdw>
                </a:effectLst>
              </a:rPr>
              <a:t>Recuerda: los niños NO APRENDEN lo que dicen que hay que hacer, sino lo que HACEN sus educadores y COMO LO HACEN</a:t>
            </a:r>
            <a:r>
              <a:rPr lang="es-ES_tradnl"/>
              <a:t>).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 autoUpdateAnimBg="0"/>
      <p:bldP spid="25610" grpId="0" animBg="1" autoUpdateAnimBg="0"/>
      <p:bldP spid="25611" grpId="0" animBg="1" autoUpdateAnimBg="0"/>
      <p:bldP spid="25612" grpId="0" animBg="1" autoUpdateAnimBg="0"/>
      <p:bldP spid="25613" grpId="0" animBg="1" autoUpdateAnimBg="0"/>
      <p:bldP spid="25614" grpId="0" animBg="1" autoUpdateAnimBg="0"/>
      <p:bldP spid="25615" grpId="0" animBg="1" autoUpdateAnimBg="0"/>
      <p:bldP spid="25616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7898A-B500-4092-AE16-8D94B2770309}" type="slidenum">
              <a:rPr lang="es-ES"/>
              <a:pPr/>
              <a:t>20</a:t>
            </a:fld>
            <a:endParaRPr lang="es-E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04800" y="609600"/>
            <a:ext cx="76200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AISLAMIENTO (TIME-OUT):(Para extinguir conductas motoras)</a:t>
            </a:r>
            <a:endParaRPr lang="es-ES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28600" y="1143000"/>
            <a:ext cx="8686800" cy="7016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Procedimiento por medio del cual se impide, durante un cierto tiempo (de 5`a 15`max.), obtener cualquier tipo de refuerzos.</a:t>
            </a:r>
            <a:endParaRPr lang="es-ES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28600" y="1981200"/>
            <a:ext cx="33528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COSTE DE RESPUESTA:</a:t>
            </a:r>
            <a:endParaRPr lang="es-ES"/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28600" y="2514600"/>
            <a:ext cx="8610600" cy="10064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/>
              <a:t>Procedimiento, por medio del cual se retira un reforzador positivo ya conseguido con anterioridad por el sujeto cada vez que éste exhibe la conducta a extinguir. Es algo parecido a una multa.</a:t>
            </a:r>
            <a:endParaRPr lang="es-ES"/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228600" y="3657600"/>
            <a:ext cx="32766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PRÁCTICA NEGATIVA:</a:t>
            </a:r>
            <a:endParaRPr lang="es-ES"/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228600" y="4191000"/>
            <a:ext cx="8610600" cy="10064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Consiste en hacer ejecutar al sujeto la conducta no deseada repetidas veces seguidas, hasta que adquiera propiedades aversivas o, al menos, deje de tener propiedades apetitivas.</a:t>
            </a:r>
            <a:endParaRPr lang="es-ES"/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228600" y="5334000"/>
            <a:ext cx="3505200" cy="39687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SACIEDAD DE ESTÍMULO:</a:t>
            </a:r>
            <a:endParaRPr lang="es-ES"/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228600" y="5851525"/>
            <a:ext cx="8686800" cy="10064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Cuando se ha logrado identificar el estímulo con gran poder para evocar una conducta no deseada, se presenta con mucha frecuencia el estímulo hasta conseguir que pierda o disminuya su poder.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 autoUpdateAnimBg="0"/>
      <p:bldP spid="26627" grpId="0" animBg="1" autoUpdateAnimBg="0"/>
      <p:bldP spid="26628" grpId="0" animBg="1" autoUpdateAnimBg="0"/>
      <p:bldP spid="26629" grpId="0" animBg="1" autoUpdateAnimBg="0"/>
      <p:bldP spid="26630" grpId="0" animBg="1" autoUpdateAnimBg="0"/>
      <p:bldP spid="26631" grpId="0" animBg="1" autoUpdateAnimBg="0"/>
      <p:bldP spid="26632" grpId="0" animBg="1" autoUpdateAnimBg="0"/>
      <p:bldP spid="26633" grpId="0" animBg="1" autoUpdateAnimBg="0"/>
      <p:bldP spid="26634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FC61D-A87D-4C40-9095-3928E5836663}" type="slidenum">
              <a:rPr lang="es-ES"/>
              <a:pPr/>
              <a:t>21</a:t>
            </a:fld>
            <a:endParaRPr lang="es-ES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"/>
            <a:ext cx="7772400" cy="304800"/>
          </a:xfrm>
          <a:solidFill>
            <a:srgbClr val="FFFF00"/>
          </a:solidFill>
        </p:spPr>
        <p:txBody>
          <a:bodyPr/>
          <a:lstStyle/>
          <a:p>
            <a:r>
              <a:rPr lang="es-ES_tradnl" sz="2000"/>
              <a:t>TÉCNICAS PARA POTENCIAR O REDUCIR CONDUCTAS</a:t>
            </a:r>
            <a:endParaRPr lang="es-ES" sz="200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04800" y="560388"/>
            <a:ext cx="796925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/>
              <a:t>APRENDIZAJE OBSERVACIONAL (Aprendizaje Social):</a:t>
            </a:r>
            <a:endParaRPr lang="es-ES" sz="2400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04800" y="1066800"/>
            <a:ext cx="8534400" cy="15525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/>
              <a:t>Se fundamenta en la capacidad de observación de la conducta que ejecuta otro sujeto, así como en la constatación de la relación de contingencia entre la situación, la conducta y las consecuencias obtenidas por quien la ejecuta.</a:t>
            </a:r>
            <a:endParaRPr lang="es-ES" sz="2400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81000" y="27432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De esta manera:</a:t>
            </a:r>
            <a:endParaRPr lang="es-ES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81000" y="3200400"/>
            <a:ext cx="8382000" cy="10064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El sujeto aprende de la experiencia ajena: observando como un </a:t>
            </a:r>
            <a:r>
              <a:rPr lang="es-ES_tradnl" i="1">
                <a:effectLst>
                  <a:outerShdw blurRad="38100" dist="38100" dir="2700000" algn="tl">
                    <a:srgbClr val="FFFFFF"/>
                  </a:outerShdw>
                </a:effectLst>
              </a:rPr>
              <a:t>modelo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ejecuta una </a:t>
            </a:r>
            <a:r>
              <a:rPr lang="es-ES_tradnl" i="1">
                <a:effectLst>
                  <a:outerShdw blurRad="38100" dist="38100" dir="2700000" algn="tl">
                    <a:srgbClr val="FFFFFF"/>
                  </a:outerShdw>
                </a:effectLst>
              </a:rPr>
              <a:t>conducta determinada,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en una situación determinada, obteniendo un </a:t>
            </a:r>
            <a:r>
              <a:rPr lang="es-ES_tradnl" i="1">
                <a:effectLst>
                  <a:outerShdw blurRad="38100" dist="38100" dir="2700000" algn="tl">
                    <a:srgbClr val="FFFFFF"/>
                  </a:outerShdw>
                </a:effectLst>
              </a:rPr>
              <a:t>refuerzo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o </a:t>
            </a:r>
            <a:r>
              <a:rPr lang="es-ES_tradnl" i="1">
                <a:effectLst>
                  <a:outerShdw blurRad="38100" dist="38100" dir="2700000" algn="tl">
                    <a:srgbClr val="FFFFFF"/>
                  </a:outerShdw>
                </a:effectLst>
              </a:rPr>
              <a:t>castigo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</a:rPr>
              <a:t>determinado.</a:t>
            </a:r>
            <a:endParaRPr lang="es-E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228600" y="4343400"/>
            <a:ext cx="8534400" cy="234473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El observador obtiene un tipo de refuerzo denominado 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vicario, </a:t>
            </a:r>
            <a:r>
              <a:rPr lang="es-ES_tradnl"/>
              <a:t>efectuando probablemente el siguiente proceso de reflexión por medio de una verbalización interna:</a:t>
            </a:r>
          </a:p>
          <a:p>
            <a:pPr>
              <a:spcBef>
                <a:spcPct val="50000"/>
              </a:spcBef>
            </a:pPr>
            <a:r>
              <a:rPr lang="es-ES_tradnl"/>
              <a:t>“</a:t>
            </a:r>
            <a:r>
              <a:rPr lang="es-ES_trad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si en la misma o parecida situación, yo me comporto del mismo o análogo modo, es muy probable que obtenga las mismas o análogas consecuencias que el observado”.</a:t>
            </a:r>
            <a:endParaRPr lang="es-ES" sz="2400"/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228600" y="1905000"/>
            <a:ext cx="8686800" cy="4724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_tradnl" sz="2400"/>
              <a:t>El grado en que los estímulos modeladores influyen en la </a:t>
            </a:r>
          </a:p>
          <a:p>
            <a:r>
              <a:rPr lang="es-ES_tradnl" sz="2400"/>
              <a:t>adquisición y mantenimiento de una conducta (o en su evitación)</a:t>
            </a:r>
          </a:p>
          <a:p>
            <a:r>
              <a:rPr lang="es-ES_tradnl" sz="2400"/>
              <a:t>depende de diversos factores:</a:t>
            </a:r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_tradnl" sz="2400"/>
          </a:p>
          <a:p>
            <a:endParaRPr lang="es-ES" sz="2400"/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381000" y="3048000"/>
            <a:ext cx="8305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MAYOR SIMILITUD ENTRE MODELO Y OBSERVADOR (edad,sexo,raza,...)</a:t>
            </a:r>
            <a:endParaRPr lang="es-ES"/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81000" y="3810000"/>
            <a:ext cx="83820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EL ESTATUS DE QUE GOZA EL MODELO ANTE EL OBSERVADOR (padre, maestro/a,...)</a:t>
            </a:r>
            <a:endParaRPr lang="es-ES"/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381000" y="4648200"/>
            <a:ext cx="83820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EL PRESTIGIO QUE OTORGA EL OBSERVADOR AL MODELO (competencia)</a:t>
            </a:r>
            <a:endParaRPr lang="es-ES"/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381000" y="5486400"/>
            <a:ext cx="8382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LA HABILIDAD MANIFIESTA DEL MODELO EN LA EJECUCIÓN</a:t>
            </a:r>
            <a:endParaRPr lang="es-ES"/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381000" y="6011863"/>
            <a:ext cx="8382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EL NÚMERO DE MODELOS OBSERVADOS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 autoUpdateAnimBg="0"/>
      <p:bldP spid="27651" grpId="0" animBg="1" autoUpdateAnimBg="0"/>
      <p:bldP spid="27652" grpId="0" animBg="1" autoUpdateAnimBg="0"/>
      <p:bldP spid="27653" grpId="0" autoUpdateAnimBg="0"/>
      <p:bldP spid="27654" grpId="0" animBg="1" autoUpdateAnimBg="0"/>
      <p:bldP spid="27655" grpId="0" animBg="1" autoUpdateAnimBg="0"/>
      <p:bldP spid="27656" grpId="0" animBg="1" autoUpdateAnimBg="0"/>
      <p:bldP spid="27658" grpId="0" animBg="1" autoUpdateAnimBg="0"/>
      <p:bldP spid="27659" grpId="0" animBg="1" autoUpdateAnimBg="0"/>
      <p:bldP spid="27660" grpId="0" animBg="1" autoUpdateAnimBg="0"/>
      <p:bldP spid="27661" grpId="0" animBg="1" autoUpdateAnimBg="0"/>
      <p:bldP spid="27662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012BB-1FCD-4FA8-9C90-FAFC5BD2B60C}" type="slidenum">
              <a:rPr lang="es-ES"/>
              <a:pPr/>
              <a:t>22</a:t>
            </a:fld>
            <a:endParaRPr lang="es-ES"/>
          </a:p>
        </p:txBody>
      </p:sp>
      <p:pic>
        <p:nvPicPr>
          <p:cNvPr id="41991" name="Picture 7" descr="buzon_de_conviv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92" name="Picture 8" descr="frase-educac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2276475"/>
            <a:ext cx="1584325" cy="1728788"/>
          </a:xfrm>
          <a:prstGeom prst="rect">
            <a:avLst/>
          </a:prstGeom>
          <a:noFill/>
        </p:spPr>
      </p:pic>
      <p:pic>
        <p:nvPicPr>
          <p:cNvPr id="41993" name="Picture 9" descr="educaci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565400"/>
            <a:ext cx="2305050" cy="1223963"/>
          </a:xfrm>
          <a:prstGeom prst="rect">
            <a:avLst/>
          </a:prstGeom>
          <a:noFill/>
        </p:spPr>
      </p:pic>
      <p:sp>
        <p:nvSpPr>
          <p:cNvPr id="41994" name="WordArt 10"/>
          <p:cNvSpPr>
            <a:spLocks noChangeArrowheads="1" noChangeShapeType="1" noTextEdit="1"/>
          </p:cNvSpPr>
          <p:nvPr/>
        </p:nvSpPr>
        <p:spPr bwMode="auto">
          <a:xfrm>
            <a:off x="2771775" y="4149725"/>
            <a:ext cx="3895725" cy="6477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HASTA LA PRÓXIMA COSECHA</a:t>
            </a:r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6804025" y="5516563"/>
            <a:ext cx="2160588" cy="11588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000">
                <a:latin typeface="Arial" charset="0"/>
              </a:rPr>
              <a:t>MÚSICA</a:t>
            </a:r>
          </a:p>
          <a:p>
            <a:pPr algn="ctr"/>
            <a:r>
              <a:rPr lang="es-ES" sz="1000" b="0">
                <a:latin typeface="Arial" charset="0"/>
              </a:rPr>
              <a:t>Yesterday </a:t>
            </a:r>
          </a:p>
          <a:p>
            <a:pPr algn="ctr"/>
            <a:r>
              <a:rPr lang="es-ES" sz="1000">
                <a:latin typeface="Arial" charset="0"/>
              </a:rPr>
              <a:t>IMÁGENES</a:t>
            </a:r>
          </a:p>
          <a:p>
            <a:pPr algn="ctr"/>
            <a:r>
              <a:rPr lang="es-ES" sz="1000" b="0">
                <a:latin typeface="Arial" charset="0"/>
              </a:rPr>
              <a:t>Internet</a:t>
            </a:r>
            <a:r>
              <a:rPr lang="es-ES" sz="1000">
                <a:latin typeface="Arial" charset="0"/>
              </a:rPr>
              <a:t> </a:t>
            </a:r>
          </a:p>
          <a:p>
            <a:pPr algn="ctr"/>
            <a:r>
              <a:rPr lang="es-ES" sz="1000">
                <a:latin typeface="Arial" charset="0"/>
              </a:rPr>
              <a:t>DISEÑO</a:t>
            </a:r>
          </a:p>
          <a:p>
            <a:pPr algn="ctr"/>
            <a:r>
              <a:rPr lang="es-ES" sz="1000" b="0">
                <a:latin typeface="Arial" charset="0"/>
              </a:rPr>
              <a:t>José M. Moreno Ojeda</a:t>
            </a:r>
          </a:p>
          <a:p>
            <a:pPr algn="ctr"/>
            <a:r>
              <a:rPr lang="es-ES" sz="1000" b="0">
                <a:latin typeface="Arial" charset="0"/>
              </a:rPr>
              <a:t>Sevilla-Andalucía-España-Europa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 animBg="1"/>
      <p:bldP spid="4199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 b="0">
              <a:latin typeface="Arial" charset="0"/>
            </a:endParaRP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42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39943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b="0">
              <a:latin typeface="Arial" charset="0"/>
            </a:endParaRPr>
          </a:p>
        </p:txBody>
      </p:sp>
      <p:pic>
        <p:nvPicPr>
          <p:cNvPr id="39946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39948" name="Group 12"/>
          <p:cNvGraphicFramePr>
            <a:graphicFrameLocks noGrp="1"/>
          </p:cNvGraphicFramePr>
          <p:nvPr/>
        </p:nvGraphicFramePr>
        <p:xfrm>
          <a:off x="990600" y="3429000"/>
          <a:ext cx="7086600" cy="1031875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9971" name="Rectangle 35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800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sz="1800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39972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399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3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UTAS EDUCATIVAS-1">
  <a:themeElements>
    <a:clrScheme name="PAUTAS EDUCATIVAS-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UTAS EDUCATIVAS-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UTAS EDUCATIVAS-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UTAS EDUCATIVAS-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UTAS EDUCATIVAS-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UTAS EDUCATIVAS-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UTAS EDUCATIVAS-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UTAS EDUCATIVAS-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UTAS EDUCATIVAS-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PAUTAS EDUCATIVAS-1</Template>
  <TotalTime>1</TotalTime>
  <Words>2590</Words>
  <Application>Microsoft PowerPoint</Application>
  <PresentationFormat>Presentación en pantalla (4:3)</PresentationFormat>
  <Paragraphs>333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Times New Roman</vt:lpstr>
      <vt:lpstr>Arial</vt:lpstr>
      <vt:lpstr>Wingdings</vt:lpstr>
      <vt:lpstr>Berlin Sans FB Demi</vt:lpstr>
      <vt:lpstr>PAUTAS EDUCATIVAS-1</vt:lpstr>
      <vt:lpstr>1_Diseño predeterminado</vt:lpstr>
      <vt:lpstr>Diapositiva 1</vt:lpstr>
      <vt:lpstr>Diapositiva 2</vt:lpstr>
      <vt:lpstr>Diapositiva 3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TÉCNICAS PARA POTENCIAR O REDUCIR CONDUCTAS</vt:lpstr>
      <vt:lpstr>Diapositiva 22</vt:lpstr>
      <vt:lpstr>Diapositiva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1</cp:revision>
  <dcterms:created xsi:type="dcterms:W3CDTF">2013-05-21T09:57:58Z</dcterms:created>
  <dcterms:modified xsi:type="dcterms:W3CDTF">2013-05-21T09:59:32Z</dcterms:modified>
</cp:coreProperties>
</file>