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0" r:id="rId3"/>
    <p:sldId id="290" r:id="rId4"/>
    <p:sldId id="264" r:id="rId5"/>
    <p:sldId id="263" r:id="rId6"/>
    <p:sldId id="262" r:id="rId7"/>
    <p:sldId id="261" r:id="rId8"/>
    <p:sldId id="272" r:id="rId9"/>
    <p:sldId id="271" r:id="rId10"/>
    <p:sldId id="270" r:id="rId11"/>
    <p:sldId id="265" r:id="rId12"/>
    <p:sldId id="269" r:id="rId13"/>
    <p:sldId id="268" r:id="rId14"/>
    <p:sldId id="267" r:id="rId15"/>
    <p:sldId id="259" r:id="rId16"/>
    <p:sldId id="258" r:id="rId17"/>
    <p:sldId id="280" r:id="rId18"/>
    <p:sldId id="281" r:id="rId19"/>
    <p:sldId id="279" r:id="rId20"/>
    <p:sldId id="266" r:id="rId21"/>
    <p:sldId id="277" r:id="rId22"/>
    <p:sldId id="278" r:id="rId23"/>
    <p:sldId id="274" r:id="rId24"/>
    <p:sldId id="276" r:id="rId25"/>
    <p:sldId id="284" r:id="rId26"/>
    <p:sldId id="283" r:id="rId27"/>
    <p:sldId id="275" r:id="rId28"/>
    <p:sldId id="257" r:id="rId29"/>
    <p:sldId id="288" r:id="rId30"/>
    <p:sldId id="282" r:id="rId31"/>
    <p:sldId id="287" r:id="rId32"/>
    <p:sldId id="285" r:id="rId33"/>
    <p:sldId id="273" r:id="rId34"/>
    <p:sldId id="286" r:id="rId35"/>
    <p:sldId id="291" r:id="rId3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FRDsMcNdJAB591qg9M9cg" hashData="YtDTymm1cuu/GluL//1bgUTwL5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D1B2E8"/>
    <a:srgbClr val="FF66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110" autoAdjust="0"/>
    <p:restoredTop sz="94660"/>
  </p:normalViewPr>
  <p:slideViewPr>
    <p:cSldViewPr>
      <p:cViewPr>
        <p:scale>
          <a:sx n="50" d="100"/>
          <a:sy n="50" d="100"/>
        </p:scale>
        <p:origin x="-990" y="-3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614C3-CBAA-4AB2-8783-B02C618278EC}" type="datetimeFigureOut">
              <a:rPr lang="es-ES" smtClean="0"/>
              <a:pPr/>
              <a:t>03/09/2013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F4EEA-E395-4E48-8980-A34EF73FC9E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614C3-CBAA-4AB2-8783-B02C618278EC}" type="datetimeFigureOut">
              <a:rPr lang="es-ES" smtClean="0"/>
              <a:pPr/>
              <a:t>03/09/2013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F4EEA-E395-4E48-8980-A34EF73FC9E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614C3-CBAA-4AB2-8783-B02C618278EC}" type="datetimeFigureOut">
              <a:rPr lang="es-ES" smtClean="0"/>
              <a:pPr/>
              <a:t>03/09/2013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F4EEA-E395-4E48-8980-A34EF73FC9E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614C3-CBAA-4AB2-8783-B02C618278EC}" type="datetimeFigureOut">
              <a:rPr lang="es-ES" smtClean="0"/>
              <a:pPr/>
              <a:t>03/09/2013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F4EEA-E395-4E48-8980-A34EF73FC9E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614C3-CBAA-4AB2-8783-B02C618278EC}" type="datetimeFigureOut">
              <a:rPr lang="es-ES" smtClean="0"/>
              <a:pPr/>
              <a:t>03/09/2013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F4EEA-E395-4E48-8980-A34EF73FC9E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614C3-CBAA-4AB2-8783-B02C618278EC}" type="datetimeFigureOut">
              <a:rPr lang="es-ES" smtClean="0"/>
              <a:pPr/>
              <a:t>03/09/2013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F4EEA-E395-4E48-8980-A34EF73FC9E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614C3-CBAA-4AB2-8783-B02C618278EC}" type="datetimeFigureOut">
              <a:rPr lang="es-ES" smtClean="0"/>
              <a:pPr/>
              <a:t>03/09/2013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F4EEA-E395-4E48-8980-A34EF73FC9E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614C3-CBAA-4AB2-8783-B02C618278EC}" type="datetimeFigureOut">
              <a:rPr lang="es-ES" smtClean="0"/>
              <a:pPr/>
              <a:t>03/09/2013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F4EEA-E395-4E48-8980-A34EF73FC9E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614C3-CBAA-4AB2-8783-B02C618278EC}" type="datetimeFigureOut">
              <a:rPr lang="es-ES" smtClean="0"/>
              <a:pPr/>
              <a:t>03/09/2013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F4EEA-E395-4E48-8980-A34EF73FC9E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614C3-CBAA-4AB2-8783-B02C618278EC}" type="datetimeFigureOut">
              <a:rPr lang="es-ES" smtClean="0"/>
              <a:pPr/>
              <a:t>03/09/2013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F4EEA-E395-4E48-8980-A34EF73FC9E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614C3-CBAA-4AB2-8783-B02C618278EC}" type="datetimeFigureOut">
              <a:rPr lang="es-ES" smtClean="0"/>
              <a:pPr/>
              <a:t>03/09/2013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F4EEA-E395-4E48-8980-A34EF73FC9E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DB5641-54C4-442E-9AFD-84B4C48E4F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0614C3-CBAA-4AB2-8783-B02C618278EC}" type="datetimeFigureOut">
              <a:rPr lang="es-ES" smtClean="0"/>
              <a:pPr/>
              <a:t>03/09/2013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EF4EEA-E395-4E48-8980-A34EF73FC9E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20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E1A4C9E-F595-4107-88C3-9F4C9193D79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0.png"/><Relationship Id="rId7" Type="http://schemas.openxmlformats.org/officeDocument/2006/relationships/image" Target="../media/image7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/>
        </p:spPr>
        <p:txBody>
          <a:bodyPr/>
          <a:lstStyle/>
          <a:p>
            <a:endParaRPr lang="es-ES"/>
          </a:p>
        </p:txBody>
      </p:sp>
      <p:pic>
        <p:nvPicPr>
          <p:cNvPr id="5" name="4 Imagen" descr="449868_roza_krasivaya_dym_chernyj_fon_8576x5696_(www.GdeFon.ru).jpg"/>
          <p:cNvPicPr>
            <a:picLocks noChangeAspect="1"/>
          </p:cNvPicPr>
          <p:nvPr/>
        </p:nvPicPr>
        <p:blipFill>
          <a:blip r:embed="rId3"/>
          <a:srcRect r="7291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effectLst/>
        </p:spPr>
      </p:pic>
      <p:sp>
        <p:nvSpPr>
          <p:cNvPr id="7" name="6 Rectángulo"/>
          <p:cNvSpPr/>
          <p:nvPr/>
        </p:nvSpPr>
        <p:spPr>
          <a:xfrm>
            <a:off x="285720" y="0"/>
            <a:ext cx="285720" cy="6858000"/>
          </a:xfrm>
          <a:prstGeom prst="rect">
            <a:avLst/>
          </a:prstGeom>
          <a:gradFill>
            <a:gsLst>
              <a:gs pos="1600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5400000">
            <a:off x="4429124" y="1928834"/>
            <a:ext cx="285752" cy="9144000"/>
          </a:xfrm>
          <a:prstGeom prst="rect">
            <a:avLst/>
          </a:prstGeom>
          <a:gradFill>
            <a:gsLst>
              <a:gs pos="1600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572528" y="0"/>
            <a:ext cx="285720" cy="6858000"/>
          </a:xfrm>
          <a:prstGeom prst="rect">
            <a:avLst/>
          </a:prstGeom>
          <a:gradFill>
            <a:gsLst>
              <a:gs pos="1600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5400000">
            <a:off x="4429124" y="-4214834"/>
            <a:ext cx="285752" cy="9144000"/>
          </a:xfrm>
          <a:prstGeom prst="rect">
            <a:avLst/>
          </a:prstGeom>
          <a:gradFill flip="none" rotWithShape="1">
            <a:gsLst>
              <a:gs pos="1600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14348" y="0"/>
            <a:ext cx="285720" cy="6858000"/>
          </a:xfrm>
          <a:prstGeom prst="rect">
            <a:avLst/>
          </a:prstGeom>
          <a:gradFill>
            <a:gsLst>
              <a:gs pos="1600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00000">
            <a:off x="4429124" y="1500206"/>
            <a:ext cx="285752" cy="9144000"/>
          </a:xfrm>
          <a:prstGeom prst="rect">
            <a:avLst/>
          </a:prstGeom>
          <a:gradFill>
            <a:gsLst>
              <a:gs pos="1600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8143900" y="0"/>
            <a:ext cx="285720" cy="6858000"/>
          </a:xfrm>
          <a:prstGeom prst="rect">
            <a:avLst/>
          </a:prstGeom>
          <a:gradFill>
            <a:gsLst>
              <a:gs pos="1600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5400000">
            <a:off x="4429124" y="-3786206"/>
            <a:ext cx="285752" cy="9144000"/>
          </a:xfrm>
          <a:prstGeom prst="rect">
            <a:avLst/>
          </a:prstGeom>
          <a:gradFill flip="none" rotWithShape="1">
            <a:gsLst>
              <a:gs pos="1600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cooltext117456372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5852" y="0"/>
            <a:ext cx="3225397" cy="1803175"/>
          </a:xfrm>
          <a:prstGeom prst="rect">
            <a:avLst/>
          </a:prstGeom>
        </p:spPr>
      </p:pic>
      <p:pic>
        <p:nvPicPr>
          <p:cNvPr id="16" name="15 Imagen" descr="cooltext1174564528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57686" y="0"/>
            <a:ext cx="3479365" cy="1523810"/>
          </a:xfrm>
          <a:prstGeom prst="rect">
            <a:avLst/>
          </a:prstGeom>
        </p:spPr>
      </p:pic>
      <p:pic>
        <p:nvPicPr>
          <p:cNvPr id="17" name="16 Imagen" descr="cooltext1174565152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86512" y="2428868"/>
            <a:ext cx="2387302" cy="952381"/>
          </a:xfrm>
          <a:prstGeom prst="rect">
            <a:avLst/>
          </a:prstGeom>
        </p:spPr>
      </p:pic>
      <p:pic>
        <p:nvPicPr>
          <p:cNvPr id="18" name="17 Imagen" descr="cooltext1174565421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15206" y="3571876"/>
            <a:ext cx="507937" cy="761905"/>
          </a:xfrm>
          <a:prstGeom prst="rect">
            <a:avLst/>
          </a:prstGeom>
        </p:spPr>
      </p:pic>
      <p:pic>
        <p:nvPicPr>
          <p:cNvPr id="19" name="18 Imagen" descr="cooltext1174565551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29388" y="4143380"/>
            <a:ext cx="2260318" cy="952381"/>
          </a:xfrm>
          <a:prstGeom prst="rect">
            <a:avLst/>
          </a:prstGeom>
        </p:spPr>
      </p:pic>
      <p:sp>
        <p:nvSpPr>
          <p:cNvPr id="20" name="19 CuadroTexto"/>
          <p:cNvSpPr txBox="1"/>
          <p:nvPr/>
        </p:nvSpPr>
        <p:spPr>
          <a:xfrm>
            <a:off x="571472" y="6143644"/>
            <a:ext cx="24112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Este </a:t>
            </a:r>
            <a:r>
              <a:rPr lang="es-ES" sz="1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</a:t>
            </a:r>
            <a:r>
              <a:rPr lang="es-ES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 es una creación de Raquel </a:t>
            </a:r>
            <a:endParaRPr lang="es-ES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20000">
    <p:zoom/>
    <p:sndAc>
      <p:stSnd loop="1">
        <p:snd r:embed="rId2" name="ERNESTO CORTAZAR  - Stranger in the nigh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000"/>
                            </p:stCondLst>
                            <p:childTnLst>
                              <p:par>
                                <p:cTn id="12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8000"/>
                            </p:stCondLst>
                            <p:childTnLst>
                              <p:par>
                                <p:cTn id="13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2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7" name="5 Marcador de contenido" descr="24-08 Paulo Coelh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928670"/>
            <a:ext cx="3982084" cy="500066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4286248" y="142852"/>
            <a:ext cx="4857752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Paulo Coelho de Souza </a:t>
            </a:r>
          </a:p>
          <a:p>
            <a:endParaRPr lang="es-ES" sz="1600" b="1" dirty="0" smtClean="0">
              <a:solidFill>
                <a:schemeClr val="tx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  <a:cs typeface="Arial" pitchFamily="34" charset="0"/>
            </a:endParaRPr>
          </a:p>
          <a:p>
            <a:r>
              <a:rPr lang="es-ES" sz="1600" b="1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(24 de agosto de 1947, Río de Janeiro) es un </a:t>
            </a:r>
            <a:r>
              <a:rPr lang="es-ES" sz="1600" b="1" dirty="0" err="1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novelista,dramaturgo</a:t>
            </a:r>
            <a:r>
              <a:rPr lang="es-ES" sz="1600" b="1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 y letrista brasileño.</a:t>
            </a:r>
          </a:p>
          <a:p>
            <a:r>
              <a:rPr lang="es-ES" sz="1600" b="1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Es uno de los escritores más leídos del mundo con más de 150 millones de libros vendidos en más de 150 países, traducidos a 80 lenguas. Desde octubre de 2002 es miembro de la Academia Brasileña de las Letras. Ha recibido destacados premios y reconocimientos internacionales, como la prestigiosa distinción </a:t>
            </a:r>
            <a:r>
              <a:rPr lang="es-ES" sz="1600" b="1" dirty="0" err="1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Chevalier</a:t>
            </a:r>
            <a:r>
              <a:rPr lang="es-ES" sz="1600" b="1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 de L' </a:t>
            </a:r>
            <a:r>
              <a:rPr lang="es-ES" sz="1600" b="1" dirty="0" err="1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Ordre</a:t>
            </a:r>
            <a:r>
              <a:rPr lang="es-ES" sz="1600" b="1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 </a:t>
            </a:r>
            <a:r>
              <a:rPr lang="es-ES" sz="1600" b="1" dirty="0" err="1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National</a:t>
            </a:r>
            <a:r>
              <a:rPr lang="es-ES" sz="1600" b="1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 de La Legión d' </a:t>
            </a:r>
            <a:r>
              <a:rPr lang="es-ES" sz="1600" b="1" dirty="0" err="1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Honneur</a:t>
            </a:r>
            <a:r>
              <a:rPr lang="es-ES" sz="1600" b="1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 del gobierno Francés, la Medalla de Oro de Galicia y el premio </a:t>
            </a:r>
            <a:r>
              <a:rPr lang="es-ES" sz="1600" b="1" dirty="0" err="1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Crystal</a:t>
            </a:r>
            <a:r>
              <a:rPr lang="es-ES" sz="1600" b="1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 </a:t>
            </a:r>
            <a:r>
              <a:rPr lang="es-ES" sz="1600" b="1" dirty="0" err="1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Award</a:t>
            </a:r>
            <a:r>
              <a:rPr lang="es-ES" sz="1600" b="1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 que concede el Foro Económico Mundial, entre muchos otros premios que ha obtenido gracias a su gran éxito. Además de recibir destacados premios y menciones internacionales, en la actualidad es consejero especial de la Unesco para el programa de convergencia espiritual y diálogos interculturales así como Mensajero de la Paz de Naciones Unidas.</a:t>
            </a:r>
          </a:p>
          <a:p>
            <a:r>
              <a:rPr lang="es-ES" sz="1600" b="1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Escribe columnas periodísticas semanales que se publican en medios de todo el mundo. Alcanzó el éxito con su mayor obra El alquimista. Paulo está casado con la pintora brasileña Christina </a:t>
            </a:r>
            <a:r>
              <a:rPr lang="es-ES" sz="1600" b="1" dirty="0" err="1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Oiticica</a:t>
            </a:r>
            <a:r>
              <a:rPr lang="es-ES" sz="1600" b="1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.</a:t>
            </a:r>
          </a:p>
          <a:p>
            <a:r>
              <a:rPr lang="es-ES" sz="1600" b="1" cap="small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cs typeface="Arial" pitchFamily="34" charset="0"/>
              </a:rPr>
              <a:t> </a:t>
            </a:r>
            <a:endParaRPr lang="es-ES" sz="1600" b="1" dirty="0" smtClean="0">
              <a:solidFill>
                <a:schemeClr val="tx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  <a:cs typeface="Arial" pitchFamily="34" charset="0"/>
            </a:endParaRPr>
          </a:p>
          <a:p>
            <a:endParaRPr lang="es-ES" sz="1600" b="1" dirty="0">
              <a:solidFill>
                <a:schemeClr val="tx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50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456110_priroda_pole_cvety_kosmeya_rozovaya_leto_1680x105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518636_buton_roza_makro_1920x1440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20" y="2428868"/>
            <a:ext cx="41434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 existe amor en paz. Siempre viene acompañado de agonías, éxtasis, alegrías intensas y tristezas profundas</a:t>
            </a:r>
          </a:p>
          <a:p>
            <a:pPr algn="ctr"/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2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459692_cvety_xrizantemy_businka_temnyj-fon_1680x105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518761_makro_cvety_priroda_1920x1200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500694" y="857232"/>
            <a:ext cx="364330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atin typeface="Script MT Bold" pitchFamily="66" charset="0"/>
              </a:rPr>
              <a:t>Un niño siempre puede enseñar tres cosas a un adulto: a ponerse contento sin motivo, a estar siempre ocupado con algo y a saber exigir con todas sus fuerzas aquello que desea</a:t>
            </a:r>
            <a:endParaRPr lang="es-ES" sz="2400" dirty="0"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2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464292_fon_nebo_krasnye_lepestki_makro_1680x105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519778_ildiko-neer_trava_zelen_maki_krasnye.-tri_2048x1365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1643050"/>
            <a:ext cx="25002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miedo a sufrir es peor que el propio sufrimiento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2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464879_cvety_romashki_nastroenie_1680x105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19923_roza_golubaya_nu-i-vsyo-pozhaluj_1280x1024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930"/>
            <a:ext cx="9144000" cy="684907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929059" y="1142984"/>
            <a:ext cx="41434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latin typeface="Script MT Bold" pitchFamily="66" charset="0"/>
              </a:rPr>
              <a:t>La felicidad es a veces una bendición, pero por lo general es una conquista</a:t>
            </a:r>
            <a:endParaRPr lang="es-ES" sz="2400" b="1" dirty="0">
              <a:solidFill>
                <a:schemeClr val="bg1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2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5" name="4 Imagen" descr="520147_blue_lotus_cvetok_fon_2532x1688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7" name="6 Imagen" descr="466181_roza_buton_voda_makro_1680x1050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2500298" y="500042"/>
            <a:ext cx="449950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D1B2E8"/>
                </a:solidFill>
                <a:latin typeface="Script MT Bold" pitchFamily="66" charset="0"/>
              </a:rPr>
              <a:t>Nadie pone sus sueños en manos de</a:t>
            </a:r>
          </a:p>
          <a:p>
            <a:pPr algn="ctr"/>
            <a:r>
              <a:rPr lang="es-ES" sz="2400" dirty="0" smtClean="0">
                <a:solidFill>
                  <a:srgbClr val="D1B2E8"/>
                </a:solidFill>
                <a:latin typeface="Script MT Bold" pitchFamily="66" charset="0"/>
              </a:rPr>
              <a:t> aquellos que pueden destruirlos</a:t>
            </a:r>
            <a:endParaRPr lang="es-ES" sz="2400" dirty="0">
              <a:solidFill>
                <a:srgbClr val="D1B2E8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2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468300_mak_cvetok_makro_krasnyj_1680x105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521402_priroda_cvety_makro_1920x1200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857620" y="1142984"/>
            <a:ext cx="38576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Ciertas cosas son tan importantes que necesitan ser descubiertas solas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2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469511_roza_cvetok_shyolk_cvety_buton.-shelk_tkan_1680x105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524152_fokus_anemona_cvety_butony_priroda_1920x1200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643438" y="5000636"/>
            <a:ext cx="38576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latin typeface="Script MT Bold" pitchFamily="66" charset="0"/>
              </a:rPr>
              <a:t>Coraje. Comenzando la jornada con esta palabra, y siguiendo con la fe en </a:t>
            </a:r>
            <a:r>
              <a:rPr lang="es-ES" sz="2400" b="1" dirty="0" smtClean="0">
                <a:solidFill>
                  <a:schemeClr val="bg1"/>
                </a:solidFill>
                <a:latin typeface="Script MT Bold" pitchFamily="66" charset="0"/>
              </a:rPr>
              <a:t>Dios</a:t>
            </a:r>
            <a:r>
              <a:rPr lang="es-ES" sz="2400" b="1" dirty="0" smtClean="0">
                <a:solidFill>
                  <a:schemeClr val="bg1"/>
                </a:solidFill>
                <a:latin typeface="Script MT Bold" pitchFamily="66" charset="0"/>
              </a:rPr>
              <a:t>, llegarás hasta donde necesitas</a:t>
            </a:r>
            <a:endParaRPr lang="es-ES" sz="2400" b="1" dirty="0">
              <a:solidFill>
                <a:schemeClr val="bg1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2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8" presetClass="entr" presetSubtype="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5" name="4 Imagen" descr="517232_mak_butony_makro_3200x2139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7" name="6 Imagen" descr="453159_kitajskaya-roza_gibiskus_lepestki_1680x1050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0" y="3714752"/>
            <a:ext cx="46434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latin typeface="Script MT Bold" pitchFamily="66" charset="0"/>
              </a:rPr>
              <a:t>Cuando menos lo esperamos, la vida nos coloca delante un desafío que pone a prueba nuestro coraje y nuestra voluntad de cambio</a:t>
            </a:r>
            <a:endParaRPr lang="es-ES" sz="2400" dirty="0">
              <a:solidFill>
                <a:srgbClr val="FFFF00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2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472887_zhyoltaya-roza_buton_kapli_1680x105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524659_roza_rozovaya_priroda_fokus_cvetok_1920x1200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28596" y="785794"/>
            <a:ext cx="42862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Cuando quieres algo, todo el universo conspira para que realices tu deseo</a:t>
            </a:r>
            <a:endParaRPr lang="es-ES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2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473267_rozy_listya_cvety_1680x105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524681_oranzhevyj_fon_podsolnuxi_6912x5635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20" y="285728"/>
            <a:ext cx="400052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latin typeface="Script MT Bold" pitchFamily="66" charset="0"/>
              </a:rPr>
              <a:t>Cuánto más se aproxima uno al sueño, más se va convirtiendo la leyenda personal en la verdadera razón de vivir</a:t>
            </a:r>
            <a:endParaRPr lang="es-ES" sz="2800" b="1" dirty="0">
              <a:solidFill>
                <a:schemeClr val="bg1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2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478619_roza_cvetok_makro_1680x105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524986_zhetyj_cvetok_fokus_zelen_1920x1200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57158" y="5214950"/>
            <a:ext cx="33575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latin typeface="Script MT Bold" pitchFamily="66" charset="0"/>
              </a:rPr>
              <a:t>De nada sirve comprender el universo entero cuando se está solo</a:t>
            </a:r>
            <a:endParaRPr lang="es-ES" sz="2400" dirty="0">
              <a:solidFill>
                <a:srgbClr val="FFFF00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2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479089_cvetok_iris_lepestki_1680x105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5" name="4 Imagen" descr="524989_vesna_yarkie_rozovye_tyulpany_cvety_1920x1200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857232"/>
            <a:ext cx="507209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mundo está en las manos de la gente </a:t>
            </a:r>
            <a:r>
              <a:rPr lang="es-ES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capáz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 ver las transformaciones del presente, de la gente con coraje para vivir sus sueños, cada cual de acuerdo con su propio talento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2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479114_kameliya_rozovaya_cvetok_kapli_listya_lepestki_1680x105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526853_kompziciya_cvety_flora_4000x2769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286380" y="571480"/>
            <a:ext cx="36433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primer síntoma de que estamos matando nuestros sueños es la falta de tiempo</a:t>
            </a:r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2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481055_cvetok_rosa_sirenevyj_makro_1680x105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526859_cvety_kolokolchiki_fon_makro_7008x4607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14282" y="428604"/>
            <a:ext cx="328614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D1B2E8"/>
                </a:solidFill>
                <a:latin typeface="Script MT Bold" pitchFamily="66" charset="0"/>
              </a:rPr>
              <a:t>Es justamente la posibilidad de realizar un sueño lo que hace que la vida sea interesante</a:t>
            </a:r>
            <a:endParaRPr lang="es-ES" sz="2400" dirty="0">
              <a:solidFill>
                <a:srgbClr val="D1B2E8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2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479613_narcissy_chernyj_fon_cvety_1680x105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  <a:prstGeom prst="rect">
            <a:avLst/>
          </a:prstGeom>
        </p:spPr>
      </p:pic>
      <p:pic>
        <p:nvPicPr>
          <p:cNvPr id="6" name="5 Imagen" descr="527454_cvetok_podsolnux_makro_2800x1859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785786" y="642918"/>
            <a:ext cx="37862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 necesario aprender lo que necesitamos y no únicamente lo que queremos</a:t>
            </a:r>
            <a:endParaRPr lang="es-E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2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481544_cvetok_roza_buton_kaplya_otrazhenie_1680x105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28956_zelen_roza_cvetok_oranzhevaya_1920x1200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286380" y="571480"/>
            <a:ext cx="35719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latin typeface="Script MT Bold" pitchFamily="66" charset="0"/>
              </a:rPr>
              <a:t>Esperar duele. Olvidar duele. Pero el peor de los sufrimientos es no saber </a:t>
            </a:r>
            <a:r>
              <a:rPr lang="es-ES" sz="2400" b="1" dirty="0" smtClean="0">
                <a:solidFill>
                  <a:schemeClr val="bg1"/>
                </a:solidFill>
                <a:latin typeface="Script MT Bold" pitchFamily="66" charset="0"/>
              </a:rPr>
              <a:t>que decisión </a:t>
            </a:r>
            <a:r>
              <a:rPr lang="es-ES" sz="2400" b="1" dirty="0" smtClean="0">
                <a:solidFill>
                  <a:schemeClr val="bg1"/>
                </a:solidFill>
                <a:latin typeface="Script MT Bold" pitchFamily="66" charset="0"/>
              </a:rPr>
              <a:t>tomar</a:t>
            </a:r>
            <a:endParaRPr lang="es-ES" sz="2400" b="1" dirty="0">
              <a:solidFill>
                <a:schemeClr val="bg1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2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481552_anemona_cvetok_goluboj_lepestki_makro_1680x105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6" name="5 Imagen" descr="537353_tsvetyi_kapli_dojd_2560x1600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714480" y="285728"/>
            <a:ext cx="550072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Hay momentos en que las tribulaciones se presentan en nuestras vidas y no podemos evitarlas. Pero están allí por algún motivo. Sólo cuando ya las hemos superado entenderemos por qué estaban allí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2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481570_klematis_cvetok_rozovyj_fokus_loza_liana_1680x105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5" y="0"/>
            <a:ext cx="9135070" cy="6858000"/>
          </a:xfrm>
          <a:prstGeom prst="rect">
            <a:avLst/>
          </a:prstGeom>
        </p:spPr>
      </p:pic>
      <p:pic>
        <p:nvPicPr>
          <p:cNvPr id="5" name="4 Imagen" descr="529228_fon_rozovaya_razmytost_kosmeya_4758x4015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1142984"/>
            <a:ext cx="292895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Hay que manifestar los sueños para que puedan comenzar a realizarse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2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481664_cvetok_makro_roza_oranzhevaya_fokus_razmytost_1680x105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57"/>
          </a:xfrm>
          <a:prstGeom prst="rect">
            <a:avLst/>
          </a:prstGeom>
        </p:spPr>
      </p:pic>
      <p:pic>
        <p:nvPicPr>
          <p:cNvPr id="5" name="4 Imagen" descr="532041_narciss_zheltyj_cvetok_vesna_fokus_3600x2400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357818" y="571480"/>
            <a:ext cx="37861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Incluso un camino sinuoso, difícil, nos puede conducir a la meta si no lo abandonamos hasta el final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2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481862_liliya_svet_rozovaya_temno_1680x105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5" name="4 Imagen" descr="532459_lepestki_boke_tyulpan_6564x4046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929190" y="500042"/>
            <a:ext cx="3857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búsqueda de la alegría es más importante que la necesidad del dolor</a:t>
            </a:r>
            <a:endParaRPr lang="es-E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2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481938_rozovaya_xrizantema_cvety_makro_1680x105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34332_lepestki_fon_makro_oboi_cvetochki_cvety_rozy_3456x2304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28596" y="642918"/>
            <a:ext cx="39290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Las decisiones de dios son misteriosas, pero siempre a nuestro favor</a:t>
            </a:r>
            <a:endParaRPr lang="es-ES" sz="2400" b="1" dirty="0">
              <a:solidFill>
                <a:srgbClr val="FF66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2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482139_cvety_rozy_voda_kapli_1680x105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534457_butony_roza_makro_2048x1322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714744" y="785794"/>
            <a:ext cx="36433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fe es una conquista difícil que exige combates diarios para mantenerla</a:t>
            </a:r>
            <a:endParaRPr lang="es-E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2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488549_orxidei_fioletovyj_cvety_3072x2048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35921_rozovyie_rozyi_rosa_tri_tsvetyi_zelen_kapli_1920x1200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071670" y="357166"/>
            <a:ext cx="47863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D1B2E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gran victoria que hoy parece fácil fue el resultado de pequeñas victorias que pasaron desapercibidas</a:t>
            </a:r>
            <a:endParaRPr lang="es-ES" sz="2400" b="1" dirty="0">
              <a:solidFill>
                <a:srgbClr val="D1B2E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2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494191_cvety_romashki_babochka_4368x2866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35935_kapli_buton_tsvetok_fokus_1920x1200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28596" y="1000108"/>
            <a:ext cx="407196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 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Las tristezas no se quedan para siempre cuando caminamos en dirección a lo que siempre deseamos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2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5" name="4 Imagen" descr="535950_priroda_zelen_leto_trava_sirenevyie_irisyi_1920x120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496176_vetki_butony_nebo_vesna_zheltye_cvety_1920x1200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57158" y="357166"/>
            <a:ext cx="421480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Me sentí herido cuando perdí a las mujeres de las que me enamoré. Hoy, estoy convencido de que nadie pierde a nadie, porque nadie posee a nadie. Esa es la verdadera experiencia de la libertad: tener lo más importante del mundo, sin poseerlo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2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496420_roza_listya_cvetok_1920x120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35953_roza_tsvetok_makro_rozovaya_1920x1200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071670" y="500042"/>
            <a:ext cx="505093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Nadie logra mentir, nadie logra ocultar 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nada cuando mira directo a los ojos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505703_cvety_listya_lepestki_3508x2354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535958_fokus_iris_sirenevyie_tsvetyi_pole_1920x1200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57158" y="1142984"/>
            <a:ext cx="402097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 pretendas ser bravo cuando </a:t>
            </a:r>
          </a:p>
          <a:p>
            <a:pPr algn="ctr"/>
            <a:r>
              <a:rPr lang="es-ES" sz="2400" b="1" dirty="0" smtClean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basta ser inteligente</a:t>
            </a:r>
            <a:endParaRPr lang="es-ES" sz="2400" b="1" dirty="0">
              <a:solidFill>
                <a:schemeClr val="bg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5" name="4 Imagen" descr="536187_tsvetyi_butonyi_vaza_rozovyie_rozyi_5050x335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7" name="6 Imagen" descr="0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14282" y="285728"/>
            <a:ext cx="40005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latin typeface="Script MT Bold" pitchFamily="66" charset="0"/>
              </a:rPr>
              <a:t>Podemos cometer muchos errores en nuestras vidas, menos uno: aquel que nos destruye</a:t>
            </a:r>
            <a:endParaRPr lang="es-ES" sz="2400" b="1" dirty="0">
              <a:solidFill>
                <a:schemeClr val="bg1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2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512891_cvety_iris_priroda_1920x120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536201_rozyi_tsvetyi_jeltaya_kniga_oranjevaya_rozovaya_2048x1371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57158" y="642918"/>
            <a:ext cx="41434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sabio es sabio porque ama. El loco es loco porque piensa que puede entender el amor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2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509734_liliya_kapli-vody_cvetok_1920x120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17231_gibiskus_kitajskaya-roza_makro_2200x1652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072034" y="285728"/>
            <a:ext cx="40719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señor sólo exige de las personas aquello que está dentro de las posibilidades de cada uno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2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5" name="4 Imagen" descr="536985_zelen_tsvetyi_golubyie_polevyie_leto_1920x120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5111190">
            <a:off x="2652131" y="1223380"/>
            <a:ext cx="2000264" cy="2000264"/>
          </a:xfrm>
          <a:prstGeom prst="teardrop">
            <a:avLst/>
          </a:prstGeom>
          <a:gradFill flip="none" rotWithShape="1">
            <a:gsLst>
              <a:gs pos="46000">
                <a:srgbClr val="0000FF">
                  <a:shade val="30000"/>
                  <a:satMod val="115000"/>
                  <a:alpha val="0"/>
                </a:srgb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0322762">
            <a:off x="4695442" y="1134827"/>
            <a:ext cx="2081226" cy="1928826"/>
          </a:xfrm>
          <a:prstGeom prst="teardrop">
            <a:avLst/>
          </a:prstGeom>
          <a:gradFill flip="none" rotWithShape="1">
            <a:gsLst>
              <a:gs pos="46000">
                <a:srgbClr val="0000FF">
                  <a:shade val="30000"/>
                  <a:satMod val="115000"/>
                  <a:alpha val="0"/>
                </a:srgb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409280">
            <a:off x="2612008" y="3254958"/>
            <a:ext cx="2000264" cy="2000264"/>
          </a:xfrm>
          <a:prstGeom prst="teardrop">
            <a:avLst/>
          </a:prstGeom>
          <a:gradFill flip="none" rotWithShape="1">
            <a:gsLst>
              <a:gs pos="46000">
                <a:srgbClr val="0000FF">
                  <a:shade val="30000"/>
                  <a:satMod val="115000"/>
                  <a:alpha val="0"/>
                </a:srgb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5860785">
            <a:off x="4901657" y="3211395"/>
            <a:ext cx="1934443" cy="1984211"/>
          </a:xfrm>
          <a:prstGeom prst="teardrop">
            <a:avLst/>
          </a:prstGeom>
          <a:gradFill flip="none" rotWithShape="1">
            <a:gsLst>
              <a:gs pos="46000">
                <a:srgbClr val="0000FF">
                  <a:shade val="30000"/>
                  <a:satMod val="115000"/>
                  <a:alpha val="0"/>
                </a:srgb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1071538" y="5572140"/>
            <a:ext cx="2140747" cy="8286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000"/>
                            </p:stCondLst>
                            <p:childTnLst>
                              <p:par>
                                <p:cTn id="7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AULO COELHO FRASES Y FLOR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PAULO COELHO FRASES Y FLORES</Template>
  <TotalTime>0</TotalTime>
  <Words>574</Words>
  <Application>Microsoft Office PowerPoint</Application>
  <PresentationFormat>Presentación en pantalla (4:3)</PresentationFormat>
  <Paragraphs>56</Paragraphs>
  <Slides>34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PAULO COELHO FRASES Y FLORES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2013-09-04T00:25:41Z</dcterms:created>
  <dcterms:modified xsi:type="dcterms:W3CDTF">2013-09-04T00:28:00Z</dcterms:modified>
</cp:coreProperties>
</file>