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377" r:id="rId3"/>
    <p:sldId id="548" r:id="rId4"/>
    <p:sldId id="494" r:id="rId5"/>
    <p:sldId id="522" r:id="rId6"/>
    <p:sldId id="518" r:id="rId7"/>
    <p:sldId id="507" r:id="rId8"/>
    <p:sldId id="520" r:id="rId9"/>
    <p:sldId id="519" r:id="rId10"/>
    <p:sldId id="509" r:id="rId11"/>
    <p:sldId id="491" r:id="rId12"/>
    <p:sldId id="517" r:id="rId13"/>
    <p:sldId id="521" r:id="rId14"/>
    <p:sldId id="524" r:id="rId15"/>
    <p:sldId id="526" r:id="rId16"/>
    <p:sldId id="523" r:id="rId17"/>
    <p:sldId id="539" r:id="rId18"/>
    <p:sldId id="529" r:id="rId19"/>
    <p:sldId id="530" r:id="rId20"/>
    <p:sldId id="528" r:id="rId21"/>
    <p:sldId id="533" r:id="rId22"/>
    <p:sldId id="532" r:id="rId23"/>
    <p:sldId id="540" r:id="rId24"/>
    <p:sldId id="378" r:id="rId25"/>
    <p:sldId id="549" r:id="rId26"/>
  </p:sldIdLst>
  <p:sldSz cx="10872788" cy="666115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juQPvj+c8i69N0G9XNiELA==" hashData="gZc0VHfFqEIzK9RPRWZw3CsXxyQ="/>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CC"/>
    <a:srgbClr val="0F5D32"/>
    <a:srgbClr val="0000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296" y="-636"/>
      </p:cViewPr>
      <p:guideLst>
        <p:guide orient="horz" pos="2099"/>
        <p:guide pos="3425"/>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22/12/2020</a:t>
            </a:fld>
            <a:endParaRPr lang="es-ES"/>
          </a:p>
        </p:txBody>
      </p:sp>
      <p:sp>
        <p:nvSpPr>
          <p:cNvPr id="4" name="3 Marcador de imagen de diapositiva"/>
          <p:cNvSpPr>
            <a:spLocks noGrp="1" noRot="1" noChangeAspect="1"/>
          </p:cNvSpPr>
          <p:nvPr>
            <p:ph type="sldImg" idx="2"/>
          </p:nvPr>
        </p:nvSpPr>
        <p:spPr>
          <a:xfrm>
            <a:off x="630238" y="685800"/>
            <a:ext cx="55975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5461" y="2069275"/>
            <a:ext cx="9241871" cy="142783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30919" y="3774656"/>
            <a:ext cx="7610952" cy="1702294"/>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8877" y="4280409"/>
            <a:ext cx="9241871" cy="132297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8877" y="2823282"/>
            <a:ext cx="9241871" cy="145712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3639" y="1554274"/>
            <a:ext cx="4802149" cy="4396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27000" y="1554274"/>
            <a:ext cx="4802149" cy="43960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3644" y="1491052"/>
            <a:ext cx="4804037" cy="62139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3644" y="2112448"/>
            <a:ext cx="4804037" cy="383787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23232" y="1491052"/>
            <a:ext cx="4805923" cy="62139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23232" y="2112448"/>
            <a:ext cx="4805923" cy="383787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3644" y="265217"/>
            <a:ext cx="3577073" cy="112869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50963" y="265214"/>
            <a:ext cx="6078192" cy="568510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3644" y="1393913"/>
            <a:ext cx="3577073" cy="45564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31143" y="4662806"/>
            <a:ext cx="6523673" cy="550471"/>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31143" y="595187"/>
            <a:ext cx="6523673" cy="399669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31143" y="5213277"/>
            <a:ext cx="6523673" cy="78175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82778" y="266756"/>
            <a:ext cx="2446378" cy="568356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3640" y="266756"/>
            <a:ext cx="7157918" cy="568356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22/12/2020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5459" y="2069274"/>
            <a:ext cx="9241870" cy="1427830"/>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30918" y="3774652"/>
            <a:ext cx="7610952" cy="1702294"/>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64117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3642" y="266759"/>
            <a:ext cx="9785509" cy="1110192"/>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3642" y="1554274"/>
            <a:ext cx="9785509" cy="439605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3646" y="6173901"/>
            <a:ext cx="2536984" cy="354644"/>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22/12/2020</a:t>
            </a:fld>
            <a:endParaRPr lang="es-ES"/>
          </a:p>
        </p:txBody>
      </p:sp>
      <p:sp>
        <p:nvSpPr>
          <p:cNvPr id="5" name="4 Marcador de pie de página"/>
          <p:cNvSpPr>
            <a:spLocks noGrp="1"/>
          </p:cNvSpPr>
          <p:nvPr>
            <p:ph type="ftr" sz="quarter" idx="3"/>
          </p:nvPr>
        </p:nvSpPr>
        <p:spPr>
          <a:xfrm>
            <a:off x="3714876" y="6173901"/>
            <a:ext cx="3443050" cy="3546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92170" y="6173901"/>
            <a:ext cx="2536984" cy="354644"/>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3639" y="6065964"/>
            <a:ext cx="2536984" cy="462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2.wav"/></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5.png"/><Relationship Id="rId18" Type="http://schemas.openxmlformats.org/officeDocument/2006/relationships/image" Target="../media/image38.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1.png"/><Relationship Id="rId11" Type="http://schemas.openxmlformats.org/officeDocument/2006/relationships/image" Target="../media/image34.png"/><Relationship Id="rId5" Type="http://schemas.openxmlformats.org/officeDocument/2006/relationships/hyperlink" Target="http://www.mispps.com/" TargetMode="External"/><Relationship Id="rId15" Type="http://schemas.openxmlformats.org/officeDocument/2006/relationships/image" Target="../media/image36.png"/><Relationship Id="rId10" Type="http://schemas.openxmlformats.org/officeDocument/2006/relationships/hyperlink" Target="https://www.facebook.com/mispps" TargetMode="External"/><Relationship Id="rId4" Type="http://schemas.openxmlformats.org/officeDocument/2006/relationships/image" Target="../media/image30.png"/><Relationship Id="rId9" Type="http://schemas.openxmlformats.org/officeDocument/2006/relationships/image" Target="../media/image3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nes ( amaneceres y ocasos ) | Sunset wallpaper, Nature images,  Brookings oregon"/>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80230" y="-327018"/>
            <a:ext cx="11233248" cy="7315200"/>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289192" y="3289199"/>
            <a:ext cx="6661150" cy="8276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500832" y="3289200"/>
            <a:ext cx="6661150" cy="8276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872788" cy="6751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588611"/>
            <a:ext cx="10872788" cy="725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89803" y="5450299"/>
            <a:ext cx="735569" cy="744973"/>
          </a:xfrm>
          <a:prstGeom prst="rect">
            <a:avLst/>
          </a:prstGeom>
          <a:noFill/>
          <a:ln w="38100">
            <a:solidFill>
              <a:srgbClr val="1CDEF8"/>
            </a:solidFill>
            <a:miter lim="800000"/>
            <a:headEnd/>
            <a:tailEnd/>
          </a:ln>
        </p:spPr>
      </p:pic>
      <p:sp>
        <p:nvSpPr>
          <p:cNvPr id="19" name="18 Rectángulo"/>
          <p:cNvSpPr/>
          <p:nvPr/>
        </p:nvSpPr>
        <p:spPr>
          <a:xfrm>
            <a:off x="2354768" y="4440785"/>
            <a:ext cx="32012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873966" y="1094315"/>
            <a:ext cx="7364048" cy="4889196"/>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PAISAJES</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CON MENSAJE – 2.º</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094293" y="5387954"/>
            <a:ext cx="2388633" cy="907254"/>
          </a:xfrm>
          <a:prstGeom prst="rect">
            <a:avLst/>
          </a:prstGeom>
          <a:noFill/>
        </p:spPr>
      </p:pic>
      <p:pic>
        <p:nvPicPr>
          <p:cNvPr id="15" name="Picture 8"/>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555943" y="742755"/>
            <a:ext cx="1219412" cy="703121"/>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extLst>
              <a:ext uri="{28A0092B-C50C-407E-A947-70E740481C1C}">
                <a14:useLocalDpi xmlns:a14="http://schemas.microsoft.com/office/drawing/2010/main"/>
              </a:ext>
            </a:extLst>
          </a:blip>
          <a:srcRect/>
          <a:stretch>
            <a:fillRect/>
          </a:stretch>
        </p:blipFill>
        <p:spPr bwMode="auto">
          <a:xfrm>
            <a:off x="213454" y="183228"/>
            <a:ext cx="928717" cy="103617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1600" advTm="12000">
        <p:blinds dir="vert"/>
        <p:sndAc>
          <p:stSnd>
            <p:snd r:embed="rId2" name="Crazy.wav"/>
          </p:stSnd>
        </p:sndAc>
      </p:transition>
    </mc:Choice>
    <mc:Fallback xmlns="">
      <p:transition spd="slow" advTm="12000">
        <p:blinds dir="vert"/>
        <p:sndAc>
          <p:stSnd>
            <p:snd r:embed="rId9" name="Craz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F5D32"/>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052019" y="1033920"/>
            <a:ext cx="784887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just" fontAlgn="base">
              <a:spcBef>
                <a:spcPct val="0"/>
              </a:spcBef>
              <a:spcAft>
                <a:spcPct val="0"/>
              </a:spcAft>
            </a:pPr>
            <a:r>
              <a:rPr lang="es-ES" altLang="es-ES" sz="2800" b="1" i="1" dirty="0">
                <a:solidFill>
                  <a:srgbClr val="00B0F0"/>
                </a:solidFill>
                <a:latin typeface="+mj-lt"/>
                <a:cs typeface="Microsoft Sans Serif" pitchFamily="34" charset="0"/>
              </a:rPr>
              <a:t>Te dejo las mejores frases sobre paisajes, una gran fuente de inspiración por su gran variedad de escenarios como el mar, las montañas y los bosques y, sobre todo, por su imponente belleza. Estos frecuentemente evocan sensaciones de paz y </a:t>
            </a:r>
            <a:r>
              <a:rPr lang="es-ES" altLang="es-ES" sz="2800" b="1" i="1" dirty="0" smtClean="0">
                <a:solidFill>
                  <a:srgbClr val="00B0F0"/>
                </a:solidFill>
                <a:latin typeface="+mj-lt"/>
                <a:cs typeface="Microsoft Sans Serif" pitchFamily="34" charset="0"/>
              </a:rPr>
              <a:t>relajación. Fascinantes </a:t>
            </a:r>
            <a:r>
              <a:rPr lang="es-ES" altLang="es-ES" sz="2800" b="1" i="1" dirty="0">
                <a:solidFill>
                  <a:srgbClr val="00B0F0"/>
                </a:solidFill>
                <a:latin typeface="+mj-lt"/>
                <a:cs typeface="Microsoft Sans Serif" pitchFamily="34" charset="0"/>
              </a:rPr>
              <a:t>pintores han plasmado mares con su pincel, excelentes fotógrafos han retratado la naturaleza en todo su esplendor y grandes autores han citado campos y montañas en sus mejores novelas.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67528" y="5153957"/>
            <a:ext cx="1713125" cy="1327521"/>
          </a:xfrm>
          <a:prstGeom prst="rect">
            <a:avLst/>
          </a:prstGeom>
          <a:noFill/>
        </p:spPr>
      </p:pic>
    </p:spTree>
    <p:extLst>
      <p:ext uri="{BB962C8B-B14F-4D97-AF65-F5344CB8AC3E}">
        <p14:creationId xmlns:p14="http://schemas.microsoft.com/office/powerpoint/2010/main" val="1197981633"/>
      </p:ext>
    </p:extLst>
  </p:cSld>
  <p:clrMapOvr>
    <a:masterClrMapping/>
  </p:clrMapOvr>
  <mc:AlternateContent xmlns:mc="http://schemas.openxmlformats.org/markup-compatibility/2006" xmlns:p14="http://schemas.microsoft.com/office/powerpoint/2010/main">
    <mc:Choice Requires="p14">
      <p:transition spd="slow" p14:dur="3000" advTm="33000">
        <p14:shred/>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C:\Users\Jose Luis\Desktop\nature_landscape_trees_river_snow_mountains_grass_Loisach_River-1925897.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621088" y="-845889"/>
            <a:ext cx="15240001" cy="7662465"/>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755874" y="5431581"/>
            <a:ext cx="4752528" cy="923330"/>
          </a:xfrm>
          <a:prstGeom prst="rect">
            <a:avLst/>
          </a:prstGeom>
        </p:spPr>
        <p:txBody>
          <a:bodyPr wrap="square">
            <a:spAutoFit/>
          </a:bodyPr>
          <a:lstStyle/>
          <a:p>
            <a:pPr algn="ctr"/>
            <a:r>
              <a:rPr lang="es-ES" dirty="0">
                <a:solidFill>
                  <a:schemeClr val="bg1"/>
                </a:solidFill>
              </a:rPr>
              <a:t>La naturaleza ha introducido una amplia variedad de paisajes, pero el hombre ha demostrado una pasión por simplificarla</a:t>
            </a:r>
          </a:p>
        </p:txBody>
      </p:sp>
    </p:spTree>
    <p:extLst>
      <p:ext uri="{BB962C8B-B14F-4D97-AF65-F5344CB8AC3E}">
        <p14:creationId xmlns:p14="http://schemas.microsoft.com/office/powerpoint/2010/main" val="2119320522"/>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Árboles, paisaje, bosque, agua, rock, naturaleza, reflexión, Plantas, musgo, casa, Colinas, niebla, banco, río, Irlanda, estanque, Iglesia, canal, capilla, castillo, Humedal, foso, depósito, lago, área rural, Fenómeno atmosférico, camino acuátic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4579"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45044" y="-144463"/>
            <a:ext cx="12228035" cy="7642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136005" y="283210"/>
            <a:ext cx="5435600" cy="646331"/>
          </a:xfrm>
          <a:prstGeom prst="rect">
            <a:avLst/>
          </a:prstGeom>
        </p:spPr>
        <p:txBody>
          <a:bodyPr>
            <a:spAutoFit/>
          </a:bodyPr>
          <a:lstStyle/>
          <a:p>
            <a:r>
              <a:rPr lang="es-ES" dirty="0"/>
              <a:t>Todos los edificios tienen un efecto tanto psicológico, así como meramente visual sobre el paisaje</a:t>
            </a:r>
          </a:p>
        </p:txBody>
      </p:sp>
    </p:spTree>
    <p:extLst>
      <p:ext uri="{BB962C8B-B14F-4D97-AF65-F5344CB8AC3E}">
        <p14:creationId xmlns:p14="http://schemas.microsoft.com/office/powerpoint/2010/main" val="2420575582"/>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uz de sol, Árboles, paisaje, mar, colina, lago, apuntalar, arena, reflexión, nieve, invierno, playa, amanecer, hielo, Mañana, costa, horizonte, desierto, oscuridad, tundra, meseta, árbol, montaña, clima, amanecer, temporada, habitat, entorno natural, ecosistem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0483"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7862" y="7937"/>
            <a:ext cx="10900649" cy="72625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32495" y="522263"/>
            <a:ext cx="4715867" cy="646331"/>
          </a:xfrm>
          <a:prstGeom prst="rect">
            <a:avLst/>
          </a:prstGeom>
        </p:spPr>
        <p:txBody>
          <a:bodyPr wrap="square">
            <a:spAutoFit/>
          </a:bodyPr>
          <a:lstStyle/>
          <a:p>
            <a:r>
              <a:rPr lang="es-ES" dirty="0"/>
              <a:t>Mucha gente piensa que cuando tienes un paisaje grandioso, la fotografía debe ser </a:t>
            </a:r>
            <a:r>
              <a:rPr lang="es-ES" dirty="0" smtClean="0"/>
              <a:t>fácil</a:t>
            </a:r>
            <a:endParaRPr lang="es-ES" dirty="0"/>
          </a:p>
        </p:txBody>
      </p:sp>
    </p:spTree>
    <p:extLst>
      <p:ext uri="{BB962C8B-B14F-4D97-AF65-F5344CB8AC3E}">
        <p14:creationId xmlns:p14="http://schemas.microsoft.com/office/powerpoint/2010/main" val="3922770980"/>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Jose Luis\Desktop\1600x1127_px_beach_bridge_cities_Florida_Lifeguardtower_marina_Miami-1781109.jpg!d"/>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6132"/>
            <a:ext cx="10872788" cy="6677282"/>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2340050" y="306239"/>
            <a:ext cx="4680520" cy="923330"/>
          </a:xfrm>
          <a:prstGeom prst="rect">
            <a:avLst/>
          </a:prstGeom>
        </p:spPr>
        <p:txBody>
          <a:bodyPr wrap="square">
            <a:spAutoFit/>
          </a:bodyPr>
          <a:lstStyle/>
          <a:p>
            <a:pPr algn="ctr"/>
            <a:r>
              <a:rPr lang="es-ES" dirty="0" smtClean="0"/>
              <a:t>La </a:t>
            </a:r>
            <a:r>
              <a:rPr lang="es-ES" dirty="0"/>
              <a:t>persona que es verdaderamente feliz es aquella que puede disfrutar del paisaje, incluso cuando tiene que tomar un desvío</a:t>
            </a:r>
          </a:p>
        </p:txBody>
      </p:sp>
    </p:spTree>
    <p:extLst>
      <p:ext uri="{BB962C8B-B14F-4D97-AF65-F5344CB8AC3E}">
        <p14:creationId xmlns:p14="http://schemas.microsoft.com/office/powerpoint/2010/main" val="1050957595"/>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
            <a:ext cx="10872788" cy="6795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539850" y="234231"/>
            <a:ext cx="3528392" cy="646331"/>
          </a:xfrm>
          <a:prstGeom prst="rect">
            <a:avLst/>
          </a:prstGeom>
        </p:spPr>
        <p:txBody>
          <a:bodyPr wrap="square">
            <a:spAutoFit/>
          </a:bodyPr>
          <a:lstStyle/>
          <a:p>
            <a:r>
              <a:rPr lang="es-ES" dirty="0"/>
              <a:t>Vivo en un paisaje, por lo que cada día de mi vida es enriquecedor</a:t>
            </a:r>
          </a:p>
        </p:txBody>
      </p:sp>
    </p:spTree>
    <p:extLst>
      <p:ext uri="{BB962C8B-B14F-4D97-AF65-F5344CB8AC3E}">
        <p14:creationId xmlns:p14="http://schemas.microsoft.com/office/powerpoint/2010/main" val="2225236019"/>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aisaje, naturaleza, nieve, invierno, rama, Mañana, escarcha, Congelación, árbol, clima, planta, temporad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1507"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4882" y="-177594"/>
            <a:ext cx="11291916" cy="6838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6805266" y="4770735"/>
            <a:ext cx="4083422" cy="923330"/>
          </a:xfrm>
          <a:prstGeom prst="rect">
            <a:avLst/>
          </a:prstGeom>
        </p:spPr>
        <p:txBody>
          <a:bodyPr wrap="square">
            <a:spAutoFit/>
          </a:bodyPr>
          <a:lstStyle/>
          <a:p>
            <a:pPr algn="ctr"/>
            <a:r>
              <a:rPr lang="es-ES" dirty="0"/>
              <a:t>La vida es como un equipo de trineos tirados por perros. Si no eres el perro líder, el paisaje nunca cambia.</a:t>
            </a:r>
          </a:p>
        </p:txBody>
      </p:sp>
    </p:spTree>
    <p:extLst>
      <p:ext uri="{BB962C8B-B14F-4D97-AF65-F5344CB8AC3E}">
        <p14:creationId xmlns:p14="http://schemas.microsoft.com/office/powerpoint/2010/main" val="2096130073"/>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paisaje, montañas, puesta de sol, mar, noche, lago, agua, naturaleza, edificio, reflexión, nieve, invierno, casa, hielo, Pico nevado, Lofoten, Noruega, pueblo, Lago congelado, noche, Mañana, oscuridad, montaña, clima, temporada, Fenómeno atmosféric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paisaje, montañas, puesta de sol, mar, noche, lago, agua, naturaleza, edificio, reflexión, nieve, invierno, casa, hielo, Pico nevado, Lofoten, Noruega, pueblo, Lago congelado, noche, Mañana, oscuridad, montaña, clima, temporada, Fenómeno atmosféric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3317" name="Picture 5"/>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44463"/>
            <a:ext cx="10872788" cy="72093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329682" y="160338"/>
            <a:ext cx="3600400" cy="646331"/>
          </a:xfrm>
          <a:prstGeom prst="rect">
            <a:avLst/>
          </a:prstGeom>
        </p:spPr>
        <p:txBody>
          <a:bodyPr wrap="square">
            <a:spAutoFit/>
          </a:bodyPr>
          <a:lstStyle/>
          <a:p>
            <a:pPr algn="ctr"/>
            <a:r>
              <a:rPr lang="es-ES" dirty="0"/>
              <a:t>Un paisaje bello, una vez que es destruido, no vuelve más</a:t>
            </a:r>
          </a:p>
        </p:txBody>
      </p:sp>
    </p:spTree>
    <p:extLst>
      <p:ext uri="{BB962C8B-B14F-4D97-AF65-F5344CB8AC3E}">
        <p14:creationId xmlns:p14="http://schemas.microsoft.com/office/powerpoint/2010/main" val="3469449458"/>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PAISAJE OTOÑAL. - Juegos Gratis Online en Puzzle Factory"/>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0"/>
            <a:ext cx="10937082" cy="666115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27882" y="306239"/>
            <a:ext cx="4640659" cy="646331"/>
          </a:xfrm>
          <a:prstGeom prst="rect">
            <a:avLst/>
          </a:prstGeom>
          <a:solidFill>
            <a:srgbClr val="FFFF00"/>
          </a:solidFill>
        </p:spPr>
        <p:txBody>
          <a:bodyPr wrap="square">
            <a:spAutoFit/>
          </a:bodyPr>
          <a:lstStyle/>
          <a:p>
            <a:r>
              <a:rPr lang="es-ES" dirty="0"/>
              <a:t>Hay un paisaje eterno, una geografía del alma; buscamos su contorno todas nuestras vidas</a:t>
            </a:r>
          </a:p>
        </p:txBody>
      </p:sp>
    </p:spTree>
    <p:extLst>
      <p:ext uri="{BB962C8B-B14F-4D97-AF65-F5344CB8AC3E}">
        <p14:creationId xmlns:p14="http://schemas.microsoft.com/office/powerpoint/2010/main" val="2346066106"/>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uz de sol, paisaje, montañas, mar, bahía, agua, rock, naturaleza, apuntalar, arena, Nubes, playa, Pico nevado, Lofoten, Noruega, olas, costa, acantilado, horizonte, isla, fiordo, capa, Terreno, nube, montaña, Oceano, ola, ensenada, Forma de relieve, Característica geográfica, Cuerpo de agua, Onda de viento, cordiller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9460"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29166"/>
            <a:ext cx="10888335" cy="6805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60375" y="450255"/>
            <a:ext cx="5435600" cy="923330"/>
          </a:xfrm>
          <a:prstGeom prst="rect">
            <a:avLst/>
          </a:prstGeom>
        </p:spPr>
        <p:txBody>
          <a:bodyPr>
            <a:spAutoFit/>
          </a:bodyPr>
          <a:lstStyle/>
          <a:p>
            <a:r>
              <a:rPr lang="es-ES" dirty="0">
                <a:solidFill>
                  <a:schemeClr val="bg1"/>
                </a:solidFill>
              </a:rPr>
              <a:t>No hay nada en que las aves no difieran más del hombre que la manera en la que construyen, y aun así dejan el paisaje como estaba antes</a:t>
            </a:r>
          </a:p>
        </p:txBody>
      </p:sp>
    </p:spTree>
    <p:extLst>
      <p:ext uri="{BB962C8B-B14F-4D97-AF65-F5344CB8AC3E}">
        <p14:creationId xmlns:p14="http://schemas.microsoft.com/office/powerpoint/2010/main" val="4181183762"/>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luz de sol, Árboles, paisaje, bosque, lago, agua, naturaleza, reflexión, cielo, rama, amanecer, calma, noche, Mañana, niebla, río, horizonte, atmósfera, canal, Banco, Humedal, nube, árbol, niebla, hoja, amanecer, corriente de agua, oscuridad, tiempo de día, brazo pantanoso, 1680x1050 px, bosque, Papel pintado de la computadora, camino acuático, Atmósfera de tierra, Planta leñosa, fenómeno, Llanura de inundación, los recursos hídric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3555"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44463"/>
            <a:ext cx="11917114" cy="7448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27931" y="522261"/>
            <a:ext cx="4788322" cy="646331"/>
          </a:xfrm>
          <a:prstGeom prst="rect">
            <a:avLst/>
          </a:prstGeom>
        </p:spPr>
        <p:txBody>
          <a:bodyPr wrap="square">
            <a:spAutoFit/>
          </a:bodyPr>
          <a:lstStyle/>
          <a:p>
            <a:r>
              <a:rPr lang="es-ES" dirty="0"/>
              <a:t>La calidad de vida no se trata sólo de lo que encuentras en las tiendas; se trata del paisaje</a:t>
            </a:r>
          </a:p>
        </p:txBody>
      </p:sp>
    </p:spTree>
    <p:extLst>
      <p:ext uri="{BB962C8B-B14F-4D97-AF65-F5344CB8AC3E}">
        <p14:creationId xmlns:p14="http://schemas.microsoft.com/office/powerpoint/2010/main" val="1485566611"/>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Japón, paisaje, jardín, lago, agua, naturaleza, reflexión, césped, rama, verde, río, estanque, Banco, Humedal, árbol, hoja, planta, corriente de agua, depósito, 1920x1200 px, brazo pantanoso, camino acuático, Piscina reflectante, los recursos hídric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6627"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5486" y="-136362"/>
            <a:ext cx="10908274" cy="6817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55315" y="306239"/>
            <a:ext cx="5300297" cy="369332"/>
          </a:xfrm>
          <a:prstGeom prst="rect">
            <a:avLst/>
          </a:prstGeom>
          <a:solidFill>
            <a:srgbClr val="FFFF00"/>
          </a:solidFill>
        </p:spPr>
        <p:txBody>
          <a:bodyPr wrap="none">
            <a:spAutoFit/>
          </a:bodyPr>
          <a:lstStyle/>
          <a:p>
            <a:r>
              <a:rPr lang="es-ES" dirty="0"/>
              <a:t>Nosotros somos un paisaje de todo lo que hemos visto</a:t>
            </a:r>
          </a:p>
        </p:txBody>
      </p:sp>
    </p:spTree>
    <p:extLst>
      <p:ext uri="{BB962C8B-B14F-4D97-AF65-F5344CB8AC3E}">
        <p14:creationId xmlns:p14="http://schemas.microsoft.com/office/powerpoint/2010/main" val="3440823878"/>
      </p:ext>
    </p:extLst>
  </p:cSld>
  <p:clrMapOvr>
    <a:masterClrMapping/>
  </p:clrMapOvr>
  <mc:AlternateContent xmlns:mc="http://schemas.openxmlformats.org/markup-compatibility/2006" xmlns:p14="http://schemas.microsoft.com/office/powerpoint/2010/main">
    <mc:Choice Requires="p14">
      <p:transition spd="slow" p14:dur="1600" advTm="8000">
        <p:blinds dir="vert"/>
        <p:sndAc>
          <p:stSnd>
            <p:snd r:embed="rId2" name="Imagine.wav"/>
          </p:stSnd>
        </p:sndAc>
      </p:transition>
    </mc:Choice>
    <mc:Fallback xmlns="">
      <p:transition spd="slow" advTm="8000">
        <p:blinds dir="vert"/>
        <p:sndAc>
          <p:stSnd>
            <p:snd r:embed="rId4" name="Imagine.wav"/>
          </p:stSnd>
        </p:sndAc>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naturaleza, cielo, fumar, volcán, erupción, atmósfera, Montar paisaje, cumbre, nube, árbol, montaña, tiempo de día, Papel pintado de la computadora, Formaciones montañosas, Fenómeno geológico, cordillera, Fenómeno meteorológico, cúmulo, Forma de relieve volcánica, Tipos de erupciones volcánicas, Stratovolcano, volcán en escudo, fenómeno, Costa rika, lava dome, submarine volcan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28675"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574" y="-137716"/>
            <a:ext cx="10872788" cy="79657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463699" y="306239"/>
            <a:ext cx="5435600" cy="646331"/>
          </a:xfrm>
          <a:prstGeom prst="rect">
            <a:avLst/>
          </a:prstGeom>
        </p:spPr>
        <p:txBody>
          <a:bodyPr>
            <a:spAutoFit/>
          </a:bodyPr>
          <a:lstStyle/>
          <a:p>
            <a:r>
              <a:rPr lang="es-ES" dirty="0">
                <a:solidFill>
                  <a:schemeClr val="bg1"/>
                </a:solidFill>
              </a:rPr>
              <a:t>Algunas colinas se encuentran tan solo a centímetros de distancia de convertirse en montañas</a:t>
            </a:r>
          </a:p>
        </p:txBody>
      </p:sp>
    </p:spTree>
    <p:extLst>
      <p:ext uri="{BB962C8B-B14F-4D97-AF65-F5344CB8AC3E}">
        <p14:creationId xmlns:p14="http://schemas.microsoft.com/office/powerpoint/2010/main" val="3087851282"/>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80230" y="-368214"/>
            <a:ext cx="11398894" cy="70282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043906" y="21709"/>
            <a:ext cx="4734822" cy="369332"/>
          </a:xfrm>
          <a:prstGeom prst="rect">
            <a:avLst/>
          </a:prstGeom>
        </p:spPr>
        <p:txBody>
          <a:bodyPr wrap="none">
            <a:spAutoFit/>
          </a:bodyPr>
          <a:lstStyle/>
          <a:p>
            <a:r>
              <a:rPr lang="es-ES" dirty="0"/>
              <a:t>Al ingerir el paisaje, absorbemos parte de la vida</a:t>
            </a:r>
          </a:p>
        </p:txBody>
      </p:sp>
    </p:spTree>
    <p:extLst>
      <p:ext uri="{BB962C8B-B14F-4D97-AF65-F5344CB8AC3E}">
        <p14:creationId xmlns:p14="http://schemas.microsoft.com/office/powerpoint/2010/main" val="3764818452"/>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778" y="-240116"/>
            <a:ext cx="11055796" cy="69098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51818" y="450255"/>
            <a:ext cx="4824536" cy="646331"/>
          </a:xfrm>
          <a:prstGeom prst="rect">
            <a:avLst/>
          </a:prstGeom>
        </p:spPr>
        <p:txBody>
          <a:bodyPr wrap="square">
            <a:spAutoFit/>
          </a:bodyPr>
          <a:lstStyle/>
          <a:p>
            <a:r>
              <a:rPr lang="es-ES" dirty="0"/>
              <a:t>Un paisaje se conquista con las suelas del zapato, no con las ruedas del automóvil</a:t>
            </a:r>
          </a:p>
        </p:txBody>
      </p:sp>
    </p:spTree>
    <p:extLst>
      <p:ext uri="{BB962C8B-B14F-4D97-AF65-F5344CB8AC3E}">
        <p14:creationId xmlns:p14="http://schemas.microsoft.com/office/powerpoint/2010/main" val="3968908636"/>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
            <a:ext cx="11319988" cy="7074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8028682" y="594271"/>
            <a:ext cx="2642140" cy="646331"/>
          </a:xfrm>
          <a:prstGeom prst="rect">
            <a:avLst/>
          </a:prstGeom>
        </p:spPr>
        <p:txBody>
          <a:bodyPr wrap="square">
            <a:spAutoFit/>
          </a:bodyPr>
          <a:lstStyle/>
          <a:p>
            <a:r>
              <a:rPr lang="es-ES" dirty="0"/>
              <a:t>Un paisaje bello una vez destruido no vuelve más</a:t>
            </a:r>
          </a:p>
        </p:txBody>
      </p:sp>
    </p:spTree>
    <p:extLst>
      <p:ext uri="{BB962C8B-B14F-4D97-AF65-F5344CB8AC3E}">
        <p14:creationId xmlns:p14="http://schemas.microsoft.com/office/powerpoint/2010/main" val="1410518644"/>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9056" y="-197817"/>
            <a:ext cx="11336335" cy="68589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827882" y="73710"/>
            <a:ext cx="5435600" cy="646331"/>
          </a:xfrm>
          <a:prstGeom prst="rect">
            <a:avLst/>
          </a:prstGeom>
        </p:spPr>
        <p:txBody>
          <a:bodyPr>
            <a:spAutoFit/>
          </a:bodyPr>
          <a:lstStyle/>
          <a:p>
            <a:r>
              <a:rPr lang="es-ES" dirty="0"/>
              <a:t>La vida es como un paisaje. Vivir en medio de ella pero puedes describirla sólo cuando tomas distancia</a:t>
            </a:r>
          </a:p>
        </p:txBody>
      </p:sp>
    </p:spTree>
    <p:extLst>
      <p:ext uri="{BB962C8B-B14F-4D97-AF65-F5344CB8AC3E}">
        <p14:creationId xmlns:p14="http://schemas.microsoft.com/office/powerpoint/2010/main" val="47075121"/>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Admirando el ocaso: 10 lecciones que siempre puedes aprender de las puestas  del sol - Mamivers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1030" name="Picture 6"/>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126307"/>
            <a:ext cx="11126893" cy="6787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Rectángulo"/>
          <p:cNvSpPr/>
          <p:nvPr/>
        </p:nvSpPr>
        <p:spPr>
          <a:xfrm>
            <a:off x="314747" y="450255"/>
            <a:ext cx="4329559" cy="646331"/>
          </a:xfrm>
          <a:prstGeom prst="rect">
            <a:avLst/>
          </a:prstGeom>
        </p:spPr>
        <p:txBody>
          <a:bodyPr wrap="square">
            <a:spAutoFit/>
          </a:bodyPr>
          <a:lstStyle/>
          <a:p>
            <a:r>
              <a:rPr lang="es-ES" dirty="0"/>
              <a:t>Hay tantas realidades como puntos de vista. El punto de vista crea el panorama</a:t>
            </a:r>
          </a:p>
        </p:txBody>
      </p:sp>
    </p:spTree>
    <p:extLst>
      <p:ext uri="{BB962C8B-B14F-4D97-AF65-F5344CB8AC3E}">
        <p14:creationId xmlns:p14="http://schemas.microsoft.com/office/powerpoint/2010/main" val="2431950878"/>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598" y="0"/>
            <a:ext cx="10879386"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3826" y="234231"/>
            <a:ext cx="4608512" cy="923330"/>
          </a:xfrm>
          <a:prstGeom prst="rect">
            <a:avLst/>
          </a:prstGeom>
        </p:spPr>
        <p:txBody>
          <a:bodyPr wrap="square">
            <a:spAutoFit/>
          </a:bodyPr>
          <a:lstStyle/>
          <a:p>
            <a:r>
              <a:rPr lang="es-ES" dirty="0"/>
              <a:t>Ahora me siento como el paisaje, puedo ser audaz e incluir todos los tonos de azul y rosa: es encantador, es delicioso.</a:t>
            </a:r>
          </a:p>
        </p:txBody>
      </p:sp>
    </p:spTree>
    <p:extLst>
      <p:ext uri="{BB962C8B-B14F-4D97-AF65-F5344CB8AC3E}">
        <p14:creationId xmlns:p14="http://schemas.microsoft.com/office/powerpoint/2010/main" val="1808051483"/>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48034" y="0"/>
            <a:ext cx="11745068" cy="66611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7164586" y="306239"/>
            <a:ext cx="3438674" cy="923330"/>
          </a:xfrm>
          <a:prstGeom prst="rect">
            <a:avLst/>
          </a:prstGeom>
        </p:spPr>
        <p:txBody>
          <a:bodyPr wrap="square">
            <a:spAutoFit/>
          </a:bodyPr>
          <a:lstStyle/>
          <a:p>
            <a:pPr algn="r"/>
            <a:r>
              <a:rPr lang="es-ES" dirty="0">
                <a:solidFill>
                  <a:schemeClr val="bg1"/>
                </a:solidFill>
              </a:rPr>
              <a:t>Hay paisajes que te ofrecen el sentido del Dónde y paisajes que te ofrecen el sentido del Cuándo</a:t>
            </a:r>
          </a:p>
        </p:txBody>
      </p:sp>
    </p:spTree>
    <p:extLst>
      <p:ext uri="{BB962C8B-B14F-4D97-AF65-F5344CB8AC3E}">
        <p14:creationId xmlns:p14="http://schemas.microsoft.com/office/powerpoint/2010/main" val="1713016998"/>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6254" y="-989905"/>
            <a:ext cx="11269042" cy="8270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79810" y="-21540"/>
            <a:ext cx="3816424" cy="646331"/>
          </a:xfrm>
          <a:prstGeom prst="rect">
            <a:avLst/>
          </a:prstGeom>
        </p:spPr>
        <p:txBody>
          <a:bodyPr wrap="square">
            <a:spAutoFit/>
          </a:bodyPr>
          <a:lstStyle/>
          <a:p>
            <a:r>
              <a:rPr lang="es-ES" dirty="0">
                <a:solidFill>
                  <a:schemeClr val="bg1"/>
                </a:solidFill>
              </a:rPr>
              <a:t>El paisaje se nos aparece diferente según cada hebra de hierba</a:t>
            </a:r>
          </a:p>
        </p:txBody>
      </p:sp>
    </p:spTree>
    <p:extLst>
      <p:ext uri="{BB962C8B-B14F-4D97-AF65-F5344CB8AC3E}">
        <p14:creationId xmlns:p14="http://schemas.microsoft.com/office/powerpoint/2010/main" val="2574608332"/>
      </p:ext>
    </p:extLst>
  </p:cSld>
  <p:clrMapOvr>
    <a:masterClrMapping/>
  </p:clrMapOvr>
  <mc:AlternateContent xmlns:mc="http://schemas.openxmlformats.org/markup-compatibility/2006" xmlns:p14="http://schemas.microsoft.com/office/powerpoint/2010/main">
    <mc:Choice Requires="p14">
      <p:transition spd="slow" p14:dur="1600" advTm="8000">
        <p:blinds dir="vert"/>
      </p:transition>
    </mc:Choice>
    <mc:Fallback xmlns="">
      <p:transition spd="slow" advTm="8000">
        <p:blinds dir="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2" name="Picture 4" descr="Isla tropical con palmeras, pájaros y veleros en el ocaso del sol (6219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3633" y="-2"/>
            <a:ext cx="10956427" cy="7033517"/>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3289192" y="3289200"/>
            <a:ext cx="6661150" cy="8276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7500832" y="3289200"/>
            <a:ext cx="6661150" cy="8276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7" y="0"/>
            <a:ext cx="10872788" cy="6751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7" y="6588611"/>
            <a:ext cx="10872788" cy="72544"/>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53511" y="5637334"/>
            <a:ext cx="716473" cy="664865"/>
          </a:xfrm>
          <a:prstGeom prst="rect">
            <a:avLst/>
          </a:prstGeom>
          <a:noFill/>
          <a:ln w="38100">
            <a:solidFill>
              <a:srgbClr val="1CDEF8"/>
            </a:solidFill>
            <a:miter lim="800000"/>
            <a:headEnd/>
            <a:tailEnd/>
          </a:ln>
        </p:spPr>
      </p:pic>
      <p:sp>
        <p:nvSpPr>
          <p:cNvPr id="19" name="18 Rectángulo"/>
          <p:cNvSpPr/>
          <p:nvPr/>
        </p:nvSpPr>
        <p:spPr>
          <a:xfrm>
            <a:off x="2354768" y="4440785"/>
            <a:ext cx="3201222"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6007" y="486839"/>
            <a:ext cx="3330865" cy="3056474"/>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141409" y="361606"/>
            <a:ext cx="4159576" cy="4780917"/>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r>
              <a:rPr lang="fr-FR" sz="4000" b="1" dirty="0" smtClean="0">
                <a:solidFill>
                  <a:srgbClr val="002060"/>
                </a:solidFill>
                <a:latin typeface="Comic Sans MS" pitchFamily="66" charset="0"/>
                <a:cs typeface="Arial" charset="0"/>
              </a:rPr>
              <a:t>Hoy </a:t>
            </a:r>
            <a:r>
              <a:rPr lang="fr-FR" sz="4000" b="1" dirty="0">
                <a:solidFill>
                  <a:srgbClr val="002060"/>
                </a:solidFill>
                <a:latin typeface="Comic Sans MS" pitchFamily="66" charset="0"/>
                <a:cs typeface="Arial" charset="0"/>
              </a:rPr>
              <a:t>es </a:t>
            </a:r>
            <a:fld id="{547A8F08-4E97-4815-9C23-5989351D5EDB}" type="datetime2">
              <a:rPr lang="es-ES_tradnl" sz="4000" b="1" smtClean="0">
                <a:solidFill>
                  <a:srgbClr val="002060"/>
                </a:solidFill>
                <a:latin typeface="Comic Sans MS" pitchFamily="66" charset="0"/>
                <a:cs typeface="Arial" charset="0"/>
              </a:rPr>
              <a:pPr algn="ctr" defTabSz="1017133" eaLnBrk="0" hangingPunct="0">
                <a:spcBef>
                  <a:spcPct val="50000"/>
                </a:spcBef>
              </a:pPr>
              <a:t>martes, 22 de diciembre de 2020</a:t>
            </a:fld>
            <a:endParaRPr lang="es-ES_tradnl" sz="4000" b="1" dirty="0" smtClean="0">
              <a:solidFill>
                <a:srgbClr val="002060"/>
              </a:solidFill>
              <a:latin typeface="Comic Sans MS" pitchFamily="66" charset="0"/>
              <a:cs typeface="Arial" charset="0"/>
            </a:endParaRPr>
          </a:p>
          <a:p>
            <a:pPr algn="ctr" defTabSz="1017133" eaLnBrk="0" hangingPunct="0">
              <a:spcBef>
                <a:spcPct val="50000"/>
              </a:spcBef>
            </a:pPr>
            <a:r>
              <a:rPr lang="fr-FR" sz="3600" b="1" dirty="0" smtClean="0">
                <a:solidFill>
                  <a:srgbClr val="002060"/>
                </a:solidFill>
                <a:latin typeface="Comic Sans MS" pitchFamily="66" charset="0"/>
                <a:cs typeface="Arial" charset="0"/>
              </a:rPr>
              <a:t>Ahora mismo </a:t>
            </a:r>
            <a:r>
              <a:rPr lang="fr-FR" sz="3600" b="1" dirty="0">
                <a:solidFill>
                  <a:srgbClr val="002060"/>
                </a:solidFill>
                <a:latin typeface="Comic Sans MS" pitchFamily="66" charset="0"/>
                <a:cs typeface="Arial" charset="0"/>
              </a:rPr>
              <a:t>son las </a:t>
            </a:r>
            <a:fld id="{D4F074C5-9B07-4D47-A00C-C4AC33E005FE}" type="datetime10">
              <a:rPr lang="fr-FR" sz="3600" b="1">
                <a:solidFill>
                  <a:srgbClr val="002060"/>
                </a:solidFill>
                <a:latin typeface="Comic Sans MS" pitchFamily="66" charset="0"/>
                <a:cs typeface="Arial" charset="0"/>
              </a:rPr>
              <a:pPr algn="ctr" defTabSz="1017133" eaLnBrk="0" hangingPunct="0">
                <a:spcBef>
                  <a:spcPct val="50000"/>
                </a:spcBef>
              </a:pPr>
              <a:t>11:33</a:t>
            </a:fld>
            <a:r>
              <a:rPr lang="fr-FR" sz="3600" b="1" dirty="0">
                <a:solidFill>
                  <a:srgbClr val="002060"/>
                </a:solidFill>
                <a:latin typeface="Comic Sans MS" pitchFamily="66" charset="0"/>
                <a:cs typeface="Arial" charset="0"/>
              </a:rPr>
              <a:t> </a:t>
            </a:r>
            <a:r>
              <a:rPr lang="fr-FR" sz="3600" b="1" dirty="0" smtClean="0">
                <a:solidFill>
                  <a:srgbClr val="002060"/>
                </a:solidFill>
                <a:latin typeface="Comic Sans MS" pitchFamily="66" charset="0"/>
                <a:cs typeface="Arial" charset="0"/>
              </a:rPr>
              <a:t>horas..</a:t>
            </a:r>
            <a:endParaRPr lang="fr-FR" sz="3600" b="1" dirty="0">
              <a:solidFill>
                <a:srgbClr val="002060"/>
              </a:solidFill>
              <a:latin typeface="Comic Sans MS" pitchFamily="66" charset="0"/>
              <a:cs typeface="Arial" charset="0"/>
            </a:endParaRPr>
          </a:p>
          <a:p>
            <a:pPr algn="ctr" defTabSz="1017133" eaLnBrk="0" hangingPunct="0">
              <a:spcBef>
                <a:spcPct val="50000"/>
              </a:spcBef>
            </a:pPr>
            <a:endParaRPr lang="fr-FR" sz="3600" b="1" dirty="0">
              <a:solidFill>
                <a:srgbClr val="00206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extLst>
              <a:ext uri="{28A0092B-C50C-407E-A947-70E740481C1C}">
                <a14:useLocalDpi xmlns:a14="http://schemas.microsoft.com/office/drawing/2010/main"/>
              </a:ext>
            </a:extLst>
          </a:blip>
          <a:srcRect/>
          <a:stretch>
            <a:fillRect/>
          </a:stretch>
        </p:blipFill>
        <p:spPr bwMode="auto">
          <a:xfrm>
            <a:off x="1507827" y="5450300"/>
            <a:ext cx="2388633" cy="90725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1600" advTm="14000">
        <p:blinds dir="vert"/>
      </p:transition>
    </mc:Choice>
    <mc:Fallback xmlns="">
      <p:transition spd="slow" advTm="1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1" nodeType="afterEffect">
                                  <p:stCondLst>
                                    <p:cond delay="0"/>
                                  </p:stCondLst>
                                  <p:childTnLst>
                                    <p:animClr clrSpc="hsl" dir="cw">
                                      <p:cBhvr override="childStyle">
                                        <p:cTn id="6" dur="2000" fill="hold"/>
                                        <p:tgtEl>
                                          <p:spTgt spid="22"/>
                                        </p:tgtEl>
                                        <p:attrNameLst>
                                          <p:attrName>style.color</p:attrName>
                                        </p:attrNameLst>
                                      </p:cBhvr>
                                      <p:by>
                                        <p:hsl h="-7200000" s="0" l="0"/>
                                      </p:by>
                                    </p:animClr>
                                    <p:animClr clrSpc="hsl" dir="cw">
                                      <p:cBhvr>
                                        <p:cTn id="7" dur="2000" fill="hold"/>
                                        <p:tgtEl>
                                          <p:spTgt spid="22"/>
                                        </p:tgtEl>
                                        <p:attrNameLst>
                                          <p:attrName>fillcolor</p:attrName>
                                        </p:attrNameLst>
                                      </p:cBhvr>
                                      <p:by>
                                        <p:hsl h="-7200000" s="0" l="0"/>
                                      </p:by>
                                    </p:animClr>
                                    <p:animClr clrSpc="hsl" dir="cw">
                                      <p:cBhvr>
                                        <p:cTn id="8" dur="2000" fill="hold"/>
                                        <p:tgtEl>
                                          <p:spTgt spid="22"/>
                                        </p:tgtEl>
                                        <p:attrNameLst>
                                          <p:attrName>stroke.color</p:attrName>
                                        </p:attrNameLst>
                                      </p:cBhvr>
                                      <p:by>
                                        <p:hsl h="-7200000" s="0" l="0"/>
                                      </p:by>
                                    </p:animClr>
                                    <p:set>
                                      <p:cBhvr>
                                        <p:cTn id="9" dur="2000" fill="hold"/>
                                        <p:tgtEl>
                                          <p:spTgt spid="22"/>
                                        </p:tgtEl>
                                        <p:attrNameLst>
                                          <p:attrName>fill.type</p:attrName>
                                        </p:attrNameLst>
                                      </p:cBhvr>
                                      <p:to>
                                        <p:strVal val="solid"/>
                                      </p:to>
                                    </p:set>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2000"/>
                                        <p:tgtEl>
                                          <p:spTgt spid="22"/>
                                        </p:tgtEl>
                                      </p:cBhvr>
                                    </p:animEffect>
                                    <p:anim calcmode="lin" valueType="num">
                                      <p:cBhvr>
                                        <p:cTn id="13" dur="2000" fill="hold"/>
                                        <p:tgtEl>
                                          <p:spTgt spid="22"/>
                                        </p:tgtEl>
                                        <p:attrNameLst>
                                          <p:attrName>ppt_x</p:attrName>
                                        </p:attrNameLst>
                                      </p:cBhvr>
                                      <p:tavLst>
                                        <p:tav tm="0">
                                          <p:val>
                                            <p:strVal val="#ppt_x"/>
                                          </p:val>
                                        </p:tav>
                                        <p:tav tm="100000">
                                          <p:val>
                                            <p:strVal val="#ppt_x"/>
                                          </p:val>
                                        </p:tav>
                                      </p:tavLst>
                                    </p:anim>
                                    <p:anim calcmode="lin" valueType="num">
                                      <p:cBhvr>
                                        <p:cTn id="14" dur="2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12" presetClass="entr" presetSubtype="1"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Effect transition="in" filter="slide(fromTop)">
                                      <p:cBhvr>
                                        <p:cTn id="18"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255181" y="3182550"/>
            <a:ext cx="362426" cy="296051"/>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554269"/>
            <a:ext cx="10872788" cy="222038"/>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76308"/>
            <a:ext cx="10872788" cy="488484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355771" y="0"/>
            <a:ext cx="5798820" cy="1517262"/>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50320"/>
            <a:ext cx="1087278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9098" y="4588793"/>
            <a:ext cx="317123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704886" y="4070703"/>
            <a:ext cx="2808804" cy="2294396"/>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a:ext>
            </a:extLst>
          </a:blip>
          <a:srcRect/>
          <a:stretch>
            <a:fillRect/>
          </a:stretch>
        </p:blipFill>
        <p:spPr bwMode="auto">
          <a:xfrm>
            <a:off x="4802148" y="4736818"/>
            <a:ext cx="1449705" cy="962166"/>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a:ext>
            </a:extLst>
          </a:blip>
          <a:srcRect/>
          <a:stretch>
            <a:fillRect/>
          </a:stretch>
        </p:blipFill>
        <p:spPr bwMode="auto">
          <a:xfrm>
            <a:off x="0" y="2886500"/>
            <a:ext cx="634246" cy="518089"/>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a:ext>
            </a:extLst>
          </a:blip>
          <a:srcRect/>
          <a:stretch>
            <a:fillRect/>
          </a:stretch>
        </p:blipFill>
        <p:spPr bwMode="auto">
          <a:xfrm>
            <a:off x="0" y="3404589"/>
            <a:ext cx="634246" cy="518089"/>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a:ext>
            </a:extLst>
          </a:blip>
          <a:srcRect/>
          <a:stretch>
            <a:fillRect/>
          </a:stretch>
        </p:blipFill>
        <p:spPr bwMode="auto">
          <a:xfrm>
            <a:off x="0" y="3922677"/>
            <a:ext cx="634246" cy="518089"/>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a:ext>
            </a:extLst>
          </a:blip>
          <a:srcRect/>
          <a:stretch>
            <a:fillRect/>
          </a:stretch>
        </p:blipFill>
        <p:spPr bwMode="auto">
          <a:xfrm>
            <a:off x="0" y="4440768"/>
            <a:ext cx="634246" cy="518089"/>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365100"/>
            <a:ext cx="10872788"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a:ext>
            </a:extLst>
          </a:blip>
          <a:srcRect/>
          <a:stretch>
            <a:fillRect/>
          </a:stretch>
        </p:blipFill>
        <p:spPr bwMode="auto">
          <a:xfrm rot="20093988">
            <a:off x="4892755" y="814140"/>
            <a:ext cx="5738416" cy="20476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AISAJES CON MENSAJE - 2.º">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PAISAJES CON MENSAJE - 2.º</Template>
  <TotalTime>2</TotalTime>
  <Words>470</Words>
  <Application>Microsoft Office PowerPoint</Application>
  <PresentationFormat>Personalizado</PresentationFormat>
  <Paragraphs>33</Paragraphs>
  <Slides>24</Slides>
  <Notes>1</Notes>
  <HiddenSlides>0</HiddenSlides>
  <MMClips>1</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PAISAJES CON MENSAJE - 2.º</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2020-12-22T10:33:42Z</dcterms:created>
  <dcterms:modified xsi:type="dcterms:W3CDTF">2020-12-22T10:35:56Z</dcterms:modified>
</cp:coreProperties>
</file>