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58" r:id="rId4"/>
    <p:sldId id="259" r:id="rId5"/>
    <p:sldId id="260" r:id="rId6"/>
    <p:sldId id="261" r:id="rId7"/>
    <p:sldId id="262" r:id="rId8"/>
    <p:sldId id="263" r:id="rId9"/>
    <p:sldId id="27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57" r:id="rId18"/>
    <p:sldId id="273" r:id="rId19"/>
    <p:sldId id="275" r:id="rId20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21"/>
      <p:bold r:id="rId22"/>
      <p:italic r:id="rId23"/>
      <p:boldItalic r:id="rId24"/>
    </p:embeddedFont>
    <p:embeddedFont>
      <p:font typeface="ChopinScript" panose="00000400000000000000" pitchFamily="2" charset="0"/>
      <p:regular r:id="rId25"/>
    </p:embeddedFont>
    <p:embeddedFont>
      <p:font typeface="Kristen ITC" panose="03050502040202030202" pitchFamily="66" charset="0"/>
      <p:regular r:id="rId26"/>
    </p:embeddedFont>
    <p:embeddedFont>
      <p:font typeface="MatrixInlineExtraBold" panose="02000606020000020004" pitchFamily="50" charset="0"/>
      <p:bold r:id="rId27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tDfGoA59Z+SWvQDgmkrJA==" hashData="nD7UE8v4YN3+LtPP3ltOctMWati0Ei+aIrewoy89jSvuBbxTm7OMmE00esysX5NvFS+r14OdvbCA7+M/SOi5CQ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AD000"/>
    <a:srgbClr val="7CA800"/>
    <a:srgbClr val="BCCD69"/>
    <a:srgbClr val="719D49"/>
    <a:srgbClr val="669900"/>
    <a:srgbClr val="C1B3A7"/>
    <a:srgbClr val="97806D"/>
    <a:srgbClr val="4F6228"/>
    <a:srgbClr val="698335"/>
    <a:srgbClr val="9276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66" y="111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6.fntdata"/><Relationship Id="rId3" Type="http://schemas.openxmlformats.org/officeDocument/2006/relationships/slide" Target="slides/slide1.xml"/><Relationship Id="rId21" Type="http://schemas.openxmlformats.org/officeDocument/2006/relationships/font" Target="fonts/font1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5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4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3.fntdata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8B6E3-02A7-4EC9-96B1-3445E016BEA6}" type="datetimeFigureOut">
              <a:rPr lang="es-ES" smtClean="0"/>
              <a:pPr/>
              <a:t>08/12/2023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E0601-3B5F-463E-BCE4-593D54C228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8B6E3-02A7-4EC9-96B1-3445E016BEA6}" type="datetimeFigureOut">
              <a:rPr lang="es-ES" smtClean="0"/>
              <a:pPr/>
              <a:t>08/12/2023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E0601-3B5F-463E-BCE4-593D54C228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8B6E3-02A7-4EC9-96B1-3445E016BEA6}" type="datetimeFigureOut">
              <a:rPr lang="es-ES" smtClean="0"/>
              <a:pPr/>
              <a:t>08/12/2023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E0601-3B5F-463E-BCE4-593D54C228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8B6E3-02A7-4EC9-96B1-3445E016BEA6}" type="datetimeFigureOut">
              <a:rPr lang="es-ES" smtClean="0"/>
              <a:pPr/>
              <a:t>08/12/2023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E0601-3B5F-463E-BCE4-593D54C228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8B6E3-02A7-4EC9-96B1-3445E016BEA6}" type="datetimeFigureOut">
              <a:rPr lang="es-ES" smtClean="0"/>
              <a:pPr/>
              <a:t>08/12/2023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E0601-3B5F-463E-BCE4-593D54C228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8B6E3-02A7-4EC9-96B1-3445E016BEA6}" type="datetimeFigureOut">
              <a:rPr lang="es-ES" smtClean="0"/>
              <a:pPr/>
              <a:t>08/12/2023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E0601-3B5F-463E-BCE4-593D54C228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8B6E3-02A7-4EC9-96B1-3445E016BEA6}" type="datetimeFigureOut">
              <a:rPr lang="es-ES" smtClean="0"/>
              <a:pPr/>
              <a:t>08/12/2023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E0601-3B5F-463E-BCE4-593D54C228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8B6E3-02A7-4EC9-96B1-3445E016BEA6}" type="datetimeFigureOut">
              <a:rPr lang="es-ES" smtClean="0"/>
              <a:pPr/>
              <a:t>08/12/2023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E0601-3B5F-463E-BCE4-593D54C228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8B6E3-02A7-4EC9-96B1-3445E016BEA6}" type="datetimeFigureOut">
              <a:rPr lang="es-ES" smtClean="0"/>
              <a:pPr/>
              <a:t>08/12/2023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E0601-3B5F-463E-BCE4-593D54C228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8B6E3-02A7-4EC9-96B1-3445E016BEA6}" type="datetimeFigureOut">
              <a:rPr lang="es-ES" smtClean="0"/>
              <a:pPr/>
              <a:t>08/12/2023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E0601-3B5F-463E-BCE4-593D54C228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8B6E3-02A7-4EC9-96B1-3445E016BEA6}" type="datetimeFigureOut">
              <a:rPr lang="es-ES" smtClean="0"/>
              <a:pPr/>
              <a:t>08/12/2023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E0601-3B5F-463E-BCE4-593D54C228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8391483-E211-2788-8926-98840EF3A7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44BA5091-9467-27C7-563A-C204115B864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A921074-03C5-FDEF-E39D-9AEB8E831C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85633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MatrixInlineExtraBold" pitchFamily="50" charset="0"/>
              </a:defRPr>
            </a:lvl1pPr>
          </a:lstStyle>
          <a:p>
            <a:fld id="{FA18B6E3-02A7-4EC9-96B1-3445E016BEA6}" type="datetimeFigureOut">
              <a:rPr lang="es-ES" smtClean="0"/>
              <a:pPr/>
              <a:t>08/12/2023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MatrixInlineExtraBold" pitchFamily="50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MatrixInlineExtraBold" pitchFamily="50" charset="0"/>
              </a:defRPr>
            </a:lvl1pPr>
          </a:lstStyle>
          <a:p>
            <a:fld id="{790E0601-3B5F-463E-BCE4-593D54C228F5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MatrixInlineExtraBold" pitchFamily="50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MatrixInlineExtraBold" pitchFamily="50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MatrixInlineExtraBold" pitchFamily="50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MatrixInlineExtraBold" pitchFamily="50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MatrixInlineExtraBold" pitchFamily="50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MatrixInlineExtraBold" pitchFamily="50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CC9AB740-3FD4-8F96-1BF6-E548689AD1D5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5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1621651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257175" indent="-257175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fontAlgn="base">
        <a:spcBef>
          <a:spcPct val="20000"/>
        </a:spcBef>
        <a:spcAft>
          <a:spcPct val="0"/>
        </a:spcAft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fontAlgn="base">
        <a:spcBef>
          <a:spcPct val="20000"/>
        </a:spcBef>
        <a:spcAft>
          <a:spcPct val="0"/>
        </a:spcAft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fontAlgn="base">
        <a:spcBef>
          <a:spcPct val="20000"/>
        </a:spcBef>
        <a:spcAft>
          <a:spcPct val="0"/>
        </a:spcAft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fontAlgn="base">
        <a:spcBef>
          <a:spcPct val="20000"/>
        </a:spcBef>
        <a:spcAft>
          <a:spcPct val="0"/>
        </a:spcAft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35.png"/><Relationship Id="rId18" Type="http://schemas.openxmlformats.org/officeDocument/2006/relationships/image" Target="../media/image3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1.png"/><Relationship Id="rId11" Type="http://schemas.openxmlformats.org/officeDocument/2006/relationships/image" Target="../media/image3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0.png"/><Relationship Id="rId9" Type="http://schemas.openxmlformats.org/officeDocument/2006/relationships/image" Target="../media/image3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 descr="E:\PPS  EXCLUSIVOS\- No le salen las cuentas\Imágenes\autonomo-agrario-840x56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 flipH="1">
            <a:off x="971599" y="339502"/>
            <a:ext cx="396043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6000" dirty="0">
                <a:ln>
                  <a:solidFill>
                    <a:srgbClr val="0070C0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rixInlineExtraBold" pitchFamily="50" charset="0"/>
              </a:rPr>
              <a:t>NO LE SALEN LAS CUENTAS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1000">
        <p15:prstTrans prst="curtains"/>
        <p:sndAc>
          <p:stSnd>
            <p:snd r:embed="rId2" name="SERGIO Y ESTIBALIZ   CANTINERO  DE  CUBA .wav"/>
          </p:stSnd>
        </p:sndAc>
      </p:transition>
    </mc:Choice>
    <mc:Fallback>
      <p:transition spd="slow" advTm="11000">
        <p:fade/>
        <p:sndAc>
          <p:stSnd>
            <p:snd r:embed="rId2" name="SERGIO Y ESTIBALIZ   CANTINERO  DE  CUBA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E:\PPS  EXCLUSIVOS\- No le salen las cuentas\Imágenes\2 - Italy_Tuscany_Scenery_Autumn_Fields_Hill_Trees_604492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3000">
        <p:circle/>
      </p:transition>
    </mc:Choice>
    <mc:Fallback>
      <p:transition spd="slow" advTm="3000">
        <p:circl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 descr="E:\PPS  EXCLUSIVOS\- No le salen las cuentas\Imágenes\3 - Summer_Fields_Wheat_Ear_botany_Bokeh_592527_1280x85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67215" y="357504"/>
            <a:ext cx="581281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4800" dirty="0">
                <a:solidFill>
                  <a:srgbClr val="002060"/>
                </a:solidFill>
                <a:latin typeface="MatrixInlineExtraBold" pitchFamily="50" charset="0"/>
              </a:rPr>
              <a:t>Bajo un sombrero de paja</a:t>
            </a:r>
          </a:p>
        </p:txBody>
      </p:sp>
      <p:pic>
        <p:nvPicPr>
          <p:cNvPr id="16386" name="Picture 2" descr="E:\PPS  EXCLUSIVOS\- No le salen las cuentas\Imágenes\4 - proteccio-sol-638-4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347864" y="267494"/>
            <a:ext cx="3672408" cy="1374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5000"/>
              </a:lnSpc>
            </a:pPr>
            <a:r>
              <a:rPr lang="es-ES" sz="4800" dirty="0">
                <a:solidFill>
                  <a:srgbClr val="683400"/>
                </a:solidFill>
                <a:latin typeface="MatrixInlineExtraBold" pitchFamily="50" charset="0"/>
              </a:rPr>
              <a:t>Y con un sol de cuarenta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4000">
        <p14:prism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E:\PPS  EXCLUSIVOS\- No le salen las cuentas\Imágenes\Fields_Sunrises_and_sunsets_Sunflowers_Wheat_569880_1280x72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12700"/>
            <a:ext cx="9167813" cy="51689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915816" y="699542"/>
            <a:ext cx="571983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4800" dirty="0">
                <a:solidFill>
                  <a:schemeClr val="bg1"/>
                </a:solidFill>
                <a:effectLst>
                  <a:outerShdw dist="50800" dir="5400000" algn="ctr" rotWithShape="0">
                    <a:srgbClr val="9A0000"/>
                  </a:outerShdw>
                </a:effectLst>
                <a:latin typeface="MatrixInlineExtraBold" pitchFamily="50" charset="0"/>
              </a:rPr>
              <a:t>José repasa con los dedos</a:t>
            </a:r>
          </a:p>
        </p:txBody>
      </p:sp>
      <p:pic>
        <p:nvPicPr>
          <p:cNvPr id="14337" name="Picture 1" descr="E:\PPS  EXCLUSIVOS\- No le salen las cuentas\Imágenes\¿Como-influye-la-inteligencia-artificial-en-la-agricultura (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113" y="0"/>
            <a:ext cx="9155113" cy="51562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755576" y="1419622"/>
            <a:ext cx="3528392" cy="1374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5000"/>
              </a:lnSpc>
            </a:pPr>
            <a:r>
              <a:rPr lang="es-ES" sz="4800" dirty="0">
                <a:latin typeface="MatrixInlineExtraBold" pitchFamily="50" charset="0"/>
              </a:rPr>
              <a:t>Y no le salen las cuentas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4000">
        <p14:switch dir="r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4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E:\PPS  EXCLUSIVOS\- No le salen las cuentas\Imágenes\7 - Germany_Scenery_Fields_Struempfelbach_Shrubs_539234_1280x7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14288"/>
            <a:ext cx="9156700" cy="515778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000">
        <p:blinds dir="vert"/>
      </p:transition>
    </mc:Choice>
    <mc:Fallback>
      <p:transition spd="slow" advTm="3000">
        <p:blinds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E:\PPS  EXCLUSIVOS\- No le salen las cuentas\Imágenes\siembra-en-fil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67544" y="1635646"/>
            <a:ext cx="3816424" cy="1374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5000"/>
              </a:lnSpc>
            </a:pPr>
            <a:r>
              <a:rPr lang="es-ES" sz="4800" dirty="0">
                <a:solidFill>
                  <a:srgbClr val="CCFF33"/>
                </a:solidFill>
                <a:effectLst>
                  <a:glow rad="63500">
                    <a:srgbClr val="663300">
                      <a:alpha val="40000"/>
                    </a:srgbClr>
                  </a:glow>
                  <a:outerShdw dist="50800" dir="5400000" algn="ctr" rotWithShape="0">
                    <a:srgbClr val="663300"/>
                  </a:outerShdw>
                </a:effectLst>
                <a:latin typeface="MatrixInlineExtraBold" pitchFamily="50" charset="0"/>
              </a:rPr>
              <a:t>Si yo sembré la semilla</a:t>
            </a:r>
          </a:p>
        </p:txBody>
      </p:sp>
      <p:sp>
        <p:nvSpPr>
          <p:cNvPr id="13314" name="AutoShape 2" descr="https://blog.previntegral.com/hubfs/Imported_Blog_Media/proteccio-sol-638-4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2290" name="Picture 2" descr="E:\PPS  EXCLUSIVOS\- No le salen las cuentas\Imágenes\istockphoto-1308336062-1024x1024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283968" y="555526"/>
            <a:ext cx="437171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4800" dirty="0">
                <a:solidFill>
                  <a:srgbClr val="002060"/>
                </a:solidFill>
                <a:latin typeface="MatrixInlineExtraBold" pitchFamily="50" charset="0"/>
              </a:rPr>
              <a:t>Y la regó mi sudor,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4000">
        <p15:prstTrans prst="pageCurlDouble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E:\PPS  EXCLUSIVOS\- No le salen las cuentas\Imágenes\farmer-working-on-field-at-sunset-outdoor-free-phot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83568" y="267494"/>
            <a:ext cx="727795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4800" dirty="0">
                <a:solidFill>
                  <a:srgbClr val="9A0000"/>
                </a:solidFill>
                <a:latin typeface="MatrixInlineExtraBold" pitchFamily="50" charset="0"/>
              </a:rPr>
              <a:t>Si le he dado la vuelta al mundo</a:t>
            </a:r>
          </a:p>
        </p:txBody>
      </p:sp>
      <p:pic>
        <p:nvPicPr>
          <p:cNvPr id="11266" name="Picture 2" descr="E:\PPS  EXCLUSIVOS\- No le salen las cuentas\Imágenes\Fields_Sunrises_and_sunsets_Tractor_525805_1280x8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331640" y="3795886"/>
            <a:ext cx="701506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800" dirty="0">
                <a:solidFill>
                  <a:schemeClr val="bg1"/>
                </a:solidFill>
                <a:latin typeface="MatrixInlineExtraBold" pitchFamily="50" charset="0"/>
              </a:rPr>
              <a:t>Con las ruedas de mi tractor …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14:doors dir="vert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E:\PPS  EXCLUSIVOS\- No le salen las cuentas\Imágenes\Australia_Fields_Barossa_Valley_wine_region_Shrubs_522629_1280x7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525" y="-6350"/>
            <a:ext cx="9163050" cy="515778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3000">
        <p14:honeycomb/>
      </p:transition>
    </mc:Choice>
    <mc:Fallback>
      <p:transition spd="slow" advTm="3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PPS  EXCLUSIVOS\- No le salen las cuentas\Imágenes\Canada_Sunrises_and_sunsets_Fields_Pumpkin_Many_566333_1280x89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644008" y="1995686"/>
            <a:ext cx="4052447" cy="1374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5000"/>
              </a:lnSpc>
            </a:pPr>
            <a:r>
              <a:rPr lang="es-ES" sz="4800" dirty="0">
                <a:solidFill>
                  <a:schemeClr val="bg1"/>
                </a:solidFill>
                <a:latin typeface="MatrixInlineExtraBold" pitchFamily="50" charset="0"/>
              </a:rPr>
              <a:t>Ahora que tengo el fruto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15E3100D-7F5F-FA6C-BEEF-B18717CFE8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323190">
            <a:off x="6153228" y="2081943"/>
            <a:ext cx="201294" cy="395238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E10049D7-A952-A35B-DFE4-DE19B04AB43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700" y="0"/>
            <a:ext cx="914400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447545" y="483518"/>
            <a:ext cx="158417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800"/>
              </a:lnSpc>
            </a:pPr>
            <a:r>
              <a:rPr lang="es-ES" sz="4800" dirty="0">
                <a:solidFill>
                  <a:schemeClr val="bg1"/>
                </a:solidFill>
                <a:latin typeface="MatrixInlineExtraBold" pitchFamily="50" charset="0"/>
              </a:rPr>
              <a:t>Se lo lleva otro señor,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4000">
        <p14:ripple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E:\PPS  EXCLUSIVOS\- No le salen las cuentas\Imágenes\como_cultivar_tomates_ecologicos_1295_orig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483768" y="483518"/>
            <a:ext cx="519405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4800" dirty="0">
                <a:solidFill>
                  <a:schemeClr val="bg1"/>
                </a:solidFill>
                <a:effectLst>
                  <a:glow rad="63500">
                    <a:srgbClr val="3E4D1F">
                      <a:alpha val="40000"/>
                    </a:srgbClr>
                  </a:glow>
                </a:effectLst>
                <a:latin typeface="MatrixInlineExtraBold" pitchFamily="50" charset="0"/>
              </a:rPr>
              <a:t>Y lo que hoy nada vale</a:t>
            </a:r>
          </a:p>
        </p:txBody>
      </p:sp>
      <p:pic>
        <p:nvPicPr>
          <p:cNvPr id="3076" name="Picture 4" descr="E:\PPS  EXCLUSIVOS\- No le salen las cuentas\Imágenes\raf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187624" y="2787774"/>
            <a:ext cx="567174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4800" dirty="0">
                <a:solidFill>
                  <a:schemeClr val="bg1"/>
                </a:solidFill>
                <a:effectLst>
                  <a:glow rad="63500">
                    <a:srgbClr val="830303"/>
                  </a:glow>
                </a:effectLst>
                <a:latin typeface="MatrixInlineExtraBold" pitchFamily="50" charset="0"/>
              </a:rPr>
              <a:t>Mañana triplica el valor.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4000">
        <p15:prstTrans prst="wind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PPS  EXCLUSIVOS\- No le salen las cuentas\Imágenes\huerta-familiar-MD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000">
        <p:checker/>
      </p:transition>
    </mc:Choice>
    <mc:Fallback>
      <p:transition spd="slow" advTm="4000">
        <p:checker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E:\PPS  EXCLUSIVOS\- No le salen las cuentas\Imágenes\hombre-negoci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51520" y="267494"/>
            <a:ext cx="3240360" cy="1374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5000"/>
              </a:lnSpc>
            </a:pPr>
            <a:r>
              <a:rPr lang="es-ES" sz="4600" dirty="0">
                <a:latin typeface="MatrixInlineExtraBold" pitchFamily="50" charset="0"/>
              </a:rPr>
              <a:t>Desde el sillón recolecta</a:t>
            </a:r>
          </a:p>
        </p:txBody>
      </p:sp>
      <p:pic>
        <p:nvPicPr>
          <p:cNvPr id="2050" name="Picture 2" descr="E:\PPS  EXCLUSIVOS\- No le salen las cuentas\Imágenes\555d04ec-0f73-47bf-92f5-2a2c34a9be59_16-9-aspect-ratio_default_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004048" y="339502"/>
            <a:ext cx="2880320" cy="1374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5000"/>
              </a:lnSpc>
            </a:pPr>
            <a:r>
              <a:rPr lang="es-ES" sz="4800" dirty="0">
                <a:solidFill>
                  <a:schemeClr val="bg1"/>
                </a:solidFill>
                <a:latin typeface="MatrixInlineExtraBold" pitchFamily="50" charset="0"/>
              </a:rPr>
              <a:t>El esfuerzo y la labor,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4000">
        <p15:prstTrans prst="fracture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E:\PPS  EXCLUSIVOS\- No le salen las cuentas\Imágenes\hombre-negocios-caucasico-sentado-escritorio-frente-computadora-escribiendo-carpeta-documentos_1098-2057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4763"/>
            <a:ext cx="9156700" cy="5132387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851920" y="411510"/>
            <a:ext cx="3528392" cy="1374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5000"/>
              </a:lnSpc>
            </a:pPr>
            <a:r>
              <a:rPr lang="es-ES" sz="4800" dirty="0">
                <a:latin typeface="MatrixInlineExtraBold" pitchFamily="50" charset="0"/>
              </a:rPr>
              <a:t>Sentado en un despacho</a:t>
            </a:r>
          </a:p>
        </p:txBody>
      </p:sp>
      <p:pic>
        <p:nvPicPr>
          <p:cNvPr id="7171" name="Picture 3" descr="E:\PPS  EXCLUSIVOS\- No le salen las cuentas\Imágenes\elegante-empresario-trabajando-cafe_1157-2846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23528" y="483518"/>
            <a:ext cx="3456384" cy="1374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5000"/>
              </a:lnSpc>
            </a:pPr>
            <a:r>
              <a:rPr lang="es-ES" sz="4800" dirty="0">
                <a:solidFill>
                  <a:schemeClr val="bg1"/>
                </a:solidFill>
                <a:latin typeface="MatrixInlineExtraBold" pitchFamily="50" charset="0"/>
              </a:rPr>
              <a:t>Solo con su ordenador.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4000">
        <p15:prstTrans prst="peelOff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E:\PPS  EXCLUSIVOS\- No le salen las cuentas\Imágenes\huerta-otoñ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39688"/>
            <a:ext cx="9156700" cy="5224463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4000">
        <p:dissolve/>
      </p:transition>
    </mc:Choice>
    <mc:Fallback>
      <p:transition spd="slow" advTm="4000">
        <p:dissolv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E:\PPS  EXCLUSIVOS\- No le salen las cuentas\Imágenes\IMG_36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755576" y="339502"/>
            <a:ext cx="570220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4800" dirty="0">
                <a:solidFill>
                  <a:schemeClr val="bg1"/>
                </a:solidFill>
                <a:effectLst>
                  <a:glow rad="63500">
                    <a:srgbClr val="0070C0">
                      <a:alpha val="40000"/>
                    </a:srgbClr>
                  </a:glow>
                </a:effectLst>
                <a:latin typeface="MatrixInlineExtraBold" pitchFamily="50" charset="0"/>
              </a:rPr>
              <a:t>¡Qué poco vale el trabajo</a:t>
            </a:r>
          </a:p>
        </p:txBody>
      </p:sp>
      <p:pic>
        <p:nvPicPr>
          <p:cNvPr id="5123" name="Picture 3" descr="E:\PPS  EXCLUSIVOS\- No le salen las cuentas\Imágenes\huerta-primavera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-6350"/>
            <a:ext cx="916305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627784" y="1491630"/>
            <a:ext cx="3429220" cy="1374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5000"/>
              </a:lnSpc>
            </a:pPr>
            <a:r>
              <a:rPr lang="es-ES" sz="4800" dirty="0">
                <a:solidFill>
                  <a:schemeClr val="bg1"/>
                </a:solidFill>
                <a:latin typeface="MatrixInlineExtraBold" pitchFamily="50" charset="0"/>
              </a:rPr>
              <a:t>De un humilde agricultor!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4000">
        <p15:prstTrans prst="pageCurlDouble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" name="AutoShape 24" descr="Consejos para protegerse del sol en el trabajo | Riesgos laboral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050" name="AutoShape 26" descr="Consejos para protegerse del sol en el trabajo | Riesgos laboral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052" name="AutoShape 28" descr="Consejos para protegerse del sol en el trabajo | Riesgos laboral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054" name="AutoShape 30" descr="https://blog.previntegral.com/hubfs/Imported_Blog_Media/proteccio-sol-638-4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056" name="AutoShape 32" descr="https://blog.previntegral.com/hubfs/Imported_Blog_Media/proteccio-sol-638-4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043" name="Picture 19" descr="E:\PPS  EXCLUSIVOS\- No le salen las cuentas\Imágenes\2108201008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000">
        <p14:window dir="vert"/>
      </p:transition>
    </mc:Choice>
    <mc:Fallback>
      <p:transition spd="slow" advTm="4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 descr="E:\PPS  EXCLUSIVOS\- No le salen las cuentas\Imágenes\26 - 91BE2CG0p4L._AC_UF894,1000_QL80_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687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347864" y="483518"/>
            <a:ext cx="295144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000" dirty="0">
                <a:latin typeface="MatrixInlineExtraBold" pitchFamily="50" charset="0"/>
              </a:rPr>
              <a:t>Diciembre 2023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467544" y="1419622"/>
            <a:ext cx="478849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000" dirty="0">
                <a:latin typeface="MatrixInlineExtraBold" pitchFamily="50" charset="0"/>
              </a:rPr>
              <a:t>Música: Sergio y Estibaliz</a:t>
            </a:r>
          </a:p>
          <a:p>
            <a:r>
              <a:rPr lang="es-ES" sz="4000" dirty="0">
                <a:latin typeface="MatrixInlineExtraBold" pitchFamily="50" charset="0"/>
              </a:rPr>
              <a:t>	Cantinero de Cuba</a:t>
            </a:r>
          </a:p>
        </p:txBody>
      </p:sp>
      <p:grpSp>
        <p:nvGrpSpPr>
          <p:cNvPr id="4" name="7 Grupo">
            <a:extLst>
              <a:ext uri="{FF2B5EF4-FFF2-40B4-BE49-F238E27FC236}">
                <a16:creationId xmlns:a16="http://schemas.microsoft.com/office/drawing/2014/main" id="{43880E62-0654-0E82-58B5-ABC1296FE856}"/>
              </a:ext>
            </a:extLst>
          </p:cNvPr>
          <p:cNvGrpSpPr/>
          <p:nvPr/>
        </p:nvGrpSpPr>
        <p:grpSpPr>
          <a:xfrm>
            <a:off x="7740352" y="1419622"/>
            <a:ext cx="1080120" cy="1725290"/>
            <a:chOff x="7524328" y="2067694"/>
            <a:chExt cx="1080120" cy="1953508"/>
          </a:xfrm>
        </p:grpSpPr>
        <p:pic>
          <p:nvPicPr>
            <p:cNvPr id="5" name="Picture 5">
              <a:extLst>
                <a:ext uri="{FF2B5EF4-FFF2-40B4-BE49-F238E27FC236}">
                  <a16:creationId xmlns:a16="http://schemas.microsoft.com/office/drawing/2014/main" id="{0D9D6254-D557-D8A7-4394-A1D70CA5BED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flipH="1">
              <a:off x="7596336" y="2067694"/>
              <a:ext cx="1008112" cy="1588684"/>
            </a:xfrm>
            <a:prstGeom prst="rect">
              <a:avLst/>
            </a:prstGeom>
            <a:noFill/>
          </p:spPr>
        </p:pic>
        <p:sp>
          <p:nvSpPr>
            <p:cNvPr id="6" name="12 CuadroTexto">
              <a:extLst>
                <a:ext uri="{FF2B5EF4-FFF2-40B4-BE49-F238E27FC236}">
                  <a16:creationId xmlns:a16="http://schemas.microsoft.com/office/drawing/2014/main" id="{11B7E1E0-9491-2DAF-1954-BA0950055610}"/>
                </a:ext>
              </a:extLst>
            </p:cNvPr>
            <p:cNvSpPr txBox="1"/>
            <p:nvPr/>
          </p:nvSpPr>
          <p:spPr>
            <a:xfrm>
              <a:off x="7524328" y="3651870"/>
              <a:ext cx="1059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dirty="0">
                  <a:ln>
                    <a:solidFill>
                      <a:srgbClr val="9AD000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hopinScript" panose="00000400000000000000" pitchFamily="2" charset="0"/>
                </a:rPr>
                <a:t>Margarita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7000">
        <p14:vortex dir="r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2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  <a:extLst>
              <a:ext uri="{FF2B5EF4-FFF2-40B4-BE49-F238E27FC236}">
                <a16:creationId xmlns:a16="http://schemas.microsoft.com/office/drawing/2014/main" id="{EC6B6B53-1AF6-68FD-FC08-75F612DAAACC}"/>
              </a:ext>
            </a:extLst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7700" y="2457450"/>
            <a:ext cx="2286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>
            <a:extLst>
              <a:ext uri="{FF2B5EF4-FFF2-40B4-BE49-F238E27FC236}">
                <a16:creationId xmlns:a16="http://schemas.microsoft.com/office/drawing/2014/main" id="{844BA75A-A5E3-DBD8-8DEA-1B0F606040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3000" y="1200150"/>
            <a:ext cx="6858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762FCD24-90EA-92D6-233C-D0522E9068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3000" y="1371600"/>
            <a:ext cx="6858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5"/>
            <a:extLst>
              <a:ext uri="{FF2B5EF4-FFF2-40B4-BE49-F238E27FC236}">
                <a16:creationId xmlns:a16="http://schemas.microsoft.com/office/drawing/2014/main" id="{6BF32E1C-B2D3-1248-A320-115383D289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900" y="0"/>
            <a:ext cx="36576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9BF17247-F89B-D614-0E60-A17EA8C550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1428750"/>
            <a:ext cx="6858000" cy="1800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45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36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36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33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5"/>
              </a:rPr>
              <a:t>Aquí</a:t>
            </a:r>
            <a:endParaRPr lang="es-ES" altLang="es-ES" sz="33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9D96ECB6-CDE3-B075-E854-029594FADC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00250" y="3543300"/>
            <a:ext cx="2000250" cy="1442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sz="135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sz="1350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defTabSz="685800" fontAlgn="base">
              <a:spcBef>
                <a:spcPct val="50000"/>
              </a:spcBef>
              <a:spcAft>
                <a:spcPct val="0"/>
              </a:spcAft>
            </a:pPr>
            <a:endParaRPr lang="es-ES" altLang="es-ES" sz="1350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7"/>
            <a:extLst>
              <a:ext uri="{FF2B5EF4-FFF2-40B4-BE49-F238E27FC236}">
                <a16:creationId xmlns:a16="http://schemas.microsoft.com/office/drawing/2014/main" id="{BC3549ED-0C71-000E-6AB7-73ACDA5F92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2100" y="3143250"/>
            <a:ext cx="177165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21CDD87E-CABF-D019-84F4-642D5DA342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1950" y="3657600"/>
            <a:ext cx="9144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10"/>
            <a:extLst>
              <a:ext uri="{FF2B5EF4-FFF2-40B4-BE49-F238E27FC236}">
                <a16:creationId xmlns:a16="http://schemas.microsoft.com/office/drawing/2014/main" id="{A1520541-FF45-ADE7-4C9B-8A0B99DA1D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22885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12"/>
            <a:extLst>
              <a:ext uri="{FF2B5EF4-FFF2-40B4-BE49-F238E27FC236}">
                <a16:creationId xmlns:a16="http://schemas.microsoft.com/office/drawing/2014/main" id="{F89C493F-3743-408D-06A6-AED608863C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62890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4"/>
            <a:extLst>
              <a:ext uri="{FF2B5EF4-FFF2-40B4-BE49-F238E27FC236}">
                <a16:creationId xmlns:a16="http://schemas.microsoft.com/office/drawing/2014/main" id="{EFFA1137-5803-75C8-6A24-745DE4E8F8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02895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6"/>
            <a:extLst>
              <a:ext uri="{FF2B5EF4-FFF2-40B4-BE49-F238E27FC236}">
                <a16:creationId xmlns:a16="http://schemas.microsoft.com/office/drawing/2014/main" id="{B3039CEB-93EE-4EF7-008C-FD1B2AD59D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42900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>
            <a:extLst>
              <a:ext uri="{FF2B5EF4-FFF2-40B4-BE49-F238E27FC236}">
                <a16:creationId xmlns:a16="http://schemas.microsoft.com/office/drawing/2014/main" id="{A649612C-FEF1-9BE0-9CF8-AF16038257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4914900"/>
            <a:ext cx="6858000" cy="253916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050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>
            <a:extLst>
              <a:ext uri="{FF2B5EF4-FFF2-40B4-BE49-F238E27FC236}">
                <a16:creationId xmlns:a16="http://schemas.microsoft.com/office/drawing/2014/main" id="{F920C09B-4C2B-87E2-586C-5BE2B5085D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4229100" y="628650"/>
            <a:ext cx="36195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1093669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690</TotalTime>
  <Words>155</Words>
  <Application>Microsoft Office PowerPoint</Application>
  <PresentationFormat>Presentación en pantalla (16:9)</PresentationFormat>
  <Paragraphs>26</Paragraphs>
  <Slides>18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5" baseType="lpstr">
      <vt:lpstr>ChopinScript</vt:lpstr>
      <vt:lpstr>Calibri</vt:lpstr>
      <vt:lpstr>Arial</vt:lpstr>
      <vt:lpstr>MatrixInlineExtraBold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Guillermo Arroyo Moreno</cp:lastModifiedBy>
  <cp:revision>18</cp:revision>
  <dcterms:created xsi:type="dcterms:W3CDTF">2021-03-21T00:44:12Z</dcterms:created>
  <dcterms:modified xsi:type="dcterms:W3CDTF">2023-12-08T23:34:37Z</dcterms:modified>
</cp:coreProperties>
</file>