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1"/>
  </p:notesMasterIdLst>
  <p:sldIdLst>
    <p:sldId id="334"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406" r:id="rId56"/>
    <p:sldId id="337" r:id="rId57"/>
    <p:sldId id="338" r:id="rId58"/>
    <p:sldId id="339" r:id="rId59"/>
    <p:sldId id="340" r:id="rId60"/>
    <p:sldId id="341" r:id="rId61"/>
    <p:sldId id="342" r:id="rId62"/>
    <p:sldId id="343" r:id="rId63"/>
    <p:sldId id="344" r:id="rId64"/>
    <p:sldId id="345" r:id="rId65"/>
    <p:sldId id="346" r:id="rId66"/>
    <p:sldId id="347" r:id="rId67"/>
    <p:sldId id="348" r:id="rId68"/>
    <p:sldId id="349" r:id="rId69"/>
    <p:sldId id="350" r:id="rId70"/>
    <p:sldId id="351" r:id="rId71"/>
    <p:sldId id="352" r:id="rId72"/>
    <p:sldId id="353" r:id="rId73"/>
    <p:sldId id="328" r:id="rId74"/>
    <p:sldId id="329" r:id="rId75"/>
    <p:sldId id="407" r:id="rId76"/>
    <p:sldId id="408" r:id="rId77"/>
    <p:sldId id="409" r:id="rId78"/>
    <p:sldId id="410" r:id="rId79"/>
    <p:sldId id="330" r:id="rId80"/>
    <p:sldId id="331" r:id="rId81"/>
    <p:sldId id="332" r:id="rId82"/>
    <p:sldId id="335" r:id="rId83"/>
    <p:sldId id="411" r:id="rId84"/>
    <p:sldId id="412" r:id="rId85"/>
    <p:sldId id="413" r:id="rId86"/>
    <p:sldId id="414" r:id="rId87"/>
    <p:sldId id="415" r:id="rId88"/>
    <p:sldId id="416" r:id="rId89"/>
    <p:sldId id="417" r:id="rId9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xm0SfrRNnHhUWnILdMCMw==" hashData="kqISBnX3gfq6kkK8oRF8k2+vCjlpL3CBnKpisZFoXaw2RkAyNc1i5GVTUEkcMxpZmcY2xQOT6tUdImLcP0dUd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2218"/>
    <a:srgbClr val="AD8763"/>
    <a:srgbClr val="CEB7A2"/>
    <a:srgbClr val="300A0A"/>
    <a:srgbClr val="CB2829"/>
    <a:srgbClr val="F0B2B2"/>
    <a:srgbClr val="2A2114"/>
    <a:srgbClr val="AA8751"/>
    <a:srgbClr val="D9C9B1"/>
    <a:srgbClr val="0340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86" y="66"/>
      </p:cViewPr>
      <p:guideLst>
        <p:guide orient="horz" pos="1620"/>
        <p:guide pos="2880"/>
      </p:guideLst>
    </p:cSldViewPr>
  </p:slideViewPr>
  <p:notesTextViewPr>
    <p:cViewPr>
      <p:scale>
        <a:sx n="1" d="1"/>
        <a:sy n="1" d="1"/>
      </p:scale>
      <p:origin x="0" y="0"/>
    </p:cViewPr>
  </p:notesTextViewPr>
  <p:sorterViewPr>
    <p:cViewPr>
      <p:scale>
        <a:sx n="83" d="100"/>
        <a:sy n="83" d="100"/>
      </p:scale>
      <p:origin x="0" y="26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8C3393-4EE2-4AD1-A677-578292385A26}" type="datetimeFigureOut">
              <a:rPr lang="es-ES" smtClean="0"/>
              <a:t>02/06/2018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5FDC22-0F1D-45E6-A2F8-B8F3364348CE}" type="slidenum">
              <a:rPr lang="es-ES" smtClean="0"/>
              <a:t>‹Nº›</a:t>
            </a:fld>
            <a:endParaRPr lang="es-ES"/>
          </a:p>
        </p:txBody>
      </p:sp>
    </p:spTree>
    <p:extLst>
      <p:ext uri="{BB962C8B-B14F-4D97-AF65-F5344CB8AC3E}">
        <p14:creationId xmlns:p14="http://schemas.microsoft.com/office/powerpoint/2010/main" val="2692244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5FDC22-0F1D-45E6-A2F8-B8F3364348CE}" type="slidenum">
              <a:rPr lang="es-ES" smtClean="0"/>
              <a:t>34</a:t>
            </a:fld>
            <a:endParaRPr lang="es-ES"/>
          </a:p>
        </p:txBody>
      </p:sp>
    </p:spTree>
    <p:extLst>
      <p:ext uri="{BB962C8B-B14F-4D97-AF65-F5344CB8AC3E}">
        <p14:creationId xmlns:p14="http://schemas.microsoft.com/office/powerpoint/2010/main" val="405542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5FDC22-0F1D-45E6-A2F8-B8F3364348CE}" type="slidenum">
              <a:rPr lang="es-ES" smtClean="0"/>
              <a:t>42</a:t>
            </a:fld>
            <a:endParaRPr lang="es-ES"/>
          </a:p>
        </p:txBody>
      </p:sp>
    </p:spTree>
    <p:extLst>
      <p:ext uri="{BB962C8B-B14F-4D97-AF65-F5344CB8AC3E}">
        <p14:creationId xmlns:p14="http://schemas.microsoft.com/office/powerpoint/2010/main" val="3190995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5FDC22-0F1D-45E6-A2F8-B8F3364348CE}" type="slidenum">
              <a:rPr lang="es-ES" smtClean="0"/>
              <a:t>53</a:t>
            </a:fld>
            <a:endParaRPr lang="es-ES"/>
          </a:p>
        </p:txBody>
      </p:sp>
    </p:spTree>
    <p:extLst>
      <p:ext uri="{BB962C8B-B14F-4D97-AF65-F5344CB8AC3E}">
        <p14:creationId xmlns:p14="http://schemas.microsoft.com/office/powerpoint/2010/main" val="2509931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5FDC22-0F1D-45E6-A2F8-B8F3364348CE}" type="slidenum">
              <a:rPr lang="es-ES" smtClean="0"/>
              <a:t>67</a:t>
            </a:fld>
            <a:endParaRPr lang="es-ES"/>
          </a:p>
        </p:txBody>
      </p:sp>
    </p:spTree>
    <p:extLst>
      <p:ext uri="{BB962C8B-B14F-4D97-AF65-F5344CB8AC3E}">
        <p14:creationId xmlns:p14="http://schemas.microsoft.com/office/powerpoint/2010/main" val="1442010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81</a:t>
            </a:fld>
            <a:endParaRPr lang="es-ES"/>
          </a:p>
        </p:txBody>
      </p:sp>
    </p:spTree>
    <p:extLst>
      <p:ext uri="{BB962C8B-B14F-4D97-AF65-F5344CB8AC3E}">
        <p14:creationId xmlns:p14="http://schemas.microsoft.com/office/powerpoint/2010/main" val="16864960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85</a:t>
            </a:fld>
            <a:endParaRPr lang="es-ES">
              <a:solidFill>
                <a:prstClr val="black"/>
              </a:solidFill>
            </a:endParaRPr>
          </a:p>
        </p:txBody>
      </p:sp>
    </p:spTree>
    <p:extLst>
      <p:ext uri="{BB962C8B-B14F-4D97-AF65-F5344CB8AC3E}">
        <p14:creationId xmlns:p14="http://schemas.microsoft.com/office/powerpoint/2010/main" val="331256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86</a:t>
            </a:fld>
            <a:endParaRPr lang="es-ES">
              <a:solidFill>
                <a:prstClr val="black"/>
              </a:solidFill>
            </a:endParaRPr>
          </a:p>
        </p:txBody>
      </p:sp>
    </p:spTree>
    <p:extLst>
      <p:ext uri="{BB962C8B-B14F-4D97-AF65-F5344CB8AC3E}">
        <p14:creationId xmlns:p14="http://schemas.microsoft.com/office/powerpoint/2010/main" val="330635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87</a:t>
            </a:fld>
            <a:endParaRPr lang="es-ES">
              <a:solidFill>
                <a:prstClr val="black"/>
              </a:solidFill>
            </a:endParaRPr>
          </a:p>
        </p:txBody>
      </p:sp>
    </p:spTree>
    <p:extLst>
      <p:ext uri="{BB962C8B-B14F-4D97-AF65-F5344CB8AC3E}">
        <p14:creationId xmlns:p14="http://schemas.microsoft.com/office/powerpoint/2010/main" val="278727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4275895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3346393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2359551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97056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3631191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354448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3556129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2232560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99868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1912271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DA8A923-1EB2-4B88-961F-4342E860D2B5}" type="datetimeFigureOut">
              <a:rPr lang="es-ES" smtClean="0"/>
              <a:t>02/06/2018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A6B92FE-0FF9-4E5C-AD8F-459500E4D143}" type="slidenum">
              <a:rPr lang="es-ES" smtClean="0"/>
              <a:t>‹Nº›</a:t>
            </a:fld>
            <a:endParaRPr lang="es-ES"/>
          </a:p>
        </p:txBody>
      </p:sp>
    </p:spTree>
    <p:extLst>
      <p:ext uri="{BB962C8B-B14F-4D97-AF65-F5344CB8AC3E}">
        <p14:creationId xmlns:p14="http://schemas.microsoft.com/office/powerpoint/2010/main" val="1614937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878598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DA8A923-1EB2-4B88-961F-4342E860D2B5}" type="datetimeFigureOut">
              <a:rPr lang="es-ES" smtClean="0"/>
              <a:t>02/06/2018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A6B92FE-0FF9-4E5C-AD8F-459500E4D143}" type="slidenum">
              <a:rPr lang="es-ES" smtClean="0"/>
              <a:t>‹Nº›</a:t>
            </a:fld>
            <a:endParaRPr lang="es-ES"/>
          </a:p>
        </p:txBody>
      </p:sp>
    </p:spTree>
    <p:extLst>
      <p:ext uri="{BB962C8B-B14F-4D97-AF65-F5344CB8AC3E}">
        <p14:creationId xmlns:p14="http://schemas.microsoft.com/office/powerpoint/2010/main" val="262337494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92513492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G"/><Relationship Id="rId1" Type="http://schemas.openxmlformats.org/officeDocument/2006/relationships/slideLayout" Target="../slideLayouts/slideLayout7.xml"/><Relationship Id="rId4" Type="http://schemas.openxmlformats.org/officeDocument/2006/relationships/image" Target="../media/image81.png"/></Relationships>
</file>

<file path=ppt/slides/_rels/slide7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78.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0.png"/><Relationship Id="rId4" Type="http://schemas.openxmlformats.org/officeDocument/2006/relationships/image" Target="../media/image89.png"/></Relationships>
</file>

<file path=ppt/slides/_rels/slide82.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91.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83.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91.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84.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91.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85.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91.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86.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91.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monica-gomez-mas-senales-cumplidas-(paloma-rob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son-moises-y-elias-los-dos-testigos-de-apocalipsis-11-(palom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enales-cumplidas-de-revelaciones-de-dios-a-monica-gomez-(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8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www.mispps.com/reflexion-73/impactante-palabra-profetica-para-argentina-(roby)/" TargetMode="External"/><Relationship Id="rId4" Type="http://schemas.openxmlformats.org/officeDocument/2006/relationships/hyperlink" Target="https://www.mispps.com/reflexion-73/mas-senales-cumpliendose-de-revelaciones-a-monica-gomez-(paloma-roby)/" TargetMode="External"/></Relationships>
</file>

<file path=ppt/slides/_rels/slide88.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7.png"/><Relationship Id="rId18" Type="http://schemas.openxmlformats.org/officeDocument/2006/relationships/image" Target="../media/image10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3.png"/><Relationship Id="rId11" Type="http://schemas.openxmlformats.org/officeDocument/2006/relationships/image" Target="../media/image96.png"/><Relationship Id="rId5" Type="http://schemas.openxmlformats.org/officeDocument/2006/relationships/hyperlink" Target="http://www.mispps.com/" TargetMode="External"/><Relationship Id="rId15" Type="http://schemas.openxmlformats.org/officeDocument/2006/relationships/image" Target="../media/image98.png"/><Relationship Id="rId10" Type="http://schemas.openxmlformats.org/officeDocument/2006/relationships/hyperlink" Target="https://www.facebook.com/mispps" TargetMode="External"/><Relationship Id="rId4" Type="http://schemas.openxmlformats.org/officeDocument/2006/relationships/image" Target="../media/image92.png"/><Relationship Id="rId9" Type="http://schemas.openxmlformats.org/officeDocument/2006/relationships/image" Target="../media/image9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n"/>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CuadroTexto"/>
          <p:cNvSpPr txBox="1"/>
          <p:nvPr/>
        </p:nvSpPr>
        <p:spPr>
          <a:xfrm>
            <a:off x="7430858" y="4731990"/>
            <a:ext cx="1736002" cy="315471"/>
          </a:xfrm>
          <a:prstGeom prst="rect">
            <a:avLst/>
          </a:prstGeom>
          <a:noFill/>
        </p:spPr>
        <p:txBody>
          <a:bodyPr lIns="68580" tIns="34290" rIns="68580" bIns="34290">
            <a:spAutoFit/>
            <a:scene3d>
              <a:camera prst="obliqueBottomLeft"/>
              <a:lightRig rig="threePt" dir="t"/>
            </a:scene3d>
            <a:sp3d extrusionH="50800">
              <a:extrusionClr>
                <a:srgbClr val="E5A811"/>
              </a:extrusionClr>
            </a:sp3d>
          </a:bodyPr>
          <a:lstStyle/>
          <a:p>
            <a:pPr algn="ctr" fontAlgn="auto">
              <a:spcBef>
                <a:spcPts val="0"/>
              </a:spcBef>
              <a:spcAft>
                <a:spcPts val="0"/>
              </a:spcAft>
              <a:defRPr/>
            </a:pPr>
            <a:r>
              <a:rPr lang="es-ES" sz="800" b="1" i="1" dirty="0">
                <a:ln w="0">
                  <a:noFill/>
                </a:ln>
                <a:solidFill>
                  <a:srgbClr val="4E321A"/>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rgbClr val="4E321A"/>
                </a:solidFill>
                <a:latin typeface="Arial Black" panose="020B0A04020102020204" pitchFamily="34" charset="0"/>
                <a:ea typeface="Adobe Gothic Std B" pitchFamily="34" charset="-128"/>
                <a:cs typeface="Aharoni" pitchFamily="2" charset="-79"/>
              </a:rPr>
              <a:t> MANUAL Y MÚSICA </a:t>
            </a:r>
          </a:p>
        </p:txBody>
      </p:sp>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699542"/>
            <a:ext cx="4633913" cy="335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838956"/>
            <a:ext cx="683568" cy="304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0791941"/>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POSTASIA.wav"/>
          </p:stSnd>
        </p:sndAc>
      </p:transition>
    </mc:Choice>
    <mc:Fallback xmlns="">
      <p:transition spd="slow">
        <p:sndAc>
          <p:stSnd loop="1">
            <p:snd r:embed="rId6" name="APOSTAS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strVal val="4/3*#ppt_w"/>
                                          </p:val>
                                        </p:tav>
                                        <p:tav tm="100000">
                                          <p:val>
                                            <p:strVal val="#ppt_w"/>
                                          </p:val>
                                        </p:tav>
                                      </p:tavLst>
                                    </p:anim>
                                    <p:anim calcmode="lin" valueType="num">
                                      <p:cBhvr>
                                        <p:cTn id="12"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0"/>
            <a:ext cx="9144000" cy="5143500"/>
          </a:xfrm>
          <a:prstGeom prst="rect">
            <a:avLst/>
          </a:prstGeom>
          <a:noFill/>
          <a:ln>
            <a:noFill/>
          </a:ln>
        </p:spPr>
      </p:pic>
      <p:sp>
        <p:nvSpPr>
          <p:cNvPr id="3" name="CuadroTexto 1"/>
          <p:cNvSpPr txBox="1"/>
          <p:nvPr/>
        </p:nvSpPr>
        <p:spPr>
          <a:xfrm>
            <a:off x="251520" y="372387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Esta presentación es un estudio bíblico que PERFECCIONA nuestro anterior vídeo titulado ¿Son Moisés y Elías los dos testigos de Apocalipsis 11?  En este estudio bíblico incorporamos un pasaje fundamental de la Escritura y otros pequeños agregados bíblicos, mediante el cual llegamos a la conclusión que los dos testigos de Apocalipsis 11, NO SON MOISÉS Y ELÍAS O ENOC Y ELÍAS. </a:t>
            </a: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7358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968" y="-5714"/>
            <a:ext cx="9144000" cy="5149214"/>
          </a:xfrm>
          <a:prstGeom prst="rect">
            <a:avLst/>
          </a:prstGeom>
          <a:noFill/>
          <a:ln>
            <a:noFill/>
          </a:ln>
        </p:spPr>
      </p:pic>
      <p:sp>
        <p:nvSpPr>
          <p:cNvPr id="3" name="CuadroTexto 1"/>
          <p:cNvSpPr txBox="1"/>
          <p:nvPr/>
        </p:nvSpPr>
        <p:spPr>
          <a:xfrm>
            <a:off x="275827" y="3471203"/>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b="1" dirty="0" smtClean="0">
                <a:solidFill>
                  <a:schemeClr val="bg1"/>
                </a:solidFill>
                <a:latin typeface="Arial Black" panose="020B0A04020102020204" pitchFamily="34" charset="0"/>
              </a:rPr>
              <a:t>La </a:t>
            </a:r>
            <a:r>
              <a:rPr lang="es-ES" b="1" dirty="0" smtClean="0">
                <a:solidFill>
                  <a:schemeClr val="bg1"/>
                </a:solidFill>
                <a:latin typeface="Arial Black" panose="020B0A04020102020204" pitchFamily="34" charset="0"/>
              </a:rPr>
              <a:t>Biblia no menciona de manera LITERAL a los dos testigos de Apocalipsis 11, sin embargo, los exégetas o eruditos bíblicos sostienen que los candidatos potenciales para ser los dos testigos de Apocalipsis 11, serían Moisés y Elías, o Enoc y Elías.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3898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896212" y="238938"/>
            <a:ext cx="3741603" cy="5055230"/>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b="1" dirty="0" smtClean="0">
                <a:solidFill>
                  <a:srgbClr val="002060"/>
                </a:solidFill>
                <a:latin typeface="Arial Black" panose="020B0A04020102020204" pitchFamily="34" charset="0"/>
              </a:rPr>
              <a:t>Apocalipsis  </a:t>
            </a:r>
            <a:r>
              <a:rPr lang="es-ES" b="1" dirty="0" smtClean="0">
                <a:solidFill>
                  <a:srgbClr val="002060"/>
                </a:solidFill>
                <a:latin typeface="Arial Black" panose="020B0A04020102020204" pitchFamily="34" charset="0"/>
              </a:rPr>
              <a:t>11:3-12 sentencia:</a:t>
            </a:r>
          </a:p>
          <a:p>
            <a:pPr algn="ctr"/>
            <a:r>
              <a:rPr lang="es-ES" b="1" dirty="0" smtClean="0">
                <a:solidFill>
                  <a:srgbClr val="002060"/>
                </a:solidFill>
                <a:latin typeface="Arial Black" panose="020B0A04020102020204" pitchFamily="34" charset="0"/>
              </a:rPr>
              <a:t>“Y daré a mis dos testigos que profeticen por mil doscientos sesenta días, vestidos de cilicio. </a:t>
            </a:r>
          </a:p>
          <a:p>
            <a:pPr algn="ctr"/>
            <a:r>
              <a:rPr lang="es-ES" b="1" dirty="0" smtClean="0">
                <a:solidFill>
                  <a:srgbClr val="002060"/>
                </a:solidFill>
                <a:latin typeface="Arial Black" panose="020B0A04020102020204" pitchFamily="34" charset="0"/>
              </a:rPr>
              <a:t>ESTOS TESTIGOS SON LOS DOS OLIVOS, y los dos candeleros que ESTÁN EN PIE DELANTE DEL DIOS de la tierra.</a:t>
            </a:r>
          </a:p>
          <a:p>
            <a:pPr algn="ctr"/>
            <a:r>
              <a:rPr lang="es-ES" b="1" dirty="0" smtClean="0">
                <a:solidFill>
                  <a:srgbClr val="002060"/>
                </a:solidFill>
                <a:latin typeface="Arial Black" panose="020B0A04020102020204" pitchFamily="34" charset="0"/>
              </a:rPr>
              <a:t>Si alguno quiere dañarlos, sale fuego de la boca de ellos, y devora a sus enemigos; y si alguno quiere hacerles daño, debe morir él de la misma manera. </a:t>
            </a: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77047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45456" y="3150458"/>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Estos tienen poder para cerrar el cielo, a fin de que no llueva en los días de su profecía; y tienen poder sobre las aguas para convertirlas en sangre, y para herir la tierra con toda plaga, cuantas veces quieran. </a:t>
            </a:r>
          </a:p>
          <a:p>
            <a:pPr algn="ctr"/>
            <a:r>
              <a:rPr lang="es-ES" sz="1500" b="1" dirty="0">
                <a:solidFill>
                  <a:srgbClr val="002060"/>
                </a:solidFill>
                <a:latin typeface="Arial Black" panose="020B0A04020102020204" pitchFamily="34" charset="0"/>
              </a:rPr>
              <a:t>Cuando hayan acabado su testimonio, la bestia que sube del abismo hará guerra contra ellos, y los vencerá y los matará. </a:t>
            </a:r>
          </a:p>
          <a:p>
            <a:pPr algn="ctr"/>
            <a:r>
              <a:rPr lang="es-ES" sz="1500" b="1" dirty="0">
                <a:solidFill>
                  <a:srgbClr val="002060"/>
                </a:solidFill>
                <a:latin typeface="Arial Black" panose="020B0A04020102020204" pitchFamily="34" charset="0"/>
              </a:rPr>
              <a:t>Y sus cadáveres estarán en la plaza de la grande ciudad que en sentido espiritual se llama Sodoma y Egipto, donde también nuestro Señor fue crucificado.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4963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704" y="0"/>
            <a:ext cx="9144000" cy="5143500"/>
          </a:xfrm>
          <a:prstGeom prst="rect">
            <a:avLst/>
          </a:prstGeom>
          <a:noFill/>
          <a:ln>
            <a:noFill/>
          </a:ln>
        </p:spPr>
      </p:pic>
      <p:sp>
        <p:nvSpPr>
          <p:cNvPr id="3" name="CuadroTexto 1"/>
          <p:cNvSpPr txBox="1"/>
          <p:nvPr/>
        </p:nvSpPr>
        <p:spPr>
          <a:xfrm>
            <a:off x="251520"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Y los de los pueblos, tribus, lenguas y naciones verán sus cadáveres por tres días y medio, y no permitirán que sean sepultados. </a:t>
            </a:r>
          </a:p>
          <a:p>
            <a:pPr algn="ctr"/>
            <a:r>
              <a:rPr lang="es-ES" sz="1500" b="1" dirty="0">
                <a:solidFill>
                  <a:srgbClr val="002060"/>
                </a:solidFill>
                <a:latin typeface="Arial Black" panose="020B0A04020102020204" pitchFamily="34" charset="0"/>
              </a:rPr>
              <a:t>Y los moradores de la tierra se regocijarán sobre ellos y se alegrarán, y se enviarán regalos unos a otros; porque estos dos profetas habían atormentado a los moradores de la tierra.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592868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6324" y="360897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Pero después de tres días y medio entró en ellos el espíritu de vida enviado por Dios, y se levantaron sobre sus pies, y cayó gran temor sobre los que los vieron. </a:t>
            </a:r>
          </a:p>
          <a:p>
            <a:pPr algn="ctr"/>
            <a:r>
              <a:rPr lang="es-ES" sz="1500" b="1" dirty="0">
                <a:solidFill>
                  <a:srgbClr val="002060"/>
                </a:solidFill>
                <a:latin typeface="Arial Black" panose="020B0A04020102020204" pitchFamily="34" charset="0"/>
              </a:rPr>
              <a:t>Y oyeron una gran voz del cielo, que les decía: Subid acá. Y subieron al cielo en una nube; y sus enemigos los vieron”.</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82997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576" y="-4586"/>
            <a:ext cx="9164576" cy="5148086"/>
          </a:xfrm>
          <a:prstGeom prst="rect">
            <a:avLst/>
          </a:prstGeom>
          <a:noFill/>
          <a:ln>
            <a:noFill/>
          </a:ln>
        </p:spPr>
      </p:pic>
      <p:sp>
        <p:nvSpPr>
          <p:cNvPr id="4" name="CuadroTexto 1"/>
          <p:cNvSpPr txBox="1"/>
          <p:nvPr/>
        </p:nvSpPr>
        <p:spPr>
          <a:xfrm>
            <a:off x="265177"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El Candelabro o </a:t>
            </a:r>
            <a:r>
              <a:rPr lang="es-ES" sz="1500" b="1" dirty="0" err="1" smtClean="0">
                <a:solidFill>
                  <a:srgbClr val="002060"/>
                </a:solidFill>
                <a:latin typeface="Arial Black" panose="020B0A04020102020204" pitchFamily="34" charset="0"/>
              </a:rPr>
              <a:t>Menorah</a:t>
            </a:r>
            <a:r>
              <a:rPr lang="es-ES" sz="1500" b="1" dirty="0" smtClean="0">
                <a:solidFill>
                  <a:srgbClr val="002060"/>
                </a:solidFill>
                <a:latin typeface="Arial Black" panose="020B0A04020102020204" pitchFamily="34" charset="0"/>
              </a:rPr>
              <a:t> es un elemento sagrado que estaba en el templo judío dentro del Lugar Santo (Éxodo 25:31-40; Hebreos 9:2), el cual consta de 7 brazos. Dicho candelabro simboliza la LUZ ETERNA DE DIOS. El olivo simboliza la UNCIÓN poderosa del Espíritu Santo (Éxodo 29:7, 1º Juan 2:27, </a:t>
            </a:r>
          </a:p>
          <a:p>
            <a:pPr algn="ctr"/>
            <a:r>
              <a:rPr lang="es-ES" sz="1500" b="1" dirty="0" smtClean="0">
                <a:solidFill>
                  <a:srgbClr val="002060"/>
                </a:solidFill>
                <a:latin typeface="Arial Black" panose="020B0A04020102020204" pitchFamily="34" charset="0"/>
              </a:rPr>
              <a:t>1º Samuel 16:13)… </a:t>
            </a:r>
          </a:p>
          <a:p>
            <a:pPr algn="ctr"/>
            <a:r>
              <a:rPr lang="es-ES" sz="1500" b="1" dirty="0" smtClean="0">
                <a:solidFill>
                  <a:srgbClr val="002060"/>
                </a:solidFill>
                <a:latin typeface="Arial Black" panose="020B0A04020102020204" pitchFamily="34" charset="0"/>
              </a:rPr>
              <a:t> </a:t>
            </a: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6462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82"/>
            <a:ext cx="9144000" cy="5143500"/>
          </a:xfrm>
          <a:prstGeom prst="rect">
            <a:avLst/>
          </a:prstGeom>
          <a:noFill/>
          <a:ln>
            <a:noFill/>
          </a:ln>
        </p:spPr>
      </p:pic>
      <p:sp>
        <p:nvSpPr>
          <p:cNvPr id="3" name="CuadroTexto 1"/>
          <p:cNvSpPr txBox="1"/>
          <p:nvPr/>
        </p:nvSpPr>
        <p:spPr>
          <a:xfrm>
            <a:off x="265177"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A continuación, vamos a abordar el libro de Zacarías 4:11-14, que dice “Hablé más, y le dije: ¿Qué significan estos dos olivos a la derecha del candelabro y a su izquierda? </a:t>
            </a:r>
          </a:p>
          <a:p>
            <a:pPr algn="ctr"/>
            <a:r>
              <a:rPr lang="es-ES" sz="1500" b="1" dirty="0">
                <a:solidFill>
                  <a:srgbClr val="002060"/>
                </a:solidFill>
                <a:latin typeface="Arial Black" panose="020B0A04020102020204" pitchFamily="34" charset="0"/>
              </a:rPr>
              <a:t>Hablé aún de nuevo, y le dije: ¿Qué significan las dos ramas de olivo que por medio de dos tubos de oro vierten de sí aceite como oro?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235831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0"/>
            <a:ext cx="9144000" cy="5143500"/>
          </a:xfrm>
          <a:prstGeom prst="rect">
            <a:avLst/>
          </a:prstGeom>
          <a:noFill/>
          <a:ln>
            <a:noFill/>
          </a:ln>
        </p:spPr>
      </p:pic>
      <p:sp>
        <p:nvSpPr>
          <p:cNvPr id="3" name="CuadroTexto 1"/>
          <p:cNvSpPr txBox="1"/>
          <p:nvPr/>
        </p:nvSpPr>
        <p:spPr>
          <a:xfrm>
            <a:off x="314162" y="3978657"/>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chemeClr val="bg1"/>
                </a:solidFill>
                <a:latin typeface="Arial Black" panose="020B0A04020102020204" pitchFamily="34" charset="0"/>
              </a:rPr>
              <a:t>Y me respondió diciendo: ¿No sabes qué es esto? Y dije: Señor mío, no. </a:t>
            </a:r>
          </a:p>
          <a:p>
            <a:pPr algn="ctr"/>
            <a:r>
              <a:rPr lang="es-ES" sz="1500" b="1" dirty="0">
                <a:solidFill>
                  <a:schemeClr val="bg1"/>
                </a:solidFill>
                <a:latin typeface="Arial Black" panose="020B0A04020102020204" pitchFamily="34" charset="0"/>
              </a:rPr>
              <a:t>Y él dijo: ESTOS SON LOS DOS UNGIDOS que ESTÁN DELANTE DEL SEÑOR de toda la tierra”.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7222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5061204" y="1071518"/>
            <a:ext cx="3607309" cy="3670236"/>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b="1" dirty="0">
                <a:solidFill>
                  <a:srgbClr val="002060"/>
                </a:solidFill>
                <a:latin typeface="Arial Black" panose="020B0A04020102020204" pitchFamily="34" charset="0"/>
              </a:rPr>
              <a:t>En primer lugar abordaremos el caso de Moisés y Elías como candidatos para que sean los dos testigos, y si es que ello constituye una VERDAD ABSOLUTA, que no se pueda refutar, ya que para muchos creyentes ellos </a:t>
            </a:r>
            <a:r>
              <a:rPr lang="es-ES" b="1" smtClean="0">
                <a:solidFill>
                  <a:srgbClr val="002060"/>
                </a:solidFill>
                <a:latin typeface="Arial Black" panose="020B0A04020102020204" pitchFamily="34" charset="0"/>
              </a:rPr>
              <a:t>serán indefectiblemente, </a:t>
            </a:r>
            <a:r>
              <a:rPr lang="es-ES" b="1" dirty="0">
                <a:solidFill>
                  <a:srgbClr val="002060"/>
                </a:solidFill>
                <a:latin typeface="Arial Black" panose="020B0A04020102020204" pitchFamily="34" charset="0"/>
              </a:rPr>
              <a:t>los dos testigos.</a:t>
            </a: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38736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0"/>
            <a:ext cx="9144000" cy="5143500"/>
          </a:xfrm>
          <a:prstGeom prst="rect">
            <a:avLst/>
          </a:prstGeom>
          <a:noFill/>
          <a:ln>
            <a:noFill/>
          </a:ln>
        </p:spPr>
      </p:pic>
      <p:sp>
        <p:nvSpPr>
          <p:cNvPr id="3" name="CuadroTexto 1"/>
          <p:cNvSpPr txBox="1"/>
          <p:nvPr/>
        </p:nvSpPr>
        <p:spPr>
          <a:xfrm>
            <a:off x="361189" y="3140616"/>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Como hemos podido leer, los dos testigos están delante de Dios, es decir, que están en su presencia.</a:t>
            </a:r>
          </a:p>
          <a:p>
            <a:pPr algn="ctr"/>
            <a:r>
              <a:rPr lang="es-ES" sz="1500" b="1" dirty="0">
                <a:solidFill>
                  <a:srgbClr val="002060"/>
                </a:solidFill>
                <a:latin typeface="Arial Black" panose="020B0A04020102020204" pitchFamily="34" charset="0"/>
              </a:rPr>
              <a:t>Según Deuteronomio 34:1-7 </a:t>
            </a:r>
          </a:p>
          <a:p>
            <a:pPr algn="ctr"/>
            <a:r>
              <a:rPr lang="es-ES" sz="1500" b="1" dirty="0">
                <a:solidFill>
                  <a:srgbClr val="002060"/>
                </a:solidFill>
                <a:latin typeface="Arial Black" panose="020B0A04020102020204" pitchFamily="34" charset="0"/>
              </a:rPr>
              <a:t>1.- Moisés murió en la cumbre del </a:t>
            </a:r>
            <a:r>
              <a:rPr lang="es-ES" sz="1500" b="1" dirty="0" err="1">
                <a:solidFill>
                  <a:srgbClr val="002060"/>
                </a:solidFill>
                <a:latin typeface="Arial Black" panose="020B0A04020102020204" pitchFamily="34" charset="0"/>
              </a:rPr>
              <a:t>Pisga</a:t>
            </a:r>
            <a:r>
              <a:rPr lang="es-ES" sz="1500" b="1" dirty="0">
                <a:solidFill>
                  <a:srgbClr val="002060"/>
                </a:solidFill>
                <a:latin typeface="Arial Black" panose="020B0A04020102020204" pitchFamily="34" charset="0"/>
              </a:rPr>
              <a:t> (versículo 1)</a:t>
            </a:r>
          </a:p>
          <a:p>
            <a:pPr algn="ctr"/>
            <a:r>
              <a:rPr lang="es-ES" sz="1500" b="1" dirty="0">
                <a:solidFill>
                  <a:srgbClr val="002060"/>
                </a:solidFill>
                <a:latin typeface="Arial Black" panose="020B0A04020102020204" pitchFamily="34" charset="0"/>
              </a:rPr>
              <a:t>2.- Murió en la tierra de </a:t>
            </a:r>
            <a:r>
              <a:rPr lang="es-ES" sz="1500" b="1" dirty="0" err="1">
                <a:solidFill>
                  <a:srgbClr val="002060"/>
                </a:solidFill>
                <a:latin typeface="Arial Black" panose="020B0A04020102020204" pitchFamily="34" charset="0"/>
              </a:rPr>
              <a:t>Moab</a:t>
            </a:r>
            <a:r>
              <a:rPr lang="es-ES" sz="1500" b="1" dirty="0">
                <a:solidFill>
                  <a:srgbClr val="002060"/>
                </a:solidFill>
                <a:latin typeface="Arial Black" panose="020B0A04020102020204" pitchFamily="34" charset="0"/>
              </a:rPr>
              <a:t> y el mismo Señor lo enterró y nadie conoce el lugar de su sepultura hasta hoy (versículos 5 y 6)</a:t>
            </a:r>
          </a:p>
          <a:p>
            <a:pPr algn="ctr"/>
            <a:r>
              <a:rPr lang="es-ES" sz="1500" b="1" dirty="0">
                <a:solidFill>
                  <a:srgbClr val="002060"/>
                </a:solidFill>
                <a:latin typeface="Arial Black" panose="020B0A04020102020204" pitchFamily="34" charset="0"/>
              </a:rPr>
              <a:t>3.- En cambio Elías no conoció la muerte ya que fue llevado por Dios al cielo en unos carros de fuego, tal como dice 2ª Reyes 2:11.</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71839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23528" y="3363838"/>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Sin embargo en 2º Reyes 2:9 Eliseo le pide a Elías que antes que Dios se lo lleve al cielo, le conceda una doble porción de su espíritu; y en 2º Reyes 2:15 la Escritura dice “Viéndole los hijos de los profetas que estaban en Jericó al otro lado, dijeron: El espíritu de Elías REPOSÓ SOBRE ELISEO. Y vinieron a recibirle, y se postraron delante de él”.                                                                                             Cuando la Escritura dice, el espíritu de Elías REPOSÓ sobre Eliseo debemos entender que Eliseo tenía la misma unción que Elías. </a:t>
            </a:r>
          </a:p>
          <a:p>
            <a:pPr algn="ctr"/>
            <a:endParaRPr lang="es-ES" sz="1500" b="1" dirty="0">
              <a:solidFill>
                <a:srgbClr val="2C1808"/>
              </a:solidFill>
              <a:latin typeface="Arial Black" panose="020B0A04020102020204" pitchFamily="34" charset="0"/>
            </a:endParaRP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66276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5" b="5"/>
          <a:stretch/>
        </p:blipFill>
        <p:spPr>
          <a:xfrm>
            <a:off x="0" y="31998"/>
            <a:ext cx="9144000" cy="5111502"/>
          </a:xfrm>
          <a:prstGeom prst="rect">
            <a:avLst/>
          </a:prstGeom>
          <a:noFill/>
          <a:ln>
            <a:noFill/>
          </a:ln>
        </p:spPr>
      </p:pic>
      <p:sp>
        <p:nvSpPr>
          <p:cNvPr id="3" name="CuadroTexto 1"/>
          <p:cNvSpPr txBox="1"/>
          <p:nvPr/>
        </p:nvSpPr>
        <p:spPr>
          <a:xfrm>
            <a:off x="276726" y="3362171"/>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Haciendo un paréntesis, queremos aclarar que en el pasaje de 2ª Reyes 2:15, cuando los hijos de los profetas se postran ante Eliseo, éstos no lo hacían en señal de adoración e idolatría, sino que la costumbre o cultura de aquella época el postrarse ante una persona era sinónimo de RESPETO. De igual manera, en la actualidad hay culturas que en señal de RESPETO una persona se postra ante otra y no por eso está recibiendo adoración e idolatría, tal como sucede en nuestra cultura occidental donde esa conducta es abiertamente rechazada.</a:t>
            </a:r>
          </a:p>
        </p:txBody>
      </p:sp>
    </p:spTree>
    <p:extLst>
      <p:ext uri="{BB962C8B-B14F-4D97-AF65-F5344CB8AC3E}">
        <p14:creationId xmlns:p14="http://schemas.microsoft.com/office/powerpoint/2010/main" val="974495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46889" y="363673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En la Biblia también se da cuenta que el espíritu de Elías reposó sobre Juan el Bautista y eso lo encontramos en Mateo 17:10-13 que textualmente sentencia:</a:t>
            </a:r>
          </a:p>
          <a:p>
            <a:pPr algn="ctr"/>
            <a:r>
              <a:rPr lang="es-ES" sz="1500" b="1" dirty="0">
                <a:solidFill>
                  <a:srgbClr val="2C1808"/>
                </a:solidFill>
                <a:latin typeface="Arial Black" panose="020B0A04020102020204" pitchFamily="34" charset="0"/>
              </a:rPr>
              <a:t>“Entonces sus discípulos le preguntaron, diciendo: ¿Por qué, pues, dicen los escribas que es necesario que Elías venga primero?</a:t>
            </a:r>
          </a:p>
          <a:p>
            <a:pPr algn="ctr"/>
            <a:r>
              <a:rPr lang="es-ES" sz="1500" b="1" dirty="0">
                <a:solidFill>
                  <a:srgbClr val="2C1808"/>
                </a:solidFill>
                <a:latin typeface="Arial Black" panose="020B0A04020102020204" pitchFamily="34" charset="0"/>
              </a:rPr>
              <a:t>RESPONDIENDO JESÚS, LES DIJO: A la verdad, Elías viene primero, y restaurará todas las cosas….</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50020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184" b="184"/>
          <a:stretch/>
        </p:blipFill>
        <p:spPr>
          <a:xfrm>
            <a:off x="0" y="-1154"/>
            <a:ext cx="9144000" cy="5144654"/>
          </a:xfrm>
          <a:prstGeom prst="rect">
            <a:avLst/>
          </a:prstGeom>
          <a:noFill/>
          <a:ln>
            <a:noFill/>
          </a:ln>
        </p:spPr>
      </p:pic>
      <p:sp>
        <p:nvSpPr>
          <p:cNvPr id="3" name="CuadroTexto 1"/>
          <p:cNvSpPr txBox="1"/>
          <p:nvPr/>
        </p:nvSpPr>
        <p:spPr>
          <a:xfrm>
            <a:off x="277837" y="352912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20000"/>
                  <a:lumOff val="80000"/>
                </a:schemeClr>
              </a:extrusionClr>
            </a:sp3d>
          </a:bodyPr>
          <a:lstStyle/>
          <a:p>
            <a:pPr algn="ctr"/>
            <a:r>
              <a:rPr lang="es-PE" b="1" dirty="0">
                <a:solidFill>
                  <a:srgbClr val="2C1808"/>
                </a:solidFill>
                <a:latin typeface="Arial Black" panose="020B0A04020102020204" pitchFamily="34" charset="0"/>
              </a:rPr>
              <a:t>Mas os digo que Elías ya vino, y no le conocieron, sino que hicieron con él todo lo que quisieron; así también el Hijo del Hombre padecerá de ellos”.</a:t>
            </a:r>
          </a:p>
          <a:p>
            <a:pPr algn="ctr"/>
            <a:r>
              <a:rPr lang="es-PE" b="1" dirty="0">
                <a:solidFill>
                  <a:srgbClr val="2C1808"/>
                </a:solidFill>
                <a:latin typeface="Arial Black" panose="020B0A04020102020204" pitchFamily="34" charset="0"/>
              </a:rPr>
              <a:t>ENTONCES LOS DISCÍPULOS COMPRENDIERON QUE LES HABÍA HABLADO DE JUAN EL BAUTISTA”.</a:t>
            </a:r>
          </a:p>
        </p:txBody>
      </p:sp>
    </p:spTree>
    <p:extLst>
      <p:ext uri="{BB962C8B-B14F-4D97-AF65-F5344CB8AC3E}">
        <p14:creationId xmlns:p14="http://schemas.microsoft.com/office/powerpoint/2010/main" val="423440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0"/>
            <a:ext cx="9144000" cy="5143510"/>
          </a:xfrm>
          <a:prstGeom prst="rect">
            <a:avLst/>
          </a:prstGeom>
          <a:noFill/>
          <a:ln>
            <a:noFill/>
          </a:ln>
        </p:spPr>
      </p:pic>
      <p:sp>
        <p:nvSpPr>
          <p:cNvPr id="3" name="CuadroTexto 1"/>
          <p:cNvSpPr txBox="1"/>
          <p:nvPr/>
        </p:nvSpPr>
        <p:spPr>
          <a:xfrm>
            <a:off x="313921" y="3793757"/>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Hay que resaltar el hecho de que durante el ministerio de Juan el Bautista a pesar que tenía el espíritu de Elías, no hizo señales, tales como cerrar los cielos para que no haya lluvia, ni hizo descender fuego. Esto lo podemos corroborar en el evangelio de Juan 10:41-42, que dice:</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481653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t="589" b="589"/>
          <a:stretch/>
        </p:blipFill>
        <p:spPr>
          <a:xfrm>
            <a:off x="0" y="20566"/>
            <a:ext cx="9144000" cy="5122934"/>
          </a:xfrm>
          <a:prstGeom prst="rect">
            <a:avLst/>
          </a:prstGeom>
          <a:noFill/>
          <a:ln>
            <a:noFill/>
          </a:ln>
        </p:spPr>
      </p:pic>
      <p:sp>
        <p:nvSpPr>
          <p:cNvPr id="3" name="CuadroTexto 1"/>
          <p:cNvSpPr txBox="1"/>
          <p:nvPr/>
        </p:nvSpPr>
        <p:spPr>
          <a:xfrm>
            <a:off x="361188"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“Y muchos venían a él, y decían: Juan, a la verdad, ninguna señal hizo; pero todo lo que Juan dijo de éste [o sea, lo que dijo acerca de Jesucristo], era verdad. Y muchos creyeron en él allí”.</a:t>
            </a:r>
          </a:p>
          <a:p>
            <a:pPr algn="ctr"/>
            <a:r>
              <a:rPr lang="es-ES" sz="1500" b="1" dirty="0">
                <a:solidFill>
                  <a:srgbClr val="2C1808"/>
                </a:solidFill>
                <a:latin typeface="Arial Black" panose="020B0A04020102020204" pitchFamily="34" charset="0"/>
              </a:rPr>
              <a:t> Más adelante volveremos a citar acerca de que el espíritu de Elías reposó en Eliseo y Juan el Bautista.</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77634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8121" y="3364534"/>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Por todo lo expuesto hasta aquí, se concluye que Moisés está en el cielo por muerte natural y Elías está allí porque fue ARREBATADO a la morada del Dios Vivo.</a:t>
            </a:r>
          </a:p>
          <a:p>
            <a:pPr algn="ctr"/>
            <a:r>
              <a:rPr lang="es-ES" sz="1500" b="1" dirty="0">
                <a:solidFill>
                  <a:srgbClr val="2C1808"/>
                </a:solidFill>
                <a:latin typeface="Arial Black" panose="020B0A04020102020204" pitchFamily="34" charset="0"/>
              </a:rPr>
              <a:t>En la interpretación acerca de que Elías y Moisés sean los dos testigos, ENCONTRAMOS UN GRAN PROBLEMA en el caso de Moisés, ya que ÉL MURIÓ y la Biblia dice en Hebreos 9:27 "Y de la manera que está establecido para los hombres que mueran una sola vez y después de esto el juicio".</a:t>
            </a:r>
          </a:p>
          <a:p>
            <a:pPr algn="ctr"/>
            <a:endParaRPr lang="es-ES"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19949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19822"/>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En consecuencia, Moisés no podría regresar otra vez a la Tierra y morir nuevamente a manos del Anticristo, porque de ser eso cierto se estaría violando la escritura que dice que “está establecido que los hombres mueren una sola vez y después de esto el juicio”.               </a:t>
            </a:r>
          </a:p>
          <a:p>
            <a:pPr algn="ctr"/>
            <a:r>
              <a:rPr lang="es-ES" sz="1500" b="1" dirty="0" smtClean="0">
                <a:solidFill>
                  <a:srgbClr val="2C1808"/>
                </a:solidFill>
                <a:latin typeface="Arial Black" panose="020B0A04020102020204" pitchFamily="34" charset="0"/>
              </a:rPr>
              <a:t>Y sabemos que Dios no puede negarse o contradecirse a sí mismo, tal como dice 2º Timoteo 2:13, y esto es confirmado por Números 23:19, que sostiene “Dios no es hombre, para que mienta, Ni hijo de hombre para que se arrepienta. El dijo, ¿y no hará? Habló, ¿y no lo ejecutará?”</a:t>
            </a:r>
          </a:p>
          <a:p>
            <a:pPr algn="ctr"/>
            <a:endParaRPr lang="es-ES"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23310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25162"/>
            <a:ext cx="9144000" cy="5168662"/>
          </a:xfrm>
          <a:prstGeom prst="rect">
            <a:avLst/>
          </a:prstGeom>
          <a:noFill/>
          <a:ln>
            <a:noFill/>
          </a:ln>
        </p:spPr>
      </p:pic>
      <p:sp>
        <p:nvSpPr>
          <p:cNvPr id="3" name="CuadroTexto 1"/>
          <p:cNvSpPr txBox="1"/>
          <p:nvPr/>
        </p:nvSpPr>
        <p:spPr>
          <a:xfrm>
            <a:off x="328531" y="3458424"/>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En ese sentido, la Biblia sostiene que los únicos que no murieron fueron Enoc Y Elías, y también da a entender que en el ARREBATAMIENTO (según 1ª Tesalonicenses 4:13-18 y 1ª Corintios 15:50-53), muchos creyentes que estarán vivos hasta ese acontecimiento y que estén como las vírgenes prudentes serán arrebatados al cielo, sin conocer la muerte, con CUERPOS INCORRUPTIBLES O TRANSFORMADOS.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2752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702"/>
            <a:ext cx="9144000" cy="5121798"/>
          </a:xfrm>
          <a:prstGeom prst="rect">
            <a:avLst/>
          </a:prstGeom>
          <a:noFill/>
          <a:ln>
            <a:noFill/>
          </a:ln>
        </p:spPr>
      </p:pic>
      <p:sp>
        <p:nvSpPr>
          <p:cNvPr id="3" name="CuadroTexto 1"/>
          <p:cNvSpPr txBox="1"/>
          <p:nvPr/>
        </p:nvSpPr>
        <p:spPr>
          <a:xfrm>
            <a:off x="251520" y="2787774"/>
            <a:ext cx="8588327" cy="2562240"/>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600" b="1" dirty="0" smtClean="0">
                <a:solidFill>
                  <a:srgbClr val="2C1808"/>
                </a:solidFill>
                <a:latin typeface="Arial Black" panose="020B0A04020102020204" pitchFamily="34" charset="0"/>
              </a:rPr>
              <a:t>Luego </a:t>
            </a:r>
            <a:r>
              <a:rPr lang="es-ES" sz="1600" b="1" dirty="0">
                <a:solidFill>
                  <a:srgbClr val="2C1808"/>
                </a:solidFill>
                <a:latin typeface="Arial Black" panose="020B0A04020102020204" pitchFamily="34" charset="0"/>
              </a:rPr>
              <a:t>viene la Tribulación de 7 años y es allí cuando se manifiesta el ministerio de los dos testigos, y como volvemos a repetir, los únicos que no murieron fueron Enoc y Elías, y como la escritura dice que los hombres mueren una sola vez y después viene el juicio... es por eso que la otra interpretación bíblica que sostienen los eruditos (que tampoco puede decirse que sea la verdad absoluta) sería que Elías y Enoc TENDRÍAN QUE REGRESAR A LA TIERRA para ser asesinados a manos del Anticristo y así dar CUMPLIMIENTO A LA ESCRITURA de Hebreos 9:27, que nos dice que todo hombre muere una sola vez y luego viene el juicio.</a:t>
            </a:r>
          </a:p>
          <a:p>
            <a:pPr algn="ctr"/>
            <a:endParaRPr lang="es-PE" sz="1600"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35022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1381" y="3523737"/>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Sin embargo, esta segunda interpretación o exégesis bíblica de los eruditos tiene OTRO GRAN PROBLEMA, que a continuación se desarrollará.</a:t>
            </a:r>
          </a:p>
          <a:p>
            <a:pPr algn="ctr"/>
            <a:r>
              <a:rPr lang="es-ES" sz="1500" b="1" dirty="0">
                <a:solidFill>
                  <a:srgbClr val="2C1808"/>
                </a:solidFill>
                <a:latin typeface="Arial Black" panose="020B0A04020102020204" pitchFamily="34" charset="0"/>
              </a:rPr>
              <a:t>Cuando Enoc y Elías fueron ARREBETADOS AL CIELO estando biológicamente vivos ¿tuvieron que ser transformados sus cuerpos terrenales en cuerpos espirituales incorruptibles?</a:t>
            </a:r>
          </a:p>
          <a:p>
            <a:pPr algn="ctr"/>
            <a:endParaRPr lang="es-ES"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38941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7414"/>
            <a:ext cx="9144000" cy="5116086"/>
          </a:xfrm>
          <a:prstGeom prst="rect">
            <a:avLst/>
          </a:prstGeom>
          <a:noFill/>
          <a:ln>
            <a:noFill/>
          </a:ln>
        </p:spPr>
      </p:pic>
      <p:sp>
        <p:nvSpPr>
          <p:cNvPr id="3" name="CuadroTexto 1"/>
          <p:cNvSpPr txBox="1"/>
          <p:nvPr/>
        </p:nvSpPr>
        <p:spPr>
          <a:xfrm>
            <a:off x="251520" y="350785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Dejemos que responda la Biblia. Escrito está en 1ª Corintios 15:50 “Pero esto digo, hermanos: que la carne y la sangre no pueden heredar el reino de Dios, ni la corrupción hereda la incorrupción”.</a:t>
            </a:r>
          </a:p>
          <a:p>
            <a:pPr algn="ctr"/>
            <a:r>
              <a:rPr lang="es-ES" sz="1500" b="1" dirty="0">
                <a:solidFill>
                  <a:srgbClr val="2C1808"/>
                </a:solidFill>
                <a:latin typeface="Arial Black" panose="020B0A04020102020204" pitchFamily="34" charset="0"/>
              </a:rPr>
              <a:t>Y en 1ª Corintios 15:40 “Y hay cuerpos celestiales, y cuerpos terrenales; pero una es la gloria de los celestiales, y otra la de los terrenales”.</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03598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7339" y="3527335"/>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Es evidente que tanto Enoc y Elías fueron arrebatados al cielo con cuerpos glorificados o transformados, de lo contrario, si eso no hubiera ocurrido, sus cuerpos terrenales no hubieran soportado estar en la presencia de Dios y hubieran quedado muertos en el acto, tal como sostiene las escrituras en </a:t>
            </a:r>
          </a:p>
          <a:p>
            <a:pPr algn="ctr"/>
            <a:r>
              <a:rPr lang="es-ES" sz="1500" b="1" dirty="0">
                <a:solidFill>
                  <a:srgbClr val="002060"/>
                </a:solidFill>
                <a:latin typeface="Arial Black" panose="020B0A04020102020204" pitchFamily="34" charset="0"/>
              </a:rPr>
              <a:t>Éxodo 33:20 y 2ª Samuel 6:6-7.</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3387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60535" y="3458424"/>
            <a:ext cx="8522208"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Como dijimos anteriormente HAY UN GRAN PROBLEMA con la interpretación exegética de los eruditos de que los dos testigos sean Enoc y Elías, porque Apocalipsis 11:7-8, dice que el Anticristo los asesinará y sus cuerpos serán exhibidos públicamente sin ser enterrados en el lugar donde fue crucificado Jesucristo, es decir, en Jerusalén, y pasados 3 días y medio serán resucitados por Dios.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97609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27591"/>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Si Enoc y Elías fueran los dos testigos que regresarían del cielo con un cuerpo glorificado e incorruptible ¿Tiene sentido que ellos vayan a morir a manos del Anticristo teniendo un cuerpo incorruptible y eterno? Pues es imposible que Elías y Enoc puedan morir a manos del Anticristo ya que tienen un cuerpo inmortal.    Es evidente que esta posición de que Elías y Enoc sean los dos testigos de Apocalipsis 11, PIERDE FUERZA y tampoco puede ser considerada como una interpretación que tenga la VERDAD ABSOLUTA.</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33452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50"/>
            <a:ext cx="9144000" cy="5142350"/>
          </a:xfrm>
          <a:prstGeom prst="rect">
            <a:avLst/>
          </a:prstGeom>
          <a:noFill/>
          <a:ln>
            <a:noFill/>
          </a:ln>
        </p:spPr>
      </p:pic>
      <p:sp>
        <p:nvSpPr>
          <p:cNvPr id="3" name="CuadroTexto 1"/>
          <p:cNvSpPr txBox="1"/>
          <p:nvPr/>
        </p:nvSpPr>
        <p:spPr>
          <a:xfrm>
            <a:off x="312203" y="3152644"/>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Alguien podría argumentar que Elías y Enoc podrían regresar a la Tierra teniendo el mismo tipo de nacimiento que Jesucristo, es decir, que el Espíritu Santo podría hacerlos nacer nuevamente en el vientre de una mujer, lo cual implicaría que ellos tendrían que nacer sin pecado y eso mis amados es anti bíblico, porque estaría violando lo que dice la Biblia en Romanos 3:23 que sentencia, “Por cuanto todos los hombres pecaron y están destituidos de la Gloria de Dios”. Solo Jesucristo fue concebido sin pecado y ningún ser humano puede tener semejante concepción libre del pecado adánico.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40501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386"/>
            <a:ext cx="9144000" cy="5143500"/>
          </a:xfrm>
          <a:prstGeom prst="rect">
            <a:avLst/>
          </a:prstGeom>
          <a:noFill/>
          <a:ln>
            <a:noFill/>
          </a:ln>
        </p:spPr>
      </p:pic>
      <p:sp>
        <p:nvSpPr>
          <p:cNvPr id="3" name="CuadroTexto 1"/>
          <p:cNvSpPr txBox="1"/>
          <p:nvPr/>
        </p:nvSpPr>
        <p:spPr>
          <a:xfrm>
            <a:off x="171451" y="3125920"/>
            <a:ext cx="8841921" cy="2285241"/>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smtClean="0">
                <a:solidFill>
                  <a:srgbClr val="2C1808"/>
                </a:solidFill>
                <a:latin typeface="Arial Black" panose="020B0A04020102020204" pitchFamily="34" charset="0"/>
              </a:rPr>
              <a:t>Asimismo </a:t>
            </a:r>
            <a:r>
              <a:rPr lang="es-ES" sz="1400" b="1" dirty="0">
                <a:solidFill>
                  <a:srgbClr val="2C1808"/>
                </a:solidFill>
                <a:latin typeface="Arial Black" panose="020B0A04020102020204" pitchFamily="34" charset="0"/>
              </a:rPr>
              <a:t>en Romanos 11:11-24, las Sagradas Escrituras dan cuenta en el versículo 11, que por la desobediencia de Israel (que representa el olivo natural), la salvación ha venido a los gentiles PARA PROVOCAR A CELOS A LOS JUDÍOS.</a:t>
            </a:r>
          </a:p>
          <a:p>
            <a:pPr algn="ctr"/>
            <a:r>
              <a:rPr lang="es-ES" sz="1400" b="1" dirty="0">
                <a:solidFill>
                  <a:srgbClr val="2C1808"/>
                </a:solidFill>
                <a:latin typeface="Arial Black" panose="020B0A04020102020204" pitchFamily="34" charset="0"/>
              </a:rPr>
              <a:t>Los versículos 17 y 24, de Romanos 11, hablan del olivo silvestre el cual aluden a los creyentes gentiles, y también vuelve hablar del olivo natural (o buen olivo) que alude a los judíos.</a:t>
            </a:r>
          </a:p>
          <a:p>
            <a:pPr algn="ctr"/>
            <a:r>
              <a:rPr lang="es-ES" sz="1400" b="1" dirty="0">
                <a:solidFill>
                  <a:srgbClr val="2C1808"/>
                </a:solidFill>
                <a:latin typeface="Arial Black" panose="020B0A04020102020204" pitchFamily="34" charset="0"/>
              </a:rPr>
              <a:t>En los versículos 17, 19 y 24, la Escritura dice que los creyentes gentiles fueron INJERTADOS EN EL OLIVO NATURAL (o sea, el buen olivo, que es el pueblo judío) y dieron como resultado el olivo silvestre.</a:t>
            </a:r>
          </a:p>
          <a:p>
            <a:pPr algn="ctr"/>
            <a:endParaRPr lang="es-PE" sz="1600"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190909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16285" y="3313317"/>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También la Escritura en Romanos 11:25-27, PROMETE que  Israel, como nación será RESTAURADO Y SERÁ SALVO. Pero ¿Cuándo será esa restauración? Dejemos que la Biblia responda en Zacarías 12:10 “Y derramaré sobre la casa de David, y sobre los moradores de Jerusalén, espíritu de gracia y de oración; Y MIRARÁN A MÍ, A QUIEN TRASPASARON, Y LLORARÁN COMO SE LLORA POR HIJO UNIGÉNITO, AFLIGIÉNDOSE POR ÉL COMO QUIEN SE AFLIGE POR EL PRIMOGÉNITO”.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63477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1070" b="1070"/>
          <a:stretch/>
        </p:blipFill>
        <p:spPr>
          <a:xfrm>
            <a:off x="0" y="0"/>
            <a:ext cx="9144000" cy="5143500"/>
          </a:xfrm>
          <a:prstGeom prst="rect">
            <a:avLst/>
          </a:prstGeom>
          <a:noFill/>
          <a:ln>
            <a:noFill/>
          </a:ln>
        </p:spPr>
      </p:pic>
      <p:sp>
        <p:nvSpPr>
          <p:cNvPr id="3" name="CuadroTexto 1"/>
          <p:cNvSpPr txBox="1"/>
          <p:nvPr/>
        </p:nvSpPr>
        <p:spPr>
          <a:xfrm>
            <a:off x="107504" y="3435846"/>
            <a:ext cx="8841921" cy="1608133"/>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smtClean="0">
                <a:solidFill>
                  <a:srgbClr val="2C1808"/>
                </a:solidFill>
                <a:latin typeface="Arial Black" panose="020B0A04020102020204" pitchFamily="34" charset="0"/>
              </a:rPr>
              <a:t>Romanos 11:25-27, lo confirma “Porque no quiero, hermanos, que ignoréis este misterio, para que no seáis arrogantes en cuanto a vosotros mismos: que ha acontecido a Israel endurecimiento en parte, hasta que haya entrado la plenitud de los gentiles; </a:t>
            </a:r>
          </a:p>
          <a:p>
            <a:pPr algn="ctr"/>
            <a:r>
              <a:rPr lang="es-ES" sz="1400" b="1" dirty="0" smtClean="0">
                <a:solidFill>
                  <a:srgbClr val="2C1808"/>
                </a:solidFill>
                <a:latin typeface="Arial Black" panose="020B0A04020102020204" pitchFamily="34" charset="0"/>
              </a:rPr>
              <a:t>y luego TODO ISRAEL SERÁ SALVO, como está escrito: “Vendrá de Sion el Libertador, que apartará de Jacob la impiedad.</a:t>
            </a:r>
          </a:p>
          <a:p>
            <a:pPr algn="ctr"/>
            <a:r>
              <a:rPr lang="es-ES" sz="1400" b="1" dirty="0" smtClean="0">
                <a:solidFill>
                  <a:srgbClr val="2C1808"/>
                </a:solidFill>
                <a:latin typeface="Arial Black" panose="020B0A04020102020204" pitchFamily="34" charset="0"/>
              </a:rPr>
              <a:t>Y este será mi pacto con ellos, cuando yo quite sus pecados”. </a:t>
            </a:r>
          </a:p>
          <a:p>
            <a:pPr algn="ctr"/>
            <a:endParaRPr lang="es-PE" sz="1600"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347103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4575" y="3112747"/>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20000"/>
                  <a:lumOff val="80000"/>
                </a:schemeClr>
              </a:extrusionClr>
            </a:sp3d>
          </a:bodyPr>
          <a:lstStyle/>
          <a:p>
            <a:pPr algn="ctr"/>
            <a:r>
              <a:rPr lang="es-ES" sz="1500" b="1" dirty="0">
                <a:solidFill>
                  <a:srgbClr val="2C1808"/>
                </a:solidFill>
                <a:latin typeface="Arial Black" panose="020B0A04020102020204" pitchFamily="34" charset="0"/>
              </a:rPr>
              <a:t>Se puede concluir que Israel como nación será RESTAURADO al final de la Tribulación, cuando Jesucristo venga con sus santos a establecer su reinado de 1,000 años, tal como sostiene Apocalipsis 20:1-4. Mientras eso NO OCURRA, Dios provocará a celos a los judíos con el pueblo cristiano gentil. No hay que olvidar que los judíos rechazaron a Jesucristo como su verdadero Mesías.</a:t>
            </a:r>
          </a:p>
          <a:p>
            <a:pPr algn="ctr"/>
            <a:r>
              <a:rPr lang="es-ES" sz="1500" b="1" dirty="0">
                <a:solidFill>
                  <a:srgbClr val="2C1808"/>
                </a:solidFill>
                <a:latin typeface="Arial Black" panose="020B0A04020102020204" pitchFamily="34" charset="0"/>
              </a:rPr>
              <a:t>Por todo lo expuesto hasta aquí se puede CONCLUIR QUE LOS DOS TESTIGOS PODRÍAN SER DEL OLIVO SILVESTRE, O SEA, DEL PUEBLO CRISTIANO GENTIL.</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72730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801"/>
            <a:ext cx="9144000" cy="5143500"/>
          </a:xfrm>
          <a:prstGeom prst="rect">
            <a:avLst/>
          </a:prstGeom>
          <a:noFill/>
          <a:ln>
            <a:noFill/>
          </a:ln>
        </p:spPr>
      </p:pic>
      <p:sp>
        <p:nvSpPr>
          <p:cNvPr id="3" name="CuadroTexto 1"/>
          <p:cNvSpPr txBox="1"/>
          <p:nvPr/>
        </p:nvSpPr>
        <p:spPr>
          <a:xfrm>
            <a:off x="286831" y="3113292"/>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a:solidFill>
                  <a:srgbClr val="002060"/>
                </a:solidFill>
                <a:latin typeface="Arial Black" panose="020B0A04020102020204" pitchFamily="34" charset="0"/>
              </a:rPr>
              <a:t>Ahora vamos a tratar nuevamente Apocalipsis 11:4, que dice “Estos testigos son los dos olivos, y los dos candeleros que están en pie delante del Dios de la tierra”.</a:t>
            </a:r>
          </a:p>
          <a:p>
            <a:pPr algn="ctr"/>
            <a:r>
              <a:rPr lang="es-PE" sz="1500" b="1" dirty="0">
                <a:solidFill>
                  <a:srgbClr val="002060"/>
                </a:solidFill>
                <a:latin typeface="Arial Black" panose="020B0A04020102020204" pitchFamily="34" charset="0"/>
              </a:rPr>
              <a:t>Muchos cristianos piensan que un creyente solo puede estar en la presencia de Dios cuando está en el cielo (como el caso de Moisés, Elías y Enoc, personajes que atañen a este estudio bíblico.</a:t>
            </a:r>
          </a:p>
          <a:p>
            <a:pPr algn="ctr"/>
            <a:r>
              <a:rPr lang="es-PE" sz="1500" b="1" dirty="0">
                <a:solidFill>
                  <a:srgbClr val="002060"/>
                </a:solidFill>
                <a:latin typeface="Arial Black" panose="020B0A04020102020204" pitchFamily="34" charset="0"/>
              </a:rPr>
              <a:t>La pregunta que se impone aquí es ¿Acaso un hijo de Dios biológicamente vivo, con cuerpo terrenal no puede estar en la presencia de Dios?</a:t>
            </a:r>
          </a:p>
        </p:txBody>
      </p:sp>
    </p:spTree>
    <p:extLst>
      <p:ext uri="{BB962C8B-B14F-4D97-AF65-F5344CB8AC3E}">
        <p14:creationId xmlns:p14="http://schemas.microsoft.com/office/powerpoint/2010/main" val="213400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171451" y="3204508"/>
            <a:ext cx="8818886" cy="20082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smtClean="0">
                <a:solidFill>
                  <a:srgbClr val="2C1808"/>
                </a:solidFill>
                <a:latin typeface="Arial Black" panose="020B0A04020102020204" pitchFamily="34" charset="0"/>
              </a:rPr>
              <a:t>Dejemos </a:t>
            </a:r>
            <a:r>
              <a:rPr lang="es-ES" sz="1400" b="1" dirty="0">
                <a:solidFill>
                  <a:srgbClr val="2C1808"/>
                </a:solidFill>
                <a:latin typeface="Arial Black" panose="020B0A04020102020204" pitchFamily="34" charset="0"/>
              </a:rPr>
              <a:t>que responda la Biblia en </a:t>
            </a:r>
            <a:r>
              <a:rPr lang="es-ES" sz="1400" b="1" dirty="0" smtClean="0">
                <a:solidFill>
                  <a:srgbClr val="2C1808"/>
                </a:solidFill>
                <a:latin typeface="Arial Black" panose="020B0A04020102020204" pitchFamily="34" charset="0"/>
              </a:rPr>
              <a:t>1ª </a:t>
            </a:r>
            <a:r>
              <a:rPr lang="es-ES" sz="1400" b="1" dirty="0">
                <a:solidFill>
                  <a:srgbClr val="2C1808"/>
                </a:solidFill>
                <a:latin typeface="Arial Black" panose="020B0A04020102020204" pitchFamily="34" charset="0"/>
              </a:rPr>
              <a:t>Reyes 17:1 “Entonces Elías </a:t>
            </a:r>
            <a:r>
              <a:rPr lang="es-ES" sz="1400" b="1" dirty="0" err="1">
                <a:solidFill>
                  <a:srgbClr val="2C1808"/>
                </a:solidFill>
                <a:latin typeface="Arial Black" panose="020B0A04020102020204" pitchFamily="34" charset="0"/>
              </a:rPr>
              <a:t>tisbita</a:t>
            </a:r>
            <a:r>
              <a:rPr lang="es-ES" sz="1400" b="1" dirty="0">
                <a:solidFill>
                  <a:srgbClr val="2C1808"/>
                </a:solidFill>
                <a:latin typeface="Arial Black" panose="020B0A04020102020204" pitchFamily="34" charset="0"/>
              </a:rPr>
              <a:t>, que era de los moradores de Galaad, dijo a </a:t>
            </a:r>
            <a:r>
              <a:rPr lang="es-ES" sz="1400" b="1" dirty="0" err="1">
                <a:solidFill>
                  <a:srgbClr val="2C1808"/>
                </a:solidFill>
                <a:latin typeface="Arial Black" panose="020B0A04020102020204" pitchFamily="34" charset="0"/>
              </a:rPr>
              <a:t>Acab</a:t>
            </a:r>
            <a:r>
              <a:rPr lang="es-ES" sz="1400" b="1" dirty="0">
                <a:solidFill>
                  <a:srgbClr val="2C1808"/>
                </a:solidFill>
                <a:latin typeface="Arial Black" panose="020B0A04020102020204" pitchFamily="34" charset="0"/>
              </a:rPr>
              <a:t>: Vive Jehová Dios de Israel, EN CUYA PRESENCIA ESTOY, que no habrá lluvia ni rocío en estos años, sino por mi palabra”.</a:t>
            </a:r>
          </a:p>
          <a:p>
            <a:pPr algn="ctr"/>
            <a:r>
              <a:rPr lang="es-ES" sz="1400" b="1" dirty="0">
                <a:solidFill>
                  <a:srgbClr val="2C1808"/>
                </a:solidFill>
                <a:latin typeface="Arial Black" panose="020B0A04020102020204" pitchFamily="34" charset="0"/>
              </a:rPr>
              <a:t>Escrito está en </a:t>
            </a:r>
            <a:r>
              <a:rPr lang="es-ES" sz="1400" b="1" dirty="0" smtClean="0">
                <a:solidFill>
                  <a:srgbClr val="2C1808"/>
                </a:solidFill>
                <a:latin typeface="Arial Black" panose="020B0A04020102020204" pitchFamily="34" charset="0"/>
              </a:rPr>
              <a:t>2ª </a:t>
            </a:r>
            <a:r>
              <a:rPr lang="es-ES" sz="1400" b="1" dirty="0">
                <a:solidFill>
                  <a:srgbClr val="2C1808"/>
                </a:solidFill>
                <a:latin typeface="Arial Black" panose="020B0A04020102020204" pitchFamily="34" charset="0"/>
              </a:rPr>
              <a:t>Reyes 3:14 “Y Eliseo dijo: Vive Jehová de los ejércitos, EN CUYA PRESENCIA ESTOY, que si no tuviese respeto al rostro de Josafat rey de Judá, no te mirara a ti, ni te viera”. </a:t>
            </a:r>
            <a:r>
              <a:rPr lang="es-ES" sz="1400" b="1" dirty="0" smtClean="0">
                <a:solidFill>
                  <a:srgbClr val="2C1808"/>
                </a:solidFill>
                <a:latin typeface="Arial Black" panose="020B0A04020102020204" pitchFamily="34" charset="0"/>
              </a:rPr>
              <a:t>Elías </a:t>
            </a:r>
            <a:r>
              <a:rPr lang="es-ES" sz="1400" b="1" dirty="0">
                <a:solidFill>
                  <a:srgbClr val="2C1808"/>
                </a:solidFill>
                <a:latin typeface="Arial Black" panose="020B0A04020102020204" pitchFamily="34" charset="0"/>
              </a:rPr>
              <a:t>y Eliseo estando biológicamente vivos, con su cuerpo terrenal estaban en la presencia de Dios gracias a que eran hombres de oración y ayuno, es decir, VIVÍAN EN EL ESPÍRITU.</a:t>
            </a:r>
          </a:p>
          <a:p>
            <a:pPr algn="ctr"/>
            <a:endParaRPr lang="es-PE" sz="1400"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104120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3219" y="3591455"/>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b="1" dirty="0">
                <a:solidFill>
                  <a:srgbClr val="2C1808"/>
                </a:solidFill>
                <a:latin typeface="Arial Black" panose="020B0A04020102020204" pitchFamily="34" charset="0"/>
              </a:rPr>
              <a:t>En el Nuevo Testamento, en el libro de Apocalipsis 1:10, cuando Juan ESTABA EN LA PRESENCIA DEL SEÑOR y estaba por recibir la revelación para estos últimos tiempos, dice así “YO ESTABA EN EL ESPÍRITU en el día del Señor, y oí detrás de mí una gran voz como de trompeta”    </a:t>
            </a:r>
          </a:p>
        </p:txBody>
      </p:sp>
    </p:spTree>
    <p:extLst>
      <p:ext uri="{BB962C8B-B14F-4D97-AF65-F5344CB8AC3E}">
        <p14:creationId xmlns:p14="http://schemas.microsoft.com/office/powerpoint/2010/main" val="21421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150"/>
            <a:ext cx="9144000" cy="5142350"/>
          </a:xfrm>
          <a:prstGeom prst="rect">
            <a:avLst/>
          </a:prstGeom>
          <a:noFill/>
          <a:ln>
            <a:noFill/>
          </a:ln>
        </p:spPr>
      </p:pic>
      <p:sp>
        <p:nvSpPr>
          <p:cNvPr id="3" name="CuadroTexto 1"/>
          <p:cNvSpPr txBox="1"/>
          <p:nvPr/>
        </p:nvSpPr>
        <p:spPr>
          <a:xfrm>
            <a:off x="179512" y="3291830"/>
            <a:ext cx="8748464" cy="2031325"/>
          </a:xfrm>
          <a:prstGeom prst="rect">
            <a:avLst/>
          </a:prstGeom>
          <a:noFill/>
        </p:spPr>
        <p:txBody>
          <a:bodyPr wrap="square" rtlCol="0">
            <a:spAutoFit/>
            <a:scene3d>
              <a:camera prst="obliqueBottomLeft"/>
              <a:lightRig rig="threePt" dir="t"/>
            </a:scene3d>
            <a:sp3d extrusionH="38100">
              <a:extrusionClr>
                <a:schemeClr val="accent6">
                  <a:lumMod val="20000"/>
                  <a:lumOff val="80000"/>
                </a:schemeClr>
              </a:extrusionClr>
            </a:sp3d>
          </a:bodyPr>
          <a:lstStyle/>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Qué significa estar en la presencia de Dios? Escrito está en Romanos 8:1-2 “Ahora, pues, ninguna condenación hay para los que están en Cristo Jesús, los que no andan conforme a la carne, SINO CONFORME AL ESPÍRITU. </a:t>
            </a:r>
          </a:p>
          <a:p>
            <a:pPr algn="ctr"/>
            <a:r>
              <a:rPr lang="es-ES" b="1" dirty="0">
                <a:solidFill>
                  <a:srgbClr val="002060"/>
                </a:solidFill>
                <a:latin typeface="Arial Black" panose="020B0A04020102020204" pitchFamily="34" charset="0"/>
              </a:rPr>
              <a:t>Porque la ley del Espíritu de vida en Cristo Jesús me ha librado de la ley del pecado y de la muerte”.</a:t>
            </a:r>
          </a:p>
          <a:p>
            <a:pPr algn="ctr"/>
            <a:endParaRPr lang="es-PE" b="1" dirty="0" smtClean="0">
              <a:solidFill>
                <a:srgbClr val="002060"/>
              </a:solidFill>
              <a:latin typeface="Arial Black" panose="020B0A04020102020204" pitchFamily="34" charset="0"/>
            </a:endParaRPr>
          </a:p>
        </p:txBody>
      </p:sp>
    </p:spTree>
    <p:extLst>
      <p:ext uri="{BB962C8B-B14F-4D97-AF65-F5344CB8AC3E}">
        <p14:creationId xmlns:p14="http://schemas.microsoft.com/office/powerpoint/2010/main" val="30591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323528" y="3458423"/>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Aquí la escritura nos da a entender que el creyente que anda en el Espíritu, o sea, su ser integral, espíritu, alma y cuerpo es TOTALMENTE CONTROLADO POR EL ESPÍRITU SANTO, POR LO QUE ESTANDO EN ESE ESTADO ES IMPOSIBLE QUE PUEDA PECAR.</a:t>
            </a:r>
          </a:p>
          <a:p>
            <a:pPr algn="ctr"/>
            <a:r>
              <a:rPr lang="es-ES" sz="1500" b="1" dirty="0">
                <a:solidFill>
                  <a:srgbClr val="002060"/>
                </a:solidFill>
                <a:latin typeface="Arial Black" panose="020B0A04020102020204" pitchFamily="34" charset="0"/>
              </a:rPr>
              <a:t>Un creyente solo peca cuando se pasa del Espíritu a las obras de la carne (Gálatas 5:16-21).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1214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70"/>
            <a:ext cx="9144000" cy="5141230"/>
          </a:xfrm>
          <a:prstGeom prst="rect">
            <a:avLst/>
          </a:prstGeom>
          <a:noFill/>
          <a:ln>
            <a:noFill/>
          </a:ln>
        </p:spPr>
      </p:pic>
      <p:sp>
        <p:nvSpPr>
          <p:cNvPr id="3" name="CuadroTexto 1"/>
          <p:cNvSpPr txBox="1"/>
          <p:nvPr/>
        </p:nvSpPr>
        <p:spPr>
          <a:xfrm>
            <a:off x="323529" y="3468821"/>
            <a:ext cx="8617822"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Se puede concluir entonces que un cristiano está en la presencia de Dios, cuando está en el Espíritu, lo que equivale a decir que está PERMANECIENDO EN CRISTO y por lo tanto no puede pecar en ese estado espiritual.</a:t>
            </a:r>
          </a:p>
          <a:p>
            <a:pPr algn="ctr"/>
            <a:r>
              <a:rPr lang="es-ES" sz="1500" b="1" dirty="0">
                <a:solidFill>
                  <a:srgbClr val="002060"/>
                </a:solidFill>
                <a:latin typeface="Arial Black" panose="020B0A04020102020204" pitchFamily="34" charset="0"/>
              </a:rPr>
              <a:t>¿Podemos corroborar esto último que se ha argumentado? Dejemos que la Biblia responda en 1ª Juan 3:6 que dice “TODO AQUEL QUE PERMANECE EN ÉL, NO PECA; todo aquel que peca, no le ha visto, ni le ha conocido”.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15518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78"/>
            <a:ext cx="9144000" cy="5141222"/>
          </a:xfrm>
          <a:prstGeom prst="rect">
            <a:avLst/>
          </a:prstGeom>
          <a:noFill/>
          <a:ln>
            <a:noFill/>
          </a:ln>
        </p:spPr>
      </p:pic>
      <p:sp>
        <p:nvSpPr>
          <p:cNvPr id="3" name="CuadroTexto 1"/>
          <p:cNvSpPr txBox="1"/>
          <p:nvPr/>
        </p:nvSpPr>
        <p:spPr>
          <a:xfrm>
            <a:off x="251520" y="350785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Sabemos que las pasiones de los hombres nos llevan al pecado y por eso Santiago 5:17-18, sentencia que “Elías era hombre SUJETO A PASIONES SEMEJANTES A LAS NUESTRAS, y oró fervientemente para que no lloviese, y no llovió sobre la tierra por tres años y seis meses.</a:t>
            </a:r>
          </a:p>
          <a:p>
            <a:pPr algn="ctr"/>
            <a:r>
              <a:rPr lang="es-ES" sz="1500" b="1" dirty="0">
                <a:solidFill>
                  <a:srgbClr val="002060"/>
                </a:solidFill>
                <a:latin typeface="Arial Black" panose="020B0A04020102020204" pitchFamily="34" charset="0"/>
              </a:rPr>
              <a:t>Y otra vez oró, y el cielo dio lluvia, y la tierra produjo su fruto”.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6552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854"/>
            <a:ext cx="9144000" cy="5120646"/>
          </a:xfrm>
          <a:prstGeom prst="rect">
            <a:avLst/>
          </a:prstGeom>
          <a:noFill/>
          <a:ln>
            <a:noFill/>
          </a:ln>
        </p:spPr>
      </p:pic>
      <p:sp>
        <p:nvSpPr>
          <p:cNvPr id="3" name="CuadroTexto 1"/>
          <p:cNvSpPr txBox="1"/>
          <p:nvPr/>
        </p:nvSpPr>
        <p:spPr>
          <a:xfrm>
            <a:off x="301753" y="3615177"/>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Mis amados, por todo lo expuesto hasta aquí, los dos testigos  podrían ser del pueblo cristiano gentil, por lo que PUEDEN ESTAR EN LA PRESENCIA DE DIOS COMO DOS OLIVOS (silvestres o injertados, claro está), tal como señala Apocalipsis 11:4, y los tales también pueden tener pasiones como las tenía Elías y cualquiera de nosotros que somos pecadores. </a:t>
            </a: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30343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3747" y="3227592"/>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Anteriormente, habíamos citado que la Biblia registra que el espíritu de Elías reposó en el profeta Eliseo (2ª Reyes 2:15) y en Juan el Bautista (Mateo 17:10-13), que cuando ambos recibieron ese espíritu se encontraban biológicamente vivos. Eso quiere decir que es muy probable que el espíritu de Elías REPOSE EN UNO O EN AMBOS TESTIGOS de Apocalipsis 11, los cuales provendrían DEL PUEBLO CRISTIANO GENTIL quienes estarán biológicamente vivos (por lo que ellos serían de la Iglesia de Jesucristo)….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02612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4321" y="3790160"/>
            <a:ext cx="8588327" cy="1177245"/>
          </a:xfrm>
          <a:prstGeom prst="rect">
            <a:avLst/>
          </a:prstGeom>
          <a:noFill/>
        </p:spPr>
        <p:txBody>
          <a:bodyPr wrap="square" lIns="68580" tIns="34290" rIns="68580" bIns="34290" rtlCol="0">
            <a:spAutoFit/>
            <a:scene3d>
              <a:camera prst="obliqueBottomLeft"/>
              <a:lightRig rig="threePt" dir="t"/>
            </a:scene3d>
            <a:sp3d extrusionH="19050">
              <a:extrusionClr>
                <a:schemeClr val="accent2">
                  <a:lumMod val="20000"/>
                  <a:lumOff val="80000"/>
                </a:schemeClr>
              </a:extrusionClr>
            </a:sp3d>
          </a:bodyPr>
          <a:lstStyle/>
          <a:p>
            <a:pPr algn="ctr"/>
            <a:r>
              <a:rPr lang="es-PE" b="1" dirty="0">
                <a:solidFill>
                  <a:schemeClr val="bg1"/>
                </a:solidFill>
                <a:latin typeface="Arial Black" panose="020B0A04020102020204" pitchFamily="34" charset="0"/>
              </a:rPr>
              <a:t>Ya que Apocalipsis 11:5-6, sostiene que ellos harán señales tales como lanzar fuego contra las personas que quieran hacerles daño, cerrar el cielo para que no llueva, convertir las aguas en sangre y azotar la Tierra con toda clase de plagas.</a:t>
            </a:r>
          </a:p>
        </p:txBody>
      </p:sp>
    </p:spTree>
    <p:extLst>
      <p:ext uri="{BB962C8B-B14F-4D97-AF65-F5344CB8AC3E}">
        <p14:creationId xmlns:p14="http://schemas.microsoft.com/office/powerpoint/2010/main" val="3291899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006"/>
            <a:ext cx="9144000" cy="5127494"/>
          </a:xfrm>
          <a:prstGeom prst="rect">
            <a:avLst/>
          </a:prstGeom>
          <a:noFill/>
          <a:ln>
            <a:noFill/>
          </a:ln>
        </p:spPr>
      </p:pic>
      <p:sp>
        <p:nvSpPr>
          <p:cNvPr id="3" name="CuadroTexto 1"/>
          <p:cNvSpPr txBox="1"/>
          <p:nvPr/>
        </p:nvSpPr>
        <p:spPr>
          <a:xfrm>
            <a:off x="301753" y="3321264"/>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a:solidFill>
                  <a:srgbClr val="2C1808"/>
                </a:solidFill>
                <a:latin typeface="Arial Black" panose="020B0A04020102020204" pitchFamily="34" charset="0"/>
              </a:rPr>
              <a:t>De otro lado, en virtud de que estos dos testigos que saldrían de la Iglesia de Jesucristo (pueblo cristiano gentil) tendrían un cuerpo terrenal, y no cuerpos glorificados e incorruptibles como es el caso de Moisés, Elías y Enoc, por lo que en este caso se cumpliría perfectamente lo que afirma Apocalipsis 11:7-9, que nos dice que el Anticristo matará a los dos testigos y no los enterrarán, por lo que serán exhibidos públicamente por 3 días y medio, pasados los cuales serán resucitados por Dios.</a:t>
            </a:r>
          </a:p>
        </p:txBody>
      </p:sp>
    </p:spTree>
    <p:extLst>
      <p:ext uri="{BB962C8B-B14F-4D97-AF65-F5344CB8AC3E}">
        <p14:creationId xmlns:p14="http://schemas.microsoft.com/office/powerpoint/2010/main" val="35558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450"/>
            <a:ext cx="9144000" cy="5162950"/>
          </a:xfrm>
          <a:prstGeom prst="rect">
            <a:avLst/>
          </a:prstGeom>
          <a:noFill/>
          <a:ln>
            <a:noFill/>
          </a:ln>
        </p:spPr>
      </p:pic>
      <p:sp>
        <p:nvSpPr>
          <p:cNvPr id="3" name="CuadroTexto 1"/>
          <p:cNvSpPr txBox="1"/>
          <p:nvPr/>
        </p:nvSpPr>
        <p:spPr>
          <a:xfrm>
            <a:off x="251520" y="3210746"/>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De otro lado, tal como dijimos al inicio de nuestro vídeo, hay algo que no mencionamos en nuestro vídeo anterior acerca de los dos testigos, y vamos a citar Mateo 17:11, cuando Jesucristo se refiere en tiempo futuro con las palabras "viene" y "restaurará", acerca de un "Elías por venir" y dice así: "Respondiendo Jesús, les dijo: a la verdad, Elías viene primero, y restaurará todas las cosas".</a:t>
            </a:r>
          </a:p>
          <a:p>
            <a:pPr algn="ctr"/>
            <a:r>
              <a:rPr lang="es-ES" sz="1500" b="1" dirty="0" smtClean="0">
                <a:solidFill>
                  <a:srgbClr val="2C1808"/>
                </a:solidFill>
                <a:latin typeface="Arial Black" panose="020B0A04020102020204" pitchFamily="34" charset="0"/>
              </a:rPr>
              <a:t>Ese Elías futuro que viene y restaurará todas las cosas ¿a quién se estará refiriendo?  </a:t>
            </a: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59109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79862"/>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 Ahora bien, en Mateo 17:12-13, la Escritura dice “Mas os digo que Elías ya vino, y no le conocieron, sino que hicieron con él todo lo que quisieron; así también el Hijo del Hombre padecerá de ellos.</a:t>
            </a:r>
          </a:p>
          <a:p>
            <a:pPr algn="ctr"/>
            <a:r>
              <a:rPr lang="es-ES" sz="1500" b="1" dirty="0" smtClean="0">
                <a:solidFill>
                  <a:srgbClr val="002060"/>
                </a:solidFill>
                <a:latin typeface="Arial Black" panose="020B0A04020102020204" pitchFamily="34" charset="0"/>
              </a:rPr>
              <a:t>Entonces los discípulos comprendieron que les había hablado de Juan el Bautista”.</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95713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448596"/>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Fíjese como en el versículo 12, Jesucristo habla en tiempo pasado, con la palabra "ya vino", refiriéndose a Juan el Bautista. Por lo tanto, podemos concluir que en el versículo 11, Jesucristo está hablando en futuro de un "Elías" que viene y que "restaurará" todas las cosas; y en el versículo 12, Jesucristo está hablando en tiempo pasado acerca de un "Elías" que ya "vino" y por eso en el versículo 13, la escritura aclara que es Juan el Bautista.</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20270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86"/>
            <a:ext cx="9144000" cy="5148086"/>
          </a:xfrm>
          <a:prstGeom prst="rect">
            <a:avLst/>
          </a:prstGeom>
          <a:noFill/>
          <a:ln>
            <a:noFill/>
          </a:ln>
        </p:spPr>
      </p:pic>
      <p:sp>
        <p:nvSpPr>
          <p:cNvPr id="3" name="CuadroTexto 1"/>
          <p:cNvSpPr txBox="1"/>
          <p:nvPr/>
        </p:nvSpPr>
        <p:spPr>
          <a:xfrm>
            <a:off x="251520" y="3363838"/>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Ahora bien, muchos dicen que ese futuro Elías por venir sería Jesucristo. Dejemos que la Biblia responda y aclare si eso es cierto. Escrito está en Mateo 16:13-16, que dice: “Viniendo Jesús a la región de </a:t>
            </a:r>
            <a:r>
              <a:rPr lang="es-ES" sz="1500" b="1" dirty="0" err="1" smtClean="0">
                <a:solidFill>
                  <a:srgbClr val="002060"/>
                </a:solidFill>
                <a:latin typeface="Arial Black" panose="020B0A04020102020204" pitchFamily="34" charset="0"/>
              </a:rPr>
              <a:t>Cesarea</a:t>
            </a:r>
            <a:r>
              <a:rPr lang="es-ES" sz="1500" b="1" dirty="0" smtClean="0">
                <a:solidFill>
                  <a:srgbClr val="002060"/>
                </a:solidFill>
                <a:latin typeface="Arial Black" panose="020B0A04020102020204" pitchFamily="34" charset="0"/>
              </a:rPr>
              <a:t> de Filipo, preguntó a sus discípulos, diciendo: ¿Quién dicen los hombres que es el Hijo del Hombre? </a:t>
            </a:r>
          </a:p>
          <a:p>
            <a:pPr algn="ctr"/>
            <a:r>
              <a:rPr lang="es-ES" sz="1500" b="1" dirty="0" smtClean="0">
                <a:solidFill>
                  <a:srgbClr val="002060"/>
                </a:solidFill>
                <a:latin typeface="Arial Black" panose="020B0A04020102020204" pitchFamily="34" charset="0"/>
              </a:rPr>
              <a:t>Ellos dijeron: Unos, Juan el Bautista; otros, ELÍAS; y otros, Jeremías, o alguno de los profetas. Él les dijo: Y vosotros, ¿quién decís que soy yo?  Respondiendo Simón Pedro, dijo: Tú eres el Cristo, el Hijo del Dios viviente”.</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8939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79862"/>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La respuesta es contundente, el futuro Elías por venir no es Jesucristo. En consecuencia, ese futuro Elías que viene es uno de los testigos de Apocalipsis 11, que tendrá la misma unción del profeta Elías, el mismo que saldrá de la Iglesia de Jesucristo y que tendrá su ministerio durante la Tribulación.</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488327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79862"/>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También queremos agregar este pasaje fundamental de LA Escritura descrita en Juan 3:13, el cual REAFIRMA AÚN MÁS EL HECHO QUE LOS DOS TESTIGOS NO SERÁN MOISÉS O ELÍAS O ENOC Y ELÍAS. El pasaje bíblico en mención a la letra dice "Nadie subió al cielo, SINO el que descendió del cielo; el Hijo del Hombre, que está en el cielo".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57859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006"/>
            <a:ext cx="9144000" cy="5135494"/>
          </a:xfrm>
          <a:prstGeom prst="rect">
            <a:avLst/>
          </a:prstGeom>
          <a:noFill/>
          <a:ln>
            <a:noFill/>
          </a:ln>
        </p:spPr>
      </p:pic>
      <p:sp>
        <p:nvSpPr>
          <p:cNvPr id="3" name="CuadroTexto 1"/>
          <p:cNvSpPr txBox="1"/>
          <p:nvPr/>
        </p:nvSpPr>
        <p:spPr>
          <a:xfrm>
            <a:off x="323528" y="357986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La palabra SINO en dicho pasaje bíblico mencionado SIGNIFICA "EXCEPTO", según consta en el diccionario de esta dirección electrónica https://es.thefreedictionary.com/sino  </a:t>
            </a:r>
          </a:p>
          <a:p>
            <a:pPr algn="ctr"/>
            <a:r>
              <a:rPr lang="es-ES" sz="1500" b="1" dirty="0" smtClean="0">
                <a:solidFill>
                  <a:srgbClr val="2C1808"/>
                </a:solidFill>
                <a:latin typeface="Arial Black" panose="020B0A04020102020204" pitchFamily="34" charset="0"/>
              </a:rPr>
              <a:t>Entonces podríamos reemplazar el texto bíblico del siguiente modo: "Nadie subió al cielo, EXCEPTO el que descendió del cielo; el Hijo del Hombre, que está en el cielo".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429073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79862"/>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ESO QUIERE DECIR QUE JESUCRISTO FUE EL ÚNICO SER EN LA TIERRA QUE DESCENDIÓ DEL CIELO (CUANDO FUE ENGENDRADO POR EL ESPÍRITU SANTO EN EL VIENTRE DE MARÍA), Y  LUEGO AL RESUCITAR, ASCENDIÓ AL CIELO. EN OTRAS PALABRAS NINGÚN SER HUMANO PUEDE ASCENDER AL CIELO Y DESCENDER DEL MISMO, PUES SOLO JESUCRISTO TIENE ESE PRIVILEGIO.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13869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44" y="0"/>
            <a:ext cx="9144000" cy="5143500"/>
          </a:xfrm>
          <a:prstGeom prst="rect">
            <a:avLst/>
          </a:prstGeom>
          <a:noFill/>
          <a:ln>
            <a:noFill/>
          </a:ln>
        </p:spPr>
      </p:pic>
      <p:sp>
        <p:nvSpPr>
          <p:cNvPr id="3" name="CuadroTexto 1"/>
          <p:cNvSpPr txBox="1"/>
          <p:nvPr/>
        </p:nvSpPr>
        <p:spPr>
          <a:xfrm>
            <a:off x="323528" y="3579862"/>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EN EL CASO DE ELÍAS Y ENOC, AMBOS ASCENDIERON AL CIELO CUANDO FUERON ARREBATADOS, PERO ELLOS NO PUEDEN DESCENDER DEL CIELO (O SEA, ESTAR PRESENTES COMO TESTIGOS DURANTE LA TRIBULACIÓN, YA QUE IRÍA CONTRA LA PALABRA DE DIOS DESCRITA EN JUAN 3:13 que hemos citado anteriormente)</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84603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0785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La pregunta que se impone aquí es ¿Se encuentran entre nosotros, los dos testigos, con su respectivo cuerpo físico en carne, aun cuando sus respectivos ministerios empiecen recién en la tribulación?</a:t>
            </a:r>
          </a:p>
          <a:p>
            <a:pPr algn="ctr"/>
            <a:r>
              <a:rPr lang="es-ES" sz="1500" b="1" dirty="0" smtClean="0">
                <a:solidFill>
                  <a:srgbClr val="2C1808"/>
                </a:solidFill>
                <a:latin typeface="Arial Black" panose="020B0A04020102020204" pitchFamily="34" charset="0"/>
              </a:rPr>
              <a:t>Para responder a esa pregunta vamos a citar Mateo 24:32-36, cuando Jesucristo habla de su segunda venida visible a la Tierra, donde todo ojo le verá, y dice así:</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728418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395536" y="2607977"/>
            <a:ext cx="8588327" cy="2516073"/>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“De la higuera aprended la parábola: Cuando ya su rama está tierna, </a:t>
            </a:r>
          </a:p>
          <a:p>
            <a:pPr algn="ctr"/>
            <a:r>
              <a:rPr lang="es-ES" sz="1600" b="1" dirty="0" smtClean="0">
                <a:solidFill>
                  <a:srgbClr val="002060"/>
                </a:solidFill>
                <a:latin typeface="Arial Black" panose="020B0A04020102020204" pitchFamily="34" charset="0"/>
              </a:rPr>
              <a:t>y brotan las hojas, sabéis que el verano está cerca.  </a:t>
            </a:r>
          </a:p>
          <a:p>
            <a:pPr algn="ctr"/>
            <a:r>
              <a:rPr lang="es-ES" sz="1600" b="1" dirty="0" smtClean="0">
                <a:solidFill>
                  <a:srgbClr val="002060"/>
                </a:solidFill>
                <a:latin typeface="Arial Black" panose="020B0A04020102020204" pitchFamily="34" charset="0"/>
              </a:rPr>
              <a:t>Así también vosotros, cuando veáis todas estas cosas, conoced que está cerca, a las puertas. </a:t>
            </a:r>
          </a:p>
          <a:p>
            <a:pPr algn="ctr"/>
            <a:r>
              <a:rPr lang="es-ES" sz="1600" b="1" dirty="0" smtClean="0">
                <a:solidFill>
                  <a:srgbClr val="002060"/>
                </a:solidFill>
                <a:latin typeface="Arial Black" panose="020B0A04020102020204" pitchFamily="34" charset="0"/>
              </a:rPr>
              <a:t>De cierto os digo, que no pasará esta generación hasta que todo</a:t>
            </a:r>
          </a:p>
          <a:p>
            <a:pPr algn="ctr"/>
            <a:r>
              <a:rPr lang="es-ES" sz="1600" b="1" dirty="0" smtClean="0">
                <a:solidFill>
                  <a:srgbClr val="002060"/>
                </a:solidFill>
                <a:latin typeface="Arial Black" panose="020B0A04020102020204" pitchFamily="34" charset="0"/>
              </a:rPr>
              <a:t> esto acontezca.  </a:t>
            </a:r>
          </a:p>
          <a:p>
            <a:pPr algn="ctr"/>
            <a:r>
              <a:rPr lang="es-ES" sz="1600" b="1" dirty="0" smtClean="0">
                <a:solidFill>
                  <a:srgbClr val="002060"/>
                </a:solidFill>
                <a:latin typeface="Arial Black" panose="020B0A04020102020204" pitchFamily="34" charset="0"/>
              </a:rPr>
              <a:t>El cielo y la tierra pasarán, pero mis palabras no pasarán.  </a:t>
            </a:r>
          </a:p>
          <a:p>
            <a:pPr algn="ctr"/>
            <a:r>
              <a:rPr lang="es-ES" sz="1600" b="1" dirty="0" smtClean="0">
                <a:solidFill>
                  <a:srgbClr val="002060"/>
                </a:solidFill>
                <a:latin typeface="Arial Black" panose="020B0A04020102020204" pitchFamily="34" charset="0"/>
              </a:rPr>
              <a:t>Pero del día y la hora nadie sabe, ni aun los ángeles de los cielos,</a:t>
            </a:r>
          </a:p>
          <a:p>
            <a:pPr algn="ctr"/>
            <a:r>
              <a:rPr lang="es-ES" sz="1600" b="1" dirty="0" smtClean="0">
                <a:solidFill>
                  <a:srgbClr val="002060"/>
                </a:solidFill>
                <a:latin typeface="Arial Black" panose="020B0A04020102020204" pitchFamily="34" charset="0"/>
              </a:rPr>
              <a:t> sino sólo mi Padre”. </a:t>
            </a:r>
          </a:p>
          <a:p>
            <a:pPr algn="ctr"/>
            <a:endParaRPr lang="es-PE"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144122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5969" y="0"/>
            <a:ext cx="9169969" cy="5143500"/>
          </a:xfrm>
          <a:prstGeom prst="rect">
            <a:avLst/>
          </a:prstGeom>
          <a:noFill/>
          <a:ln>
            <a:noFill/>
          </a:ln>
        </p:spPr>
      </p:pic>
      <p:sp>
        <p:nvSpPr>
          <p:cNvPr id="4" name="CuadroTexto 1"/>
          <p:cNvSpPr txBox="1"/>
          <p:nvPr/>
        </p:nvSpPr>
        <p:spPr>
          <a:xfrm>
            <a:off x="323528" y="372387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Jesús dijo en el Evangelio de Mateo 24:3-26, las señales que habría en la Tierra como un presagio de su Segunda Venida, tales como guerras y rumores de guerras, pestes, hambres y TERREMOTOS en diferentes lugares, la aparición de falsos </a:t>
            </a:r>
            <a:r>
              <a:rPr lang="es-ES" sz="1500" b="1" dirty="0" err="1" smtClean="0">
                <a:solidFill>
                  <a:srgbClr val="002060"/>
                </a:solidFill>
                <a:latin typeface="Arial Black" panose="020B0A04020102020204" pitchFamily="34" charset="0"/>
              </a:rPr>
              <a:t>Cristos</a:t>
            </a:r>
            <a:r>
              <a:rPr lang="es-ES" sz="1500" b="1" dirty="0" smtClean="0">
                <a:solidFill>
                  <a:srgbClr val="002060"/>
                </a:solidFill>
                <a:latin typeface="Arial Black" panose="020B0A04020102020204" pitchFamily="34" charset="0"/>
              </a:rPr>
              <a:t> y todo eso constituiría “PRINCIPIOS DE DOLORES”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754051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651870"/>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Vamos a ESCUDRIÑAR A LA LUZ DE LA BIBLIA, cada uno de los versículos de Mateo 24:32-36, citados anteriormente. </a:t>
            </a:r>
          </a:p>
          <a:p>
            <a:pPr algn="ctr"/>
            <a:r>
              <a:rPr lang="es-ES" sz="1500" b="1" dirty="0" smtClean="0">
                <a:solidFill>
                  <a:srgbClr val="002060"/>
                </a:solidFill>
                <a:latin typeface="Arial Black" panose="020B0A04020102020204" pitchFamily="34" charset="0"/>
              </a:rPr>
              <a:t>Jesús dijo en el versículo 32 “De la higuera aprended la parábola: “Cuando ya su rama está tierna, y brotan las hojas, sabéis que el verano está cerca”.</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22539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0906" y="8517"/>
            <a:ext cx="9144000" cy="5134984"/>
          </a:xfrm>
          <a:prstGeom prst="rect">
            <a:avLst/>
          </a:prstGeom>
          <a:noFill/>
          <a:ln>
            <a:noFill/>
          </a:ln>
        </p:spPr>
      </p:pic>
      <p:sp>
        <p:nvSpPr>
          <p:cNvPr id="4" name="CuadroTexto 1"/>
          <p:cNvSpPr txBox="1"/>
          <p:nvPr/>
        </p:nvSpPr>
        <p:spPr>
          <a:xfrm>
            <a:off x="467544" y="3363838"/>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En la Biblia cuando habla de la higuera  ¿a quién se está refiriendo? La respuesta es Israel y vamos  a citar el libro del profeta Oseas 9:10, que dice: </a:t>
            </a:r>
          </a:p>
          <a:p>
            <a:pPr algn="ctr"/>
            <a:r>
              <a:rPr lang="es-ES" sz="1500" b="1" dirty="0" smtClean="0">
                <a:solidFill>
                  <a:srgbClr val="002060"/>
                </a:solidFill>
                <a:latin typeface="Arial Black" panose="020B0A04020102020204" pitchFamily="34" charset="0"/>
              </a:rPr>
              <a:t>“Como uvas en el desierto hallé a ISRAEL; como la fruta temprana de la HIGUERA en su principio vi a vuestros padres. Ellos acudieron a Baal-peor, se apartaron para vergüenza, y se hicieron abominables como aquello que amaron”.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903496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009" y="4288"/>
            <a:ext cx="9144000" cy="5139213"/>
          </a:xfrm>
          <a:prstGeom prst="rect">
            <a:avLst/>
          </a:prstGeom>
          <a:noFill/>
          <a:ln>
            <a:noFill/>
          </a:ln>
        </p:spPr>
      </p:pic>
      <p:sp>
        <p:nvSpPr>
          <p:cNvPr id="4" name="CuadroTexto 1"/>
          <p:cNvSpPr txBox="1"/>
          <p:nvPr/>
        </p:nvSpPr>
        <p:spPr>
          <a:xfrm>
            <a:off x="395536" y="321982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Otro pasaje bíblico que hace referencia a Israel como la higuera o higo, se encuentra en Jeremías 24:3-7.</a:t>
            </a:r>
          </a:p>
          <a:p>
            <a:pPr algn="ctr"/>
            <a:r>
              <a:rPr lang="es-ES" sz="1500" b="1" dirty="0" smtClean="0">
                <a:solidFill>
                  <a:srgbClr val="002060"/>
                </a:solidFill>
                <a:latin typeface="Arial Black" panose="020B0A04020102020204" pitchFamily="34" charset="0"/>
              </a:rPr>
              <a:t>Los judíos estuvieron en su tierra hasta el año 70 D.C. cuando el emperador romano Tito, destruye Jerusalén y la inunda completamente, destruyendo el 2º templo judío, tal y como lo había profetizado Jesús en Mateo 24:1-2; quedando en la actualidad el “Muro de los Lamentos”.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375181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2576" y="0"/>
            <a:ext cx="9144000" cy="5143500"/>
          </a:xfrm>
          <a:prstGeom prst="rect">
            <a:avLst/>
          </a:prstGeom>
          <a:noFill/>
          <a:ln>
            <a:noFill/>
          </a:ln>
        </p:spPr>
      </p:pic>
      <p:sp>
        <p:nvSpPr>
          <p:cNvPr id="4" name="CuadroTexto 1"/>
          <p:cNvSpPr txBox="1"/>
          <p:nvPr/>
        </p:nvSpPr>
        <p:spPr>
          <a:xfrm>
            <a:off x="251520" y="365187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Desde el año 70 D.C. a raíz de la invasión del emperador Tito a Israel, se produce la diáspora o dispersión del pueblo judío por todo el mundo y desde entonces el pueblo hebreo habitó disperso en varios países del mundo.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9906506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323528" y="3579862"/>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Es el 16 de Mayo de 1948 que florece o retoña Israel cuando por mandato de las Naciones Unidas se crea el Estado de Israel, y como sostienen las Escrituras de allí en adelante</a:t>
            </a:r>
          </a:p>
          <a:p>
            <a:pPr algn="ctr"/>
            <a:r>
              <a:rPr lang="es-ES" sz="1500" b="1" dirty="0" smtClean="0">
                <a:solidFill>
                  <a:srgbClr val="002060"/>
                </a:solidFill>
                <a:latin typeface="Arial Black" panose="020B0A04020102020204" pitchFamily="34" charset="0"/>
              </a:rPr>
              <a:t> NADIE LOS SACARÁ DE SU TIERRA.</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97959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1"/>
          </a:xfrm>
          <a:prstGeom prst="rect">
            <a:avLst/>
          </a:prstGeom>
          <a:noFill/>
          <a:ln>
            <a:noFill/>
          </a:ln>
        </p:spPr>
      </p:pic>
      <p:sp>
        <p:nvSpPr>
          <p:cNvPr id="4" name="CuadroTexto 1"/>
          <p:cNvSpPr txBox="1"/>
          <p:nvPr/>
        </p:nvSpPr>
        <p:spPr>
          <a:xfrm>
            <a:off x="323528" y="3579862"/>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De todo lo que hemos expuesto hasta el momento y retomando nuevamente Mateo 24:32 que dice “De la higuera aprended la parábola: Cuando ya su rama está tierna, y brotan las hojas, sabéis que el verano está cerca”, podemos concluir que: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637441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288"/>
            <a:ext cx="9144000" cy="5139213"/>
          </a:xfrm>
          <a:prstGeom prst="rect">
            <a:avLst/>
          </a:prstGeom>
          <a:noFill/>
          <a:ln>
            <a:noFill/>
          </a:ln>
        </p:spPr>
      </p:pic>
      <p:sp>
        <p:nvSpPr>
          <p:cNvPr id="4" name="CuadroTexto 1"/>
          <p:cNvSpPr txBox="1"/>
          <p:nvPr/>
        </p:nvSpPr>
        <p:spPr>
          <a:xfrm>
            <a:off x="251520" y="343584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a) La higuera es Israel </a:t>
            </a:r>
          </a:p>
          <a:p>
            <a:pPr algn="ctr"/>
            <a:r>
              <a:rPr lang="es-ES" sz="1500" b="1" dirty="0" smtClean="0">
                <a:solidFill>
                  <a:srgbClr val="002060"/>
                </a:solidFill>
                <a:latin typeface="Arial Black" panose="020B0A04020102020204" pitchFamily="34" charset="0"/>
              </a:rPr>
              <a:t>b) Por tanto, la rama de la Higuera que está tierna y empieza a brotar, o retoñar o florecer, se refiere cuando Israel es creado como Estado por mandato de las Naciones Unidas en Mayo de 1948 y los judíos dispersos por todo el mundo empezaron a regresar a su antiguo territorio.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258118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147814"/>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c) La frase “sabéis que el verano está cerca” indica una estación del año que todo ser humano debe reconocer; del mismo modo, la creación del Estado de Israel es algo fundamental para reconocer la 2º venida de Cristo. </a:t>
            </a:r>
          </a:p>
          <a:p>
            <a:pPr algn="ctr"/>
            <a:r>
              <a:rPr lang="es-ES" sz="1500" b="1" dirty="0" smtClean="0">
                <a:solidFill>
                  <a:srgbClr val="002060"/>
                </a:solidFill>
                <a:latin typeface="Arial Black" panose="020B0A04020102020204" pitchFamily="34" charset="0"/>
              </a:rPr>
              <a:t>d) El punto anterior se clarificará con el pasaje de Mateo 24:33, que dice “Así también vosotros, cuando veáis todas estas cosas, conoced que está cerca, a las puertas”.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94504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2168" y="-16194"/>
            <a:ext cx="9176167" cy="5159693"/>
          </a:xfrm>
          <a:prstGeom prst="rect">
            <a:avLst/>
          </a:prstGeom>
          <a:noFill/>
          <a:ln>
            <a:noFill/>
          </a:ln>
        </p:spPr>
      </p:pic>
      <p:sp>
        <p:nvSpPr>
          <p:cNvPr id="4" name="CuadroTexto 1"/>
          <p:cNvSpPr txBox="1"/>
          <p:nvPr/>
        </p:nvSpPr>
        <p:spPr>
          <a:xfrm>
            <a:off x="251520" y="2931790"/>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En Mateo capítulo 24, en el cual se hace referencia a las pestes, hambres, terremotos, guerras y rumores de guerras, falsos </a:t>
            </a:r>
            <a:r>
              <a:rPr lang="es-ES" sz="1500" b="1" dirty="0" err="1" smtClean="0">
                <a:solidFill>
                  <a:srgbClr val="002060"/>
                </a:solidFill>
                <a:latin typeface="Arial Black" panose="020B0A04020102020204" pitchFamily="34" charset="0"/>
              </a:rPr>
              <a:t>Cristos</a:t>
            </a:r>
            <a:r>
              <a:rPr lang="es-ES" sz="1500" b="1" dirty="0" smtClean="0">
                <a:solidFill>
                  <a:srgbClr val="002060"/>
                </a:solidFill>
                <a:latin typeface="Arial Black" panose="020B0A04020102020204" pitchFamily="34" charset="0"/>
              </a:rPr>
              <a:t> y falsos profetas, aumento exponencial de la maldad, aparición de la abominación desoladora (imagen del anticristo en el templo judío a ser reconstruido), la higuera que florece, o sea la fundación del Estado de Israel……por todo ello, Jesucristo dijo en Mateo 24:33 que cuando veamos estas cosas está a las puertas o cercana la 2º venida de Cristo.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1536602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003798"/>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En Mateo 24:34 Jesús hace una precisión respecto a su 2º venida, la cual debe ser tomado como MARCO REFERENCIAL Y NO COMO UNA FECHA EXACTA (ya que sería anti bíblico hacerlo), y la precisión dice así: “De cierto os digo, que no pasará esta generación hasta que todo esto acontezca”.    </a:t>
            </a:r>
          </a:p>
          <a:p>
            <a:pPr algn="ctr"/>
            <a:r>
              <a:rPr lang="es-ES" sz="1500" b="1" dirty="0" smtClean="0">
                <a:solidFill>
                  <a:srgbClr val="002060"/>
                </a:solidFill>
                <a:latin typeface="Arial Black" panose="020B0A04020102020204" pitchFamily="34" charset="0"/>
              </a:rPr>
              <a:t> El Salmo 90:10 nos dice cuántos años dura una generación y lo citamos textualmente: “Los días de nuestra edad son SETENTA años; y si en los más robustos son OCHENTA años, con todo, su fortaleza es molestia y trabajo”.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854749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77822" cy="5143500"/>
          </a:xfrm>
          <a:prstGeom prst="rect">
            <a:avLst/>
          </a:prstGeom>
          <a:noFill/>
          <a:ln>
            <a:noFill/>
          </a:ln>
        </p:spPr>
      </p:pic>
      <p:sp>
        <p:nvSpPr>
          <p:cNvPr id="5" name="CuadroTexto 1"/>
          <p:cNvSpPr txBox="1"/>
          <p:nvPr/>
        </p:nvSpPr>
        <p:spPr>
          <a:xfrm>
            <a:off x="395536" y="3219822"/>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Si el Estado de Israel fue fundado en Mayo de 1948 y obteniendo como dato que según el Salmo 90:10, una generación dura entre 70 y 80 años, podemos establecer como MARCO REFERENCIAL, que de NINGUNA MANERA ES UNA FECHA EXACTA, LO CUAL SERÍA ANTI BÍBLICO HACERLO, que la segunda venida de Nuestro Señor Jesucristo  de manera visible a la Tierra, donde todo ojo le verá, estaría en el rango de los años 2018 al 2028. </a:t>
            </a: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531288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5143501"/>
          </a:xfrm>
          <a:prstGeom prst="rect">
            <a:avLst/>
          </a:prstGeom>
          <a:noFill/>
          <a:ln>
            <a:noFill/>
          </a:ln>
        </p:spPr>
      </p:pic>
      <p:sp>
        <p:nvSpPr>
          <p:cNvPr id="4" name="CuadroTexto 1"/>
          <p:cNvSpPr txBox="1"/>
          <p:nvPr/>
        </p:nvSpPr>
        <p:spPr>
          <a:xfrm>
            <a:off x="323528" y="350785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Para llegar a ese resultado, solo hay que sumar el año de 1948 a los años que corresponden una generación, que son 70 y 80 años, respectivamente.</a:t>
            </a:r>
          </a:p>
          <a:p>
            <a:pPr algn="ctr"/>
            <a:r>
              <a:rPr lang="es-ES" sz="1500" b="1" dirty="0" smtClean="0">
                <a:solidFill>
                  <a:srgbClr val="002060"/>
                </a:solidFill>
                <a:latin typeface="Arial Black" panose="020B0A04020102020204" pitchFamily="34" charset="0"/>
              </a:rPr>
              <a:t>Recalcamos que no estamos fijando una fecha exacta de la 2º venida de Cristo, solo estamos fijando un MARCO REFERENCIAL o indicio razonable, basándonos estrictamente en el Evangelio.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61137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5053" y="0"/>
            <a:ext cx="9174079" cy="5143501"/>
          </a:xfrm>
          <a:prstGeom prst="rect">
            <a:avLst/>
          </a:prstGeom>
          <a:noFill/>
          <a:ln>
            <a:noFill/>
          </a:ln>
        </p:spPr>
      </p:pic>
      <p:sp>
        <p:nvSpPr>
          <p:cNvPr id="4" name="CuadroTexto 1"/>
          <p:cNvSpPr txBox="1"/>
          <p:nvPr/>
        </p:nvSpPr>
        <p:spPr>
          <a:xfrm>
            <a:off x="395536" y="3507854"/>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Lo que si podemos concluir es que la GENERACIÓN QUE NACIÓ CUANDO FUE CREADO EL ESTADO DE ISRAEL en 1948, será testigo presencial cuando Jesucristo venga por segunda vez  a la Tierra y establezca un gobierno mundial de 1,000 años, según sostiene Apocalipsis 20:4</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241681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075806"/>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Ahora bien,  ¿Cómo podríamos determinar el tiempo máximo en que podría aparecer el anticristo? </a:t>
            </a:r>
          </a:p>
          <a:p>
            <a:pPr algn="ctr"/>
            <a:r>
              <a:rPr lang="es-ES" sz="1500" b="1" dirty="0" smtClean="0">
                <a:solidFill>
                  <a:srgbClr val="002060"/>
                </a:solidFill>
                <a:latin typeface="Arial Black" panose="020B0A04020102020204" pitchFamily="34" charset="0"/>
              </a:rPr>
              <a:t>Según el libro de Daniel 9:27, nos dice que él hará un pacto con los judíos por 7 años y a la mitad del pacto (o sea, a los 3 años y medio), rompe su alianza con ellos, entra al 3º templo de Salomón reconstruido, hace cesar el rito de los sacrificios y ofrendas, se hace adorar y se constituye una imagen para que le rindan culto.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105757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508"/>
            <a:ext cx="9144000" cy="5139993"/>
          </a:xfrm>
          <a:prstGeom prst="rect">
            <a:avLst/>
          </a:prstGeom>
          <a:noFill/>
          <a:ln>
            <a:noFill/>
          </a:ln>
        </p:spPr>
      </p:pic>
      <p:sp>
        <p:nvSpPr>
          <p:cNvPr id="4" name="CuadroTexto 1"/>
          <p:cNvSpPr txBox="1"/>
          <p:nvPr/>
        </p:nvSpPr>
        <p:spPr>
          <a:xfrm>
            <a:off x="323528" y="3003798"/>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smtClean="0">
                <a:solidFill>
                  <a:srgbClr val="002060"/>
                </a:solidFill>
                <a:latin typeface="Arial Black" panose="020B0A04020102020204" pitchFamily="34" charset="0"/>
              </a:rPr>
              <a:t>En consecuencia, el tiempo máximo en que podría aparecer el anticristo en la escena mundial sería el año 2021, porque si sumamos 7 años a dicho número, daría el año 2028, tiempo máximo en que Jesucristo aparecería por segunda vez (estamos hablando como una fecha referencial, pues Cristo podría aparecer antes del 2028).</a:t>
            </a:r>
          </a:p>
          <a:p>
            <a:pPr algn="ctr"/>
            <a:r>
              <a:rPr lang="es-ES" sz="1500" b="1" dirty="0" smtClean="0">
                <a:solidFill>
                  <a:srgbClr val="002060"/>
                </a:solidFill>
                <a:latin typeface="Arial Black" panose="020B0A04020102020204" pitchFamily="34" charset="0"/>
              </a:rPr>
              <a:t>Por lo tanto, el Anticristo podría aparecer en la escena mundial entre el 2018 al 2021.</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69548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1657" b="1657"/>
          <a:stretch/>
        </p:blipFill>
        <p:spPr>
          <a:xfrm>
            <a:off x="-30942" y="0"/>
            <a:ext cx="9174941" cy="5143500"/>
          </a:xfrm>
          <a:prstGeom prst="rect">
            <a:avLst/>
          </a:prstGeom>
          <a:noFill/>
          <a:ln>
            <a:noFill/>
          </a:ln>
        </p:spPr>
      </p:pic>
      <p:sp>
        <p:nvSpPr>
          <p:cNvPr id="4" name="CuadroTexto 1"/>
          <p:cNvSpPr txBox="1"/>
          <p:nvPr/>
        </p:nvSpPr>
        <p:spPr>
          <a:xfrm>
            <a:off x="251520" y="343584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sz="1500" b="1" dirty="0" err="1" smtClean="0">
                <a:solidFill>
                  <a:srgbClr val="002060"/>
                </a:solidFill>
                <a:latin typeface="Arial Black" panose="020B0A04020102020204" pitchFamily="34" charset="0"/>
              </a:rPr>
              <a:t>LaSin</a:t>
            </a:r>
            <a:r>
              <a:rPr lang="es-ES" sz="1500" b="1" dirty="0" smtClean="0">
                <a:solidFill>
                  <a:srgbClr val="002060"/>
                </a:solidFill>
                <a:latin typeface="Arial Black" panose="020B0A04020102020204" pitchFamily="34" charset="0"/>
              </a:rPr>
              <a:t> embargo, el Anticristo no podría aparecer en el año 2022 o posteriores a éste, porque si al año 2022 le sumamos los 7 años en el cual hará su gobierno mundial, Cristo tendría que venir en el año 2029 y con esa fecha sobrepasaría los 70 u 80 años, que dura una generación, contabilizado desde el momento en que fue fundado el estado judío, el 16 de mayo de 1948.</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56693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19822"/>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Ahora ya podemos responder la interrogante acerca de que si los dos testigos ya están entre nosotros, y efectivamente, por todo lo desarrollado hasta aquí, ellos ya están entre nosotros con un cuerpo de carne, y su ministerio empezará apenas ocurra el Rapto de los creyentes en Cristo, y será durante la tribulación donde harán señales tales como arrojar fuego de sus bocas a todo aquél que quiera hacerles daño, o cerrar el cielo para que no llueva, convertir el agua en sangre, o mandar plagas cuantas veces ellos quieran, según lo dice Apocalipsis 11:5-6</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18414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19822"/>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2C1808"/>
                </a:solidFill>
                <a:latin typeface="Arial Black" panose="020B0A04020102020204" pitchFamily="34" charset="0"/>
              </a:rPr>
              <a:t>Los dos testigos estando ya entre nosotros, aún no pueden hacer las señales descritas en Apocalipsis 11:5-6, ya que las mismas lo harán apenas empiece la Tribulación y será por 1260 días. Consideramos que si los dos testigos dan a conocer públicamente, antes de la Tribulación, su verdadera identidad, tendría sentido ya que ellos al no haberse ido en el Arrebatamiento, no les podrán acusar que eran falsos profetas, de modo tal que los cristianos tibios que se quedaron para la Tribulación los puedan reconocer.</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87131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1026" name="Picture 2" descr="Cuanto sabes de la biblia contesta estas pregunta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79321"/>
            <a:ext cx="5410454" cy="283811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CuadroTexto 1"/>
          <p:cNvSpPr txBox="1"/>
          <p:nvPr/>
        </p:nvSpPr>
        <p:spPr>
          <a:xfrm>
            <a:off x="277836" y="2996758"/>
            <a:ext cx="8588327" cy="2146742"/>
          </a:xfrm>
          <a:prstGeom prst="rect">
            <a:avLst/>
          </a:prstGeom>
          <a:noFill/>
        </p:spPr>
        <p:txBody>
          <a:bodyPr wrap="square" lIns="68580" tIns="34290" rIns="68580" bIns="34290" rtlCol="0">
            <a:spAutoFit/>
            <a:scene3d>
              <a:camera prst="obliqueBottomLeft"/>
              <a:lightRig rig="threePt" dir="t"/>
            </a:scene3d>
            <a:sp3d extrusionH="152400">
              <a:extrusionClr>
                <a:srgbClr val="034043"/>
              </a:extrusionClr>
            </a:sp3d>
          </a:bodyPr>
          <a:lstStyle/>
          <a:p>
            <a:pPr algn="ctr"/>
            <a:r>
              <a:rPr lang="es-PE" sz="1500" b="1" dirty="0" smtClean="0">
                <a:solidFill>
                  <a:srgbClr val="8DF6FB"/>
                </a:solidFill>
                <a:latin typeface="Arial Black" panose="020B0A04020102020204" pitchFamily="34" charset="0"/>
              </a:rPr>
              <a:t>Si </a:t>
            </a:r>
            <a:r>
              <a:rPr lang="es-PE" sz="1500" b="1" dirty="0">
                <a:solidFill>
                  <a:srgbClr val="8DF6FB"/>
                </a:solidFill>
                <a:latin typeface="Arial Black" panose="020B0A04020102020204" pitchFamily="34" charset="0"/>
              </a:rPr>
              <a:t>bien es cierto que el Elías futuro por venir empieza su ministerio </a:t>
            </a:r>
            <a:r>
              <a:rPr lang="es-PE" sz="1500" b="1" dirty="0" smtClean="0">
                <a:solidFill>
                  <a:srgbClr val="8DF6FB"/>
                </a:solidFill>
                <a:latin typeface="Arial Black" panose="020B0A04020102020204" pitchFamily="34" charset="0"/>
              </a:rPr>
              <a:t>durante la Tribulación, por </a:t>
            </a:r>
            <a:r>
              <a:rPr lang="es-PE" sz="1500" b="1" dirty="0">
                <a:solidFill>
                  <a:srgbClr val="8DF6FB"/>
                </a:solidFill>
                <a:latin typeface="Arial Black" panose="020B0A04020102020204" pitchFamily="34" charset="0"/>
              </a:rPr>
              <a:t>1,260 días</a:t>
            </a:r>
            <a:r>
              <a:rPr lang="es-PE" sz="1500" b="1" dirty="0" smtClean="0">
                <a:solidFill>
                  <a:srgbClr val="8DF6FB"/>
                </a:solidFill>
                <a:latin typeface="Arial Black" panose="020B0A04020102020204" pitchFamily="34" charset="0"/>
              </a:rPr>
              <a:t>, </a:t>
            </a:r>
            <a:r>
              <a:rPr lang="es-PE" sz="1500" b="1" dirty="0">
                <a:solidFill>
                  <a:srgbClr val="8DF6FB"/>
                </a:solidFill>
                <a:latin typeface="Arial Black" panose="020B0A04020102020204" pitchFamily="34" charset="0"/>
              </a:rPr>
              <a:t>sin embargo en Malaquías 4:5-6, nos dice que dicho Elías futuro por venir APARECE EN LA TIERRA ANTES DE LA TRIBULACIÓN y el pasaje en mención dice así: </a:t>
            </a:r>
          </a:p>
          <a:p>
            <a:pPr algn="ctr"/>
            <a:r>
              <a:rPr lang="es-PE" sz="1500" b="1" dirty="0">
                <a:solidFill>
                  <a:srgbClr val="8DF6FB"/>
                </a:solidFill>
                <a:latin typeface="Arial Black" panose="020B0A04020102020204" pitchFamily="34" charset="0"/>
              </a:rPr>
              <a:t>“He aquí, yo os envío el profeta Elías, ANTES QUE VENGA EL DÍA DE JEHOVÁ, GRANDE Y TERRIBLE.</a:t>
            </a:r>
          </a:p>
          <a:p>
            <a:pPr algn="ctr"/>
            <a:r>
              <a:rPr lang="es-PE" sz="1500" b="1" dirty="0">
                <a:solidFill>
                  <a:srgbClr val="8DF6FB"/>
                </a:solidFill>
                <a:latin typeface="Arial Black" panose="020B0A04020102020204" pitchFamily="34" charset="0"/>
              </a:rPr>
              <a:t>Él hará volver el corazón de los padres hacia los hijos, y el corazón de los hijos hacia los padres, no sea que yo venga y hiera la tierra con maldición”.</a:t>
            </a:r>
          </a:p>
          <a:p>
            <a:pPr algn="ctr"/>
            <a:r>
              <a:rPr lang="es-ES" sz="1500" b="1" dirty="0" smtClean="0">
                <a:solidFill>
                  <a:srgbClr val="2C1808"/>
                </a:solidFill>
                <a:latin typeface="Arial Black" panose="020B0A04020102020204" pitchFamily="34" charset="0"/>
              </a:rPr>
              <a:t> </a:t>
            </a: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93005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50" fill="hold"/>
                                        <p:tgtEl>
                                          <p:spTgt spid="1026"/>
                                        </p:tgtEl>
                                        <p:attrNameLst>
                                          <p:attrName>ppt_w</p:attrName>
                                        </p:attrNameLst>
                                      </p:cBhvr>
                                      <p:tavLst>
                                        <p:tav tm="0">
                                          <p:val>
                                            <p:strVal val="4/3*#ppt_w"/>
                                          </p:val>
                                        </p:tav>
                                        <p:tav tm="100000">
                                          <p:val>
                                            <p:strVal val="#ppt_w"/>
                                          </p:val>
                                        </p:tav>
                                      </p:tavLst>
                                    </p:anim>
                                    <p:anim calcmode="lin" valueType="num">
                                      <p:cBhvr>
                                        <p:cTn id="12" dur="1650" fill="hold"/>
                                        <p:tgtEl>
                                          <p:spTgt spid="102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050" name="Picture 2" descr="http://diario16.com/wp-content/uploads/2017/12/biblia-1-696x48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123478"/>
            <a:ext cx="4101529" cy="286399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CuadroTexto 1"/>
          <p:cNvSpPr txBox="1"/>
          <p:nvPr/>
        </p:nvSpPr>
        <p:spPr>
          <a:xfrm>
            <a:off x="277836" y="2996758"/>
            <a:ext cx="8588327" cy="1915909"/>
          </a:xfrm>
          <a:prstGeom prst="rect">
            <a:avLst/>
          </a:prstGeom>
          <a:noFill/>
        </p:spPr>
        <p:txBody>
          <a:bodyPr wrap="square" lIns="68580" tIns="34290" rIns="68580" bIns="34290" rtlCol="0">
            <a:spAutoFit/>
            <a:scene3d>
              <a:camera prst="obliqueBottomLeft"/>
              <a:lightRig rig="threePt" dir="t"/>
            </a:scene3d>
            <a:sp3d extrusionH="152400">
              <a:extrusionClr>
                <a:srgbClr val="2A2114"/>
              </a:extrusionClr>
            </a:sp3d>
          </a:bodyPr>
          <a:lstStyle/>
          <a:p>
            <a:pPr algn="ctr"/>
            <a:r>
              <a:rPr lang="es-PE" sz="1500" b="1" dirty="0">
                <a:solidFill>
                  <a:srgbClr val="D9C9B1"/>
                </a:solidFill>
                <a:latin typeface="Arial Black" panose="020B0A04020102020204" pitchFamily="34" charset="0"/>
              </a:rPr>
              <a:t>La frase “El día de Jehová, grande y terrible” alude al período de tribulación que experimentará la tierra, según nos habló Jesucristo en el evangelio de Mateo 24, libro de Apocalipsis, libro del profeta Daniel y otros profetas, mayores y menores.</a:t>
            </a:r>
          </a:p>
          <a:p>
            <a:pPr algn="ctr"/>
            <a:r>
              <a:rPr lang="es-PE" sz="1500" b="1" dirty="0">
                <a:solidFill>
                  <a:srgbClr val="D9C9B1"/>
                </a:solidFill>
                <a:latin typeface="Arial Black" panose="020B0A04020102020204" pitchFamily="34" charset="0"/>
              </a:rPr>
              <a:t>Sin embargo la frase “He aquí, yo os envío el profeta Elías, ANTES QUE VENGA EL DÍA DE JEHOVÁ, GRANDE Y TERRIBLE” nos dice claramente que dicho Elías futuro por venir aparece antes de que empiece su ministerio y por lo tanto antes de la Tribulación.</a:t>
            </a:r>
          </a:p>
        </p:txBody>
      </p:sp>
    </p:spTree>
    <p:extLst>
      <p:ext uri="{BB962C8B-B14F-4D97-AF65-F5344CB8AC3E}">
        <p14:creationId xmlns:p14="http://schemas.microsoft.com/office/powerpoint/2010/main" val="361289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650" fill="hold"/>
                                        <p:tgtEl>
                                          <p:spTgt spid="2050"/>
                                        </p:tgtEl>
                                        <p:attrNameLst>
                                          <p:attrName>ppt_w</p:attrName>
                                        </p:attrNameLst>
                                      </p:cBhvr>
                                      <p:tavLst>
                                        <p:tav tm="0">
                                          <p:val>
                                            <p:strVal val="4/3*#ppt_w"/>
                                          </p:val>
                                        </p:tav>
                                        <p:tav tm="100000">
                                          <p:val>
                                            <p:strVal val="#ppt_w"/>
                                          </p:val>
                                        </p:tav>
                                      </p:tavLst>
                                    </p:anim>
                                    <p:anim calcmode="lin" valueType="num">
                                      <p:cBhvr>
                                        <p:cTn id="16" dur="1650" fill="hold"/>
                                        <p:tgtEl>
                                          <p:spTgt spid="205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Imagen 1"/>
          <p:cNvPicPr>
            <a:picLocks noChangeAspect="1"/>
          </p:cNvPicPr>
          <p:nvPr/>
        </p:nvPicPr>
        <p:blipFill rotWithShape="1">
          <a:blip r:embed="rId3"/>
          <a:srcRect l="1" t="9015" r="37884" b="5337"/>
          <a:stretch/>
        </p:blipFill>
        <p:spPr>
          <a:xfrm>
            <a:off x="251520" y="411510"/>
            <a:ext cx="4536504" cy="3518476"/>
          </a:xfrm>
          <a:prstGeom prst="rect">
            <a:avLst/>
          </a:prstGeom>
        </p:spPr>
      </p:pic>
      <p:pic>
        <p:nvPicPr>
          <p:cNvPr id="5" name="Imagen 4"/>
          <p:cNvPicPr>
            <a:picLocks noChangeAspect="1"/>
          </p:cNvPicPr>
          <p:nvPr/>
        </p:nvPicPr>
        <p:blipFill rotWithShape="1">
          <a:blip r:embed="rId4"/>
          <a:srcRect t="82678" r="34998" b="6420"/>
          <a:stretch/>
        </p:blipFill>
        <p:spPr>
          <a:xfrm>
            <a:off x="251520" y="3929986"/>
            <a:ext cx="4536504" cy="447274"/>
          </a:xfrm>
          <a:prstGeom prst="rect">
            <a:avLst/>
          </a:prstGeom>
        </p:spPr>
      </p:pic>
      <p:sp>
        <p:nvSpPr>
          <p:cNvPr id="8" name="Rectángulo 7"/>
          <p:cNvSpPr/>
          <p:nvPr/>
        </p:nvSpPr>
        <p:spPr>
          <a:xfrm>
            <a:off x="1403648" y="4011910"/>
            <a:ext cx="360040" cy="141713"/>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CuadroTexto 1"/>
          <p:cNvSpPr txBox="1"/>
          <p:nvPr/>
        </p:nvSpPr>
        <p:spPr>
          <a:xfrm>
            <a:off x="5215700" y="627534"/>
            <a:ext cx="3430067" cy="4131900"/>
          </a:xfrm>
          <a:prstGeom prst="rect">
            <a:avLst/>
          </a:prstGeom>
          <a:noFill/>
        </p:spPr>
        <p:txBody>
          <a:bodyPr wrap="square" lIns="68580" tIns="34290" rIns="68580" bIns="34290" rtlCol="0">
            <a:spAutoFit/>
            <a:scene3d>
              <a:camera prst="obliqueBottomLeft"/>
              <a:lightRig rig="threePt" dir="t"/>
            </a:scene3d>
            <a:sp3d extrusionH="152400">
              <a:extrusionClr>
                <a:srgbClr val="300A0A"/>
              </a:extrusionClr>
            </a:sp3d>
          </a:bodyPr>
          <a:lstStyle/>
          <a:p>
            <a:pPr algn="ctr"/>
            <a:r>
              <a:rPr lang="es-PE" b="1" dirty="0" smtClean="0">
                <a:solidFill>
                  <a:srgbClr val="F0B2B2"/>
                </a:solidFill>
                <a:latin typeface="Arial Black" panose="020B0A04020102020204" pitchFamily="34" charset="0"/>
              </a:rPr>
              <a:t>En </a:t>
            </a:r>
            <a:r>
              <a:rPr lang="es-PE" b="1" dirty="0">
                <a:solidFill>
                  <a:srgbClr val="F0B2B2"/>
                </a:solidFill>
                <a:latin typeface="Arial Black" panose="020B0A04020102020204" pitchFamily="34" charset="0"/>
              </a:rPr>
              <a:t>ese sentido, a la profeta Mónica Gómez le ha sido revelado por el Altísimo, </a:t>
            </a:r>
            <a:r>
              <a:rPr lang="es-PE" b="1" dirty="0" smtClean="0">
                <a:solidFill>
                  <a:srgbClr val="F0B2B2"/>
                </a:solidFill>
                <a:latin typeface="Arial Black" panose="020B0A04020102020204" pitchFamily="34" charset="0"/>
              </a:rPr>
              <a:t>en su vídeo publicado en </a:t>
            </a:r>
            <a:r>
              <a:rPr lang="es-PE" b="1" dirty="0" err="1" smtClean="0">
                <a:solidFill>
                  <a:srgbClr val="F0B2B2"/>
                </a:solidFill>
                <a:latin typeface="Arial Black" panose="020B0A04020102020204" pitchFamily="34" charset="0"/>
              </a:rPr>
              <a:t>youtube</a:t>
            </a:r>
            <a:r>
              <a:rPr lang="es-PE" b="1" dirty="0" smtClean="0">
                <a:solidFill>
                  <a:srgbClr val="F0B2B2"/>
                </a:solidFill>
                <a:latin typeface="Arial Black" panose="020B0A04020102020204" pitchFamily="34" charset="0"/>
              </a:rPr>
              <a:t> el 12 de Agosto del 2017, que </a:t>
            </a:r>
            <a:r>
              <a:rPr lang="es-PE" b="1" dirty="0">
                <a:solidFill>
                  <a:srgbClr val="F0B2B2"/>
                </a:solidFill>
                <a:latin typeface="Arial Black" panose="020B0A04020102020204" pitchFamily="34" charset="0"/>
              </a:rPr>
              <a:t>los dos testigos de Apocalipsis 11, son el profeta David </a:t>
            </a:r>
            <a:r>
              <a:rPr lang="es-PE" b="1" dirty="0" err="1" smtClean="0">
                <a:solidFill>
                  <a:srgbClr val="F0B2B2"/>
                </a:solidFill>
                <a:latin typeface="Arial Black" panose="020B0A04020102020204" pitchFamily="34" charset="0"/>
              </a:rPr>
              <a:t>Owuor</a:t>
            </a:r>
            <a:r>
              <a:rPr lang="es-PE" b="1" dirty="0" smtClean="0">
                <a:solidFill>
                  <a:srgbClr val="F0B2B2"/>
                </a:solidFill>
                <a:latin typeface="Arial Black" panose="020B0A04020102020204" pitchFamily="34" charset="0"/>
              </a:rPr>
              <a:t>, de Kenia (quien </a:t>
            </a:r>
            <a:r>
              <a:rPr lang="es-PE" b="1" dirty="0">
                <a:solidFill>
                  <a:srgbClr val="F0B2B2"/>
                </a:solidFill>
                <a:latin typeface="Arial Black" panose="020B0A04020102020204" pitchFamily="34" charset="0"/>
              </a:rPr>
              <a:t>es el Elías por venir</a:t>
            </a:r>
            <a:r>
              <a:rPr lang="es-PE" b="1" dirty="0" smtClean="0">
                <a:solidFill>
                  <a:srgbClr val="F0B2B2"/>
                </a:solidFill>
                <a:latin typeface="Arial Black" panose="020B0A04020102020204" pitchFamily="34" charset="0"/>
              </a:rPr>
              <a:t>), </a:t>
            </a:r>
            <a:r>
              <a:rPr lang="es-PE" b="1" dirty="0">
                <a:solidFill>
                  <a:srgbClr val="F0B2B2"/>
                </a:solidFill>
                <a:latin typeface="Arial Black" panose="020B0A04020102020204" pitchFamily="34" charset="0"/>
              </a:rPr>
              <a:t>y el otro testigo es TB Joshua, de Nigeria.</a:t>
            </a:r>
          </a:p>
          <a:p>
            <a:pPr algn="ctr"/>
            <a:endParaRPr lang="es-PE" sz="1500" b="1" dirty="0">
              <a:solidFill>
                <a:srgbClr val="D9C9B1"/>
              </a:solidFill>
              <a:latin typeface="Arial Black" panose="020B0A04020102020204" pitchFamily="34" charset="0"/>
            </a:endParaRPr>
          </a:p>
          <a:p>
            <a:pPr algn="ctr"/>
            <a:endParaRPr lang="es-PE" sz="1500" b="1" dirty="0">
              <a:solidFill>
                <a:srgbClr val="D9C9B1"/>
              </a:solidFill>
              <a:latin typeface="Arial Black" panose="020B0A04020102020204" pitchFamily="34" charset="0"/>
            </a:endParaRPr>
          </a:p>
        </p:txBody>
      </p:sp>
      <p:sp>
        <p:nvSpPr>
          <p:cNvPr id="10" name="Rectángulo 9"/>
          <p:cNvSpPr/>
          <p:nvPr/>
        </p:nvSpPr>
        <p:spPr>
          <a:xfrm>
            <a:off x="611560" y="4141646"/>
            <a:ext cx="1152128" cy="14631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3778188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800" fill="hold"/>
                                        <p:tgtEl>
                                          <p:spTgt spid="9"/>
                                        </p:tgtEl>
                                        <p:attrNameLst>
                                          <p:attrName>ppt_w</p:attrName>
                                        </p:attrNameLst>
                                      </p:cBhvr>
                                      <p:tavLst>
                                        <p:tav tm="0">
                                          <p:val>
                                            <p:fltVal val="0"/>
                                          </p:val>
                                        </p:tav>
                                        <p:tav tm="100000">
                                          <p:val>
                                            <p:strVal val="#ppt_w"/>
                                          </p:val>
                                        </p:tav>
                                      </p:tavLst>
                                    </p:anim>
                                    <p:anim calcmode="lin" valueType="num">
                                      <p:cBhvr>
                                        <p:cTn id="8" dur="1800" fill="hold"/>
                                        <p:tgtEl>
                                          <p:spTgt spid="9"/>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650" fill="hold"/>
                                        <p:tgtEl>
                                          <p:spTgt spid="5"/>
                                        </p:tgtEl>
                                        <p:attrNameLst>
                                          <p:attrName>ppt_w</p:attrName>
                                        </p:attrNameLst>
                                      </p:cBhvr>
                                      <p:tavLst>
                                        <p:tav tm="0">
                                          <p:val>
                                            <p:strVal val="4/3*#ppt_w"/>
                                          </p:val>
                                        </p:tav>
                                        <p:tav tm="100000">
                                          <p:val>
                                            <p:strVal val="#ppt_w"/>
                                          </p:val>
                                        </p:tav>
                                      </p:tavLst>
                                    </p:anim>
                                    <p:anim calcmode="lin" valueType="num">
                                      <p:cBhvr>
                                        <p:cTn id="20" dur="1650" fill="hold"/>
                                        <p:tgtEl>
                                          <p:spTgt spid="5"/>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650" fill="hold"/>
                                        <p:tgtEl>
                                          <p:spTgt spid="10"/>
                                        </p:tgtEl>
                                        <p:attrNameLst>
                                          <p:attrName>ppt_w</p:attrName>
                                        </p:attrNameLst>
                                      </p:cBhvr>
                                      <p:tavLst>
                                        <p:tav tm="0">
                                          <p:val>
                                            <p:strVal val="4/3*#ppt_w"/>
                                          </p:val>
                                        </p:tav>
                                        <p:tav tm="100000">
                                          <p:val>
                                            <p:strVal val="#ppt_w"/>
                                          </p:val>
                                        </p:tav>
                                      </p:tavLst>
                                    </p:anim>
                                    <p:anim calcmode="lin" valueType="num">
                                      <p:cBhvr>
                                        <p:cTn id="24" dur="165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074" name="Picture 2" descr="http://www.sokelys.com/wp-content/uploads/2014/09/david-owu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009" y="339502"/>
            <a:ext cx="3814023" cy="403244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3076" name="Picture 4" descr="profeta tb joshua, sco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39502"/>
            <a:ext cx="3780419" cy="403244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6" name="CuadroTexto 1"/>
          <p:cNvSpPr txBox="1"/>
          <p:nvPr/>
        </p:nvSpPr>
        <p:spPr>
          <a:xfrm>
            <a:off x="277837" y="4492161"/>
            <a:ext cx="4095195" cy="438582"/>
          </a:xfrm>
          <a:prstGeom prst="rect">
            <a:avLst/>
          </a:prstGeom>
          <a:noFill/>
          <a:scene3d>
            <a:camera prst="obliqueBottomLeft"/>
            <a:lightRig rig="threePt" dir="t"/>
          </a:scene3d>
        </p:spPr>
        <p:txBody>
          <a:bodyPr wrap="square" lIns="68580" tIns="34290" rIns="68580" bIns="34290" rtlCol="0">
            <a:spAutoFit/>
            <a:scene3d>
              <a:camera prst="obliqueBottomLeft"/>
              <a:lightRig rig="threePt" dir="t"/>
            </a:scene3d>
            <a:sp3d extrusionH="177800">
              <a:extrusionClr>
                <a:srgbClr val="2E2218"/>
              </a:extrusionClr>
            </a:sp3d>
          </a:bodyPr>
          <a:lstStyle/>
          <a:p>
            <a:pPr algn="ctr"/>
            <a:r>
              <a:rPr lang="es-ES" sz="2400" b="1" dirty="0" smtClean="0">
                <a:solidFill>
                  <a:srgbClr val="CEB7A2"/>
                </a:solidFill>
                <a:latin typeface="Arial Black" panose="020B0A04020102020204" pitchFamily="34" charset="0"/>
              </a:rPr>
              <a:t>David </a:t>
            </a:r>
            <a:r>
              <a:rPr lang="es-ES" sz="2400" b="1" dirty="0" err="1" smtClean="0">
                <a:solidFill>
                  <a:srgbClr val="CEB7A2"/>
                </a:solidFill>
                <a:latin typeface="Arial Black" panose="020B0A04020102020204" pitchFamily="34" charset="0"/>
              </a:rPr>
              <a:t>Owuor</a:t>
            </a:r>
            <a:endParaRPr lang="es-PE" sz="2400" b="1" dirty="0">
              <a:solidFill>
                <a:srgbClr val="CEB7A2"/>
              </a:solidFill>
              <a:latin typeface="Arial Black" panose="020B0A04020102020204" pitchFamily="34" charset="0"/>
            </a:endParaRPr>
          </a:p>
        </p:txBody>
      </p:sp>
      <p:sp>
        <p:nvSpPr>
          <p:cNvPr id="7" name="CuadroTexto 1"/>
          <p:cNvSpPr txBox="1"/>
          <p:nvPr/>
        </p:nvSpPr>
        <p:spPr>
          <a:xfrm>
            <a:off x="4650869" y="4492161"/>
            <a:ext cx="4095195" cy="438582"/>
          </a:xfrm>
          <a:prstGeom prst="rect">
            <a:avLst/>
          </a:prstGeom>
          <a:noFill/>
          <a:scene3d>
            <a:camera prst="obliqueBottomLeft"/>
            <a:lightRig rig="threePt" dir="t"/>
          </a:scene3d>
        </p:spPr>
        <p:txBody>
          <a:bodyPr wrap="square" lIns="68580" tIns="34290" rIns="68580" bIns="34290" rtlCol="0">
            <a:spAutoFit/>
            <a:scene3d>
              <a:camera prst="obliqueBottomLeft"/>
              <a:lightRig rig="threePt" dir="t"/>
            </a:scene3d>
            <a:sp3d extrusionH="177800">
              <a:extrusionClr>
                <a:srgbClr val="2E2218"/>
              </a:extrusionClr>
            </a:sp3d>
          </a:bodyPr>
          <a:lstStyle/>
          <a:p>
            <a:pPr algn="ctr"/>
            <a:r>
              <a:rPr lang="es-ES" sz="2400" b="1" dirty="0" smtClean="0">
                <a:solidFill>
                  <a:srgbClr val="CEB7A2"/>
                </a:solidFill>
                <a:latin typeface="Arial Black" panose="020B0A04020102020204" pitchFamily="34" charset="0"/>
              </a:rPr>
              <a:t>TB Joshua</a:t>
            </a:r>
            <a:endParaRPr lang="es-PE" sz="2400" b="1" dirty="0">
              <a:solidFill>
                <a:srgbClr val="CEB7A2"/>
              </a:solidFill>
              <a:latin typeface="Arial Black" panose="020B0A04020102020204" pitchFamily="34" charset="0"/>
            </a:endParaRPr>
          </a:p>
        </p:txBody>
      </p:sp>
    </p:spTree>
    <p:extLst>
      <p:ext uri="{BB962C8B-B14F-4D97-AF65-F5344CB8AC3E}">
        <p14:creationId xmlns:p14="http://schemas.microsoft.com/office/powerpoint/2010/main" val="1552540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par>
                                <p:cTn id="17" presetID="23" presetClass="entr" presetSubtype="272"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650" fill="hold"/>
                                        <p:tgtEl>
                                          <p:spTgt spid="3074"/>
                                        </p:tgtEl>
                                        <p:attrNameLst>
                                          <p:attrName>ppt_w</p:attrName>
                                        </p:attrNameLst>
                                      </p:cBhvr>
                                      <p:tavLst>
                                        <p:tav tm="0">
                                          <p:val>
                                            <p:strVal val="2/3*#ppt_w"/>
                                          </p:val>
                                        </p:tav>
                                        <p:tav tm="100000">
                                          <p:val>
                                            <p:strVal val="#ppt_w"/>
                                          </p:val>
                                        </p:tav>
                                      </p:tavLst>
                                    </p:anim>
                                    <p:anim calcmode="lin" valueType="num">
                                      <p:cBhvr>
                                        <p:cTn id="20" dur="1650" fill="hold"/>
                                        <p:tgtEl>
                                          <p:spTgt spid="3074"/>
                                        </p:tgtEl>
                                        <p:attrNameLst>
                                          <p:attrName>ppt_h</p:attrName>
                                        </p:attrNameLst>
                                      </p:cBhvr>
                                      <p:tavLst>
                                        <p:tav tm="0">
                                          <p:val>
                                            <p:strVal val="2/3*#ppt_h"/>
                                          </p:val>
                                        </p:tav>
                                        <p:tav tm="100000">
                                          <p:val>
                                            <p:strVal val="#ppt_h"/>
                                          </p:val>
                                        </p:tav>
                                      </p:tavLst>
                                    </p:anim>
                                  </p:childTnLst>
                                </p:cTn>
                              </p:par>
                              <p:par>
                                <p:cTn id="21" presetID="23" presetClass="entr" presetSubtype="272" fill="hold" nodeType="withEffect">
                                  <p:stCondLst>
                                    <p:cond delay="0"/>
                                  </p:stCondLst>
                                  <p:childTnLst>
                                    <p:set>
                                      <p:cBhvr>
                                        <p:cTn id="22" dur="1" fill="hold">
                                          <p:stCondLst>
                                            <p:cond delay="0"/>
                                          </p:stCondLst>
                                        </p:cTn>
                                        <p:tgtEl>
                                          <p:spTgt spid="3076"/>
                                        </p:tgtEl>
                                        <p:attrNameLst>
                                          <p:attrName>style.visibility</p:attrName>
                                        </p:attrNameLst>
                                      </p:cBhvr>
                                      <p:to>
                                        <p:strVal val="visible"/>
                                      </p:to>
                                    </p:set>
                                    <p:anim calcmode="lin" valueType="num">
                                      <p:cBhvr>
                                        <p:cTn id="23" dur="1650" fill="hold"/>
                                        <p:tgtEl>
                                          <p:spTgt spid="3076"/>
                                        </p:tgtEl>
                                        <p:attrNameLst>
                                          <p:attrName>ppt_w</p:attrName>
                                        </p:attrNameLst>
                                      </p:cBhvr>
                                      <p:tavLst>
                                        <p:tav tm="0">
                                          <p:val>
                                            <p:strVal val="2/3*#ppt_w"/>
                                          </p:val>
                                        </p:tav>
                                        <p:tav tm="100000">
                                          <p:val>
                                            <p:strVal val="#ppt_w"/>
                                          </p:val>
                                        </p:tav>
                                      </p:tavLst>
                                    </p:anim>
                                    <p:anim calcmode="lin" valueType="num">
                                      <p:cBhvr>
                                        <p:cTn id="24" dur="1650" fill="hold"/>
                                        <p:tgtEl>
                                          <p:spTgt spid="307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5134"/>
            <a:ext cx="9144000" cy="5118366"/>
          </a:xfrm>
          <a:prstGeom prst="rect">
            <a:avLst/>
          </a:prstGeom>
          <a:noFill/>
          <a:ln>
            <a:noFill/>
          </a:ln>
        </p:spPr>
      </p:pic>
      <p:sp>
        <p:nvSpPr>
          <p:cNvPr id="3" name="CuadroTexto 1"/>
          <p:cNvSpPr txBox="1"/>
          <p:nvPr/>
        </p:nvSpPr>
        <p:spPr>
          <a:xfrm>
            <a:off x="233173" y="402078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Esta interpretación bíblica ha sido hecha conforme a las Sagradas Escrituras, intentando seguir un rigor netamente bíblico, atendiendo a lo que dice 1ª Pedro 4:11 que sentencia “Si alguno habla, hable conforme a las palabras de Dios……”</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777169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5"/>
          <p:cNvPicPr>
            <a:picLocks noGrp="1" noChangeAspect="1"/>
          </p:cNvPicPr>
          <p:nvPr isPhoto="1"/>
        </p:nvPicPr>
        <p:blipFill rotWithShape="1">
          <a:blip r:embed="rId2">
            <a:lum/>
            <a:extLst>
              <a:ext uri="{28A0092B-C50C-407E-A947-70E740481C1C}">
                <a14:useLocalDpi xmlns:a14="http://schemas.microsoft.com/office/drawing/2010/main" val="0"/>
              </a:ext>
            </a:extLst>
          </a:blip>
          <a:srcRect t="578" b="578"/>
          <a:stretch/>
        </p:blipFill>
        <p:spPr>
          <a:xfrm>
            <a:off x="0" y="19414"/>
            <a:ext cx="9144000" cy="5124086"/>
          </a:xfrm>
          <a:prstGeom prst="rect">
            <a:avLst/>
          </a:prstGeom>
          <a:noFill/>
          <a:ln>
            <a:noFill/>
          </a:ln>
        </p:spPr>
      </p:pic>
      <p:sp>
        <p:nvSpPr>
          <p:cNvPr id="3" name="CuadroTexto 1"/>
          <p:cNvSpPr txBox="1"/>
          <p:nvPr/>
        </p:nvSpPr>
        <p:spPr>
          <a:xfrm>
            <a:off x="251520" y="3428233"/>
            <a:ext cx="8588327" cy="1731241"/>
          </a:xfrm>
          <a:prstGeom prst="rect">
            <a:avLst/>
          </a:prstGeom>
          <a:noFill/>
        </p:spPr>
        <p:txBody>
          <a:bodyPr wrap="square" lIns="68579" tIns="34289" rIns="68579" bIns="34289" rtlCol="0">
            <a:spAutoFit/>
            <a:scene3d>
              <a:camera prst="obliqueBottomLeft"/>
              <a:lightRig rig="threePt" dir="t"/>
            </a:scene3d>
            <a:sp3d extrusionH="25400">
              <a:extrusionClr>
                <a:schemeClr val="tx1"/>
              </a:extrusionClr>
            </a:sp3d>
          </a:bodyPr>
          <a:lstStyle/>
          <a:p>
            <a:pPr algn="ctr"/>
            <a:r>
              <a:rPr lang="es-ES" b="1" dirty="0" smtClean="0">
                <a:solidFill>
                  <a:schemeClr val="bg1"/>
                </a:solidFill>
                <a:latin typeface="Arial Black" panose="020B0A04020102020204" pitchFamily="34" charset="0"/>
              </a:rPr>
              <a:t>Como resultado de todo lo expuesto, en nuestra opinión consideramos </a:t>
            </a:r>
          </a:p>
          <a:p>
            <a:pPr algn="ctr"/>
            <a:r>
              <a:rPr lang="es-ES" b="1" dirty="0" smtClean="0">
                <a:solidFill>
                  <a:schemeClr val="bg1"/>
                </a:solidFill>
                <a:latin typeface="Arial Black" panose="020B0A04020102020204" pitchFamily="34" charset="0"/>
              </a:rPr>
              <a:t>que los dos testigos de Apocalipsis 11, no serán, Moisés y Elías,</a:t>
            </a:r>
          </a:p>
          <a:p>
            <a:pPr algn="ctr"/>
            <a:r>
              <a:rPr lang="es-ES" b="1" dirty="0" smtClean="0">
                <a:solidFill>
                  <a:schemeClr val="bg1"/>
                </a:solidFill>
                <a:latin typeface="Arial Black" panose="020B0A04020102020204" pitchFamily="34" charset="0"/>
              </a:rPr>
              <a:t> o Elías y Enoc; sino que ellos </a:t>
            </a:r>
          </a:p>
          <a:p>
            <a:pPr algn="ctr"/>
            <a:r>
              <a:rPr lang="es-ES" b="1" dirty="0" smtClean="0">
                <a:solidFill>
                  <a:schemeClr val="bg1"/>
                </a:solidFill>
                <a:latin typeface="Arial Black" panose="020B0A04020102020204" pitchFamily="34" charset="0"/>
              </a:rPr>
              <a:t>SALDRÁN DE LA IGLESIA DE JESUCRISTO.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66349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46"/>
            <a:ext cx="9144000" cy="5136654"/>
          </a:xfrm>
          <a:prstGeom prst="rect">
            <a:avLst/>
          </a:prstGeom>
          <a:noFill/>
          <a:ln>
            <a:noFill/>
          </a:ln>
        </p:spPr>
      </p:pic>
      <p:sp>
        <p:nvSpPr>
          <p:cNvPr id="3" name="CuadroTexto 1"/>
          <p:cNvSpPr txBox="1"/>
          <p:nvPr/>
        </p:nvSpPr>
        <p:spPr>
          <a:xfrm>
            <a:off x="251520" y="3655433"/>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De otro lado, saber la identidad de ellos es totalmente irrelevante y no se puede hacer doctrina ni rasgarse la vestiduras por algo que NO ATAÑE A LA SALVACIÓN DEL ALMA, y el saber la identidad de los dos testigos, sea quien sea, no salvará el alma de nadie, porque SOLO EN JESUCRISTO HAY SALVACIÓN Y VIDA ETERNA.  ¡A Dios sea toda la Gloria! Amén.</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8490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60763" t="14020" r="5711" b="24268"/>
          <a:stretch/>
        </p:blipFill>
        <p:spPr bwMode="auto">
          <a:xfrm>
            <a:off x="6372200" y="2355726"/>
            <a:ext cx="1090919"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5580114" y="1059583"/>
            <a:ext cx="255410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7497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p:cTn id="7" dur="1800" fill="hold"/>
                                        <p:tgtEl>
                                          <p:spTgt spid="12294"/>
                                        </p:tgtEl>
                                        <p:attrNameLst>
                                          <p:attrName>ppt_w</p:attrName>
                                        </p:attrNameLst>
                                      </p:cBhvr>
                                      <p:tavLst>
                                        <p:tav tm="0">
                                          <p:val>
                                            <p:fltVal val="0"/>
                                          </p:val>
                                        </p:tav>
                                        <p:tav tm="100000">
                                          <p:val>
                                            <p:strVal val="#ppt_w"/>
                                          </p:val>
                                        </p:tav>
                                      </p:tavLst>
                                    </p:anim>
                                    <p:anim calcmode="lin" valueType="num">
                                      <p:cBhvr>
                                        <p:cTn id="8" dur="1800" fill="hold"/>
                                        <p:tgtEl>
                                          <p:spTgt spid="1229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50" fill="hold"/>
                                        <p:tgtEl>
                                          <p:spTgt spid="8"/>
                                        </p:tgtEl>
                                        <p:attrNameLst>
                                          <p:attrName>ppt_w</p:attrName>
                                        </p:attrNameLst>
                                      </p:cBhvr>
                                      <p:tavLst>
                                        <p:tav tm="0">
                                          <p:val>
                                            <p:strVal val="4/3*#ppt_w"/>
                                          </p:val>
                                        </p:tav>
                                        <p:tav tm="100000">
                                          <p:val>
                                            <p:strVal val="#ppt_w"/>
                                          </p:val>
                                        </p:tav>
                                      </p:tavLst>
                                    </p:anim>
                                    <p:anim calcmode="lin" valueType="num">
                                      <p:cBhvr>
                                        <p:cTn id="16" dur="165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41184" cy="5143504"/>
          </a:xfrm>
          <a:prstGeom prst="rect">
            <a:avLst/>
          </a:prstGeom>
          <a:noFill/>
          <a:ln>
            <a:noFill/>
          </a:ln>
        </p:spPr>
      </p:pic>
      <p:sp>
        <p:nvSpPr>
          <p:cNvPr id="13" name="4 CuadroTexto">
            <a:hlinkClick r:id="rId3"/>
          </p:cNvPr>
          <p:cNvSpPr txBox="1"/>
          <p:nvPr/>
        </p:nvSpPr>
        <p:spPr>
          <a:xfrm>
            <a:off x="323528" y="1347615"/>
            <a:ext cx="372023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smtClean="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3" y="1851672"/>
            <a:ext cx="367864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3" y="2859783"/>
            <a:ext cx="357077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7"/>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7"/>
            <a:ext cx="264237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9"/>
            <a:ext cx="299945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40"/>
            <a:ext cx="3481148"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1"/>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3" y="3080583"/>
            <a:ext cx="421351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5" y="1394347"/>
            <a:ext cx="3259355"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491386792"/>
      </p:ext>
    </p:extLst>
  </p:cSld>
  <p:clrMapOvr>
    <a:masterClrMapping/>
  </p:clrMapOvr>
  <mc:AlternateContent xmlns:mc="http://schemas.openxmlformats.org/markup-compatibility/2006">
    <mc:Choice xmlns:p14="http://schemas.microsoft.com/office/powerpoint/2010/main" Requires="p14">
      <p:transition spd="slow">
        <p14:ripple/>
        <p:sndAc>
          <p:endSnd/>
        </p:sndAc>
      </p:transition>
    </mc:Choice>
    <mc:Fallback>
      <p:transition spd="slow">
        <p:fade/>
        <p:sndAc>
          <p:endSnd/>
        </p:sndAc>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90" y="-1"/>
            <a:ext cx="9141179" cy="5143501"/>
          </a:xfrm>
          <a:prstGeom prst="rect">
            <a:avLst/>
          </a:prstGeom>
          <a:noFill/>
          <a:ln>
            <a:noFill/>
          </a:ln>
        </p:spPr>
      </p:pic>
      <p:sp>
        <p:nvSpPr>
          <p:cNvPr id="6" name="5 CuadroTexto">
            <a:hlinkClick r:id="rId3"/>
          </p:cNvPr>
          <p:cNvSpPr txBox="1"/>
          <p:nvPr/>
        </p:nvSpPr>
        <p:spPr>
          <a:xfrm>
            <a:off x="424042" y="2132643"/>
            <a:ext cx="3474901"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3" y="2304939"/>
            <a:ext cx="2570957"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7"/>
            <a:ext cx="207104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8" y="1372149"/>
            <a:ext cx="199963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8"/>
            <a:ext cx="221388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5"/>
            <a:ext cx="349935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8" y="2777565"/>
            <a:ext cx="357077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6"/>
            <a:ext cx="299945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9"/>
            <a:ext cx="428492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3"/>
            <a:ext cx="2499542"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6"/>
            <a:ext cx="3279484" cy="623228"/>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4"/>
            <a:ext cx="4161174"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9"/>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4" name="23 CuadroTexto">
            <a:hlinkClick r:id="rId16"/>
          </p:cNvPr>
          <p:cNvSpPr txBox="1"/>
          <p:nvPr/>
        </p:nvSpPr>
        <p:spPr>
          <a:xfrm>
            <a:off x="5364094" y="4011913"/>
            <a:ext cx="2974805"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
        <p:nvSpPr>
          <p:cNvPr id="26"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670180198"/>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5" y="-1"/>
            <a:ext cx="9141179" cy="5143501"/>
          </a:xfrm>
          <a:prstGeom prst="rect">
            <a:avLst/>
          </a:prstGeom>
          <a:noFill/>
          <a:ln>
            <a:noFill/>
          </a:ln>
        </p:spPr>
      </p:pic>
      <p:sp>
        <p:nvSpPr>
          <p:cNvPr id="9" name="9 CuadroTexto">
            <a:hlinkClick r:id="rId3"/>
          </p:cNvPr>
          <p:cNvSpPr txBox="1"/>
          <p:nvPr/>
        </p:nvSpPr>
        <p:spPr>
          <a:xfrm>
            <a:off x="1043608" y="2268003"/>
            <a:ext cx="221388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8"/>
            <a:ext cx="318873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9"/>
            <a:ext cx="397966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9"/>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1" y="2283718"/>
            <a:ext cx="3807541"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7" y="3219826"/>
            <a:ext cx="3211249"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3" y="1779663"/>
            <a:ext cx="403272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3"/>
            <a:ext cx="288794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9"/>
            <a:ext cx="3427285"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5" name="16 CuadroTexto">
            <a:hlinkClick r:id="rId12"/>
          </p:cNvPr>
          <p:cNvSpPr txBox="1"/>
          <p:nvPr/>
        </p:nvSpPr>
        <p:spPr>
          <a:xfrm>
            <a:off x="5220072" y="3507855"/>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2"/>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Planeta </a:t>
            </a:r>
            <a:r>
              <a:rPr lang="es-ES" b="1" dirty="0" err="1">
                <a:solidFill>
                  <a:srgbClr val="002060"/>
                </a:solidFill>
                <a:cs typeface="Arial" charset="0"/>
              </a:rPr>
              <a:t>Nibiru</a:t>
            </a:r>
            <a:r>
              <a:rPr lang="es-ES" b="1" dirty="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7"/>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27"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855849924"/>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12" name="13 CuadroTexto">
            <a:hlinkClick r:id="rId4"/>
          </p:cNvPr>
          <p:cNvSpPr txBox="1"/>
          <p:nvPr/>
        </p:nvSpPr>
        <p:spPr>
          <a:xfrm>
            <a:off x="504000" y="367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Niño Regresa del Cielo con un Mensaje 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539553" y="1275607"/>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3" y="2736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La Cara Oculta de 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3" y="1995688"/>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Ex Satanista  Habla  Acerca de 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28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3"/>
            <a:ext cx="338437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1" y="133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Sacrificio de Jesucristo Según el </a:t>
            </a:r>
          </a:p>
          <a:p>
            <a:pPr algn="ctr">
              <a:defRPr/>
            </a:pPr>
            <a:r>
              <a:rPr lang="es-ES" b="1" dirty="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1" y="213970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1" y="270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1" y="324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1" y="3795886"/>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635571982"/>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1" name="20 Pentágono"/>
          <p:cNvSpPr/>
          <p:nvPr/>
        </p:nvSpPr>
        <p:spPr>
          <a:xfrm>
            <a:off x="6732241" y="4824001"/>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0" name="19 CuadroTexto">
            <a:hlinkClick r:id="rId4"/>
          </p:cNvPr>
          <p:cNvSpPr txBox="1"/>
          <p:nvPr/>
        </p:nvSpPr>
        <p:spPr>
          <a:xfrm>
            <a:off x="395537" y="138129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 NACIONES</a:t>
            </a:r>
            <a:endParaRPr lang="es-ES" b="1" dirty="0">
              <a:solidFill>
                <a:srgbClr val="002060"/>
              </a:solidFill>
              <a:latin typeface="Arial Narrow" panose="020B0606020202030204" pitchFamily="34" charset="0"/>
              <a:cs typeface="Arial" charset="0"/>
            </a:endParaRPr>
          </a:p>
        </p:txBody>
      </p:sp>
      <p:sp>
        <p:nvSpPr>
          <p:cNvPr id="23" name="22 CuadroTexto">
            <a:hlinkClick r:id="rId5"/>
          </p:cNvPr>
          <p:cNvSpPr txBox="1"/>
          <p:nvPr/>
        </p:nvSpPr>
        <p:spPr>
          <a:xfrm>
            <a:off x="395537" y="2164270"/>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¿QUÉ ES LA APOSTASÍA Y CÓMO </a:t>
            </a:r>
          </a:p>
          <a:p>
            <a:pPr algn="ctr">
              <a:defRPr/>
            </a:pPr>
            <a:r>
              <a:rPr lang="es-ES" b="1" dirty="0" smtClean="0">
                <a:solidFill>
                  <a:srgbClr val="002060"/>
                </a:solidFill>
                <a:latin typeface="Arial Narrow" panose="020B0606020202030204" pitchFamily="34" charset="0"/>
                <a:cs typeface="Arial" charset="0"/>
              </a:rPr>
              <a:t>RECONOCERLA?</a:t>
            </a:r>
            <a:endParaRPr lang="es-ES" b="1" dirty="0">
              <a:solidFill>
                <a:srgbClr val="002060"/>
              </a:solidFill>
              <a:latin typeface="Arial Narrow" panose="020B0606020202030204" pitchFamily="34" charset="0"/>
              <a:cs typeface="Arial" charset="0"/>
            </a:endParaRPr>
          </a:p>
        </p:txBody>
      </p:sp>
      <p:sp>
        <p:nvSpPr>
          <p:cNvPr id="8" name="7 CuadroTexto">
            <a:hlinkClick r:id="rId6"/>
          </p:cNvPr>
          <p:cNvSpPr txBox="1"/>
          <p:nvPr/>
        </p:nvSpPr>
        <p:spPr>
          <a:xfrm>
            <a:off x="391377" y="2947247"/>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ÚLTIMA GENERACIÓN</a:t>
            </a:r>
            <a:endParaRPr lang="es-ES" b="1" dirty="0">
              <a:solidFill>
                <a:srgbClr val="002060"/>
              </a:solidFill>
              <a:latin typeface="Arial Narrow" panose="020B0606020202030204" pitchFamily="34" charset="0"/>
              <a:cs typeface="Arial" charset="0"/>
            </a:endParaRPr>
          </a:p>
        </p:txBody>
      </p:sp>
      <p:sp>
        <p:nvSpPr>
          <p:cNvPr id="9" name="7 CuadroTexto">
            <a:hlinkClick r:id="rId7"/>
          </p:cNvPr>
          <p:cNvSpPr txBox="1"/>
          <p:nvPr/>
        </p:nvSpPr>
        <p:spPr>
          <a:xfrm>
            <a:off x="377446" y="3453225"/>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JESUCRISTO LA ROCA INAMOVIBLE</a:t>
            </a:r>
            <a:endParaRPr lang="es-ES" b="1" dirty="0">
              <a:solidFill>
                <a:srgbClr val="002060"/>
              </a:solidFill>
              <a:latin typeface="Arial Narrow" panose="020B0606020202030204" pitchFamily="34" charset="0"/>
              <a:cs typeface="Arial" charset="0"/>
            </a:endParaRPr>
          </a:p>
        </p:txBody>
      </p:sp>
      <p:sp>
        <p:nvSpPr>
          <p:cNvPr id="1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179512" y="4268643"/>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LÍDERES </a:t>
            </a:r>
            <a:r>
              <a:rPr lang="es-ES" b="1" dirty="0">
                <a:solidFill>
                  <a:srgbClr val="002060"/>
                </a:solidFill>
                <a:latin typeface="Arial Narrow" panose="020B0606020202030204" pitchFamily="34" charset="0"/>
                <a:cs typeface="Arial" charset="0"/>
              </a:rPr>
              <a:t>QUE APOYAN LA APARICIÓN DEL ANTICRISTO REVELACIÓN M. </a:t>
            </a:r>
            <a:r>
              <a:rPr lang="es-ES" b="1" dirty="0" smtClean="0">
                <a:solidFill>
                  <a:srgbClr val="002060"/>
                </a:solidFill>
                <a:latin typeface="Arial Narrow" panose="020B0606020202030204" pitchFamily="34" charset="0"/>
                <a:cs typeface="Arial" charset="0"/>
              </a:rPr>
              <a:t>GÓMEZ</a:t>
            </a:r>
            <a:endParaRPr lang="es-ES" b="1" dirty="0">
              <a:solidFill>
                <a:srgbClr val="002060"/>
              </a:solidFill>
              <a:latin typeface="Arial Narrow" panose="020B0606020202030204" pitchFamily="34" charset="0"/>
              <a:cs typeface="Arial" charset="0"/>
            </a:endParaRPr>
          </a:p>
        </p:txBody>
      </p:sp>
      <p:sp>
        <p:nvSpPr>
          <p:cNvPr id="12" name="11 CuadroTexto">
            <a:hlinkClick r:id="rId9"/>
          </p:cNvPr>
          <p:cNvSpPr txBox="1"/>
          <p:nvPr/>
        </p:nvSpPr>
        <p:spPr>
          <a:xfrm>
            <a:off x="4608000" y="1401881"/>
            <a:ext cx="4032448" cy="900226"/>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PRIMER </a:t>
            </a:r>
            <a:r>
              <a:rPr lang="es-ES" b="1" dirty="0">
                <a:solidFill>
                  <a:srgbClr val="002060"/>
                </a:solidFill>
                <a:latin typeface="Arial Narrow" panose="020B0606020202030204" pitchFamily="34" charset="0"/>
                <a:cs typeface="Arial" charset="0"/>
              </a:rPr>
              <a:t>ECLIPSE DE SUPERLUNA AZUL DE SANGRE EN 150 AÑOS ESTE 31 DE ENERO DEL 2018 </a:t>
            </a:r>
          </a:p>
        </p:txBody>
      </p:sp>
      <p:sp>
        <p:nvSpPr>
          <p:cNvPr id="14" name="11 CuadroTexto">
            <a:hlinkClick r:id="rId10"/>
          </p:cNvPr>
          <p:cNvSpPr txBox="1"/>
          <p:nvPr/>
        </p:nvSpPr>
        <p:spPr>
          <a:xfrm>
            <a:off x="4608000" y="2441343"/>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SEÑALES CUMPLIDAS DE REVELACIONES A MÓNICA GÓMEZ </a:t>
            </a:r>
            <a:endParaRPr lang="es-ES" b="1" dirty="0">
              <a:solidFill>
                <a:srgbClr val="002060"/>
              </a:solidFill>
              <a:latin typeface="Arial Narrow" panose="020B0606020202030204" pitchFamily="34" charset="0"/>
              <a:cs typeface="Arial" charset="0"/>
            </a:endParaRPr>
          </a:p>
        </p:txBody>
      </p:sp>
      <p:sp>
        <p:nvSpPr>
          <p:cNvPr id="15" name="11 CuadroTexto">
            <a:hlinkClick r:id="rId11"/>
          </p:cNvPr>
          <p:cNvSpPr txBox="1"/>
          <p:nvPr/>
        </p:nvSpPr>
        <p:spPr>
          <a:xfrm>
            <a:off x="4605591" y="3215457"/>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¿SON MOISÉS Y ELÍAS LOS DOS TESTIGOS DE APOCALIPSIS 11?</a:t>
            </a:r>
            <a:endParaRPr lang="es-ES" b="1" dirty="0">
              <a:solidFill>
                <a:srgbClr val="002060"/>
              </a:solidFill>
              <a:latin typeface="Arial Narrow" panose="020B0606020202030204" pitchFamily="34" charset="0"/>
              <a:cs typeface="Arial" charset="0"/>
            </a:endParaRPr>
          </a:p>
        </p:txBody>
      </p:sp>
      <p:sp>
        <p:nvSpPr>
          <p:cNvPr id="16" name="11 CuadroTexto">
            <a:hlinkClick r:id="rId12"/>
          </p:cNvPr>
          <p:cNvSpPr txBox="1"/>
          <p:nvPr/>
        </p:nvSpPr>
        <p:spPr>
          <a:xfrm>
            <a:off x="4595039" y="4000491"/>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MÓNICA GÓMEZ: MÁS SEÑALES CUMPLIDAS</a:t>
            </a:r>
            <a:endParaRPr lang="es-E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630648727"/>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1" name="20 Pentágono"/>
          <p:cNvSpPr/>
          <p:nvPr/>
        </p:nvSpPr>
        <p:spPr>
          <a:xfrm>
            <a:off x="6732241" y="4824001"/>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1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3" name="11 CuadroTexto">
            <a:hlinkClick r:id="rId4"/>
          </p:cNvPr>
          <p:cNvSpPr txBox="1"/>
          <p:nvPr/>
        </p:nvSpPr>
        <p:spPr>
          <a:xfrm>
            <a:off x="373290" y="1370815"/>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MÁS SEÑALES CUMPLIÉNDOSE DE REVELACIONES A MÓNICA GÓMEZ </a:t>
            </a:r>
            <a:endParaRPr lang="es-ES" b="1" dirty="0">
              <a:solidFill>
                <a:srgbClr val="002060"/>
              </a:solidFill>
              <a:latin typeface="Arial Narrow" panose="020B0606020202030204" pitchFamily="34" charset="0"/>
              <a:cs typeface="Arial" charset="0"/>
            </a:endParaRPr>
          </a:p>
        </p:txBody>
      </p:sp>
      <p:sp>
        <p:nvSpPr>
          <p:cNvPr id="7" name="11 CuadroTexto">
            <a:hlinkClick r:id="rId5"/>
          </p:cNvPr>
          <p:cNvSpPr txBox="1"/>
          <p:nvPr/>
        </p:nvSpPr>
        <p:spPr>
          <a:xfrm>
            <a:off x="4886458" y="1370815"/>
            <a:ext cx="3691565" cy="633706"/>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IMPACTANTE PALABRA PROFÉTICA PARA ARGENTINA</a:t>
            </a:r>
            <a:endParaRPr lang="es-E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870355342"/>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57075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6720</Words>
  <Application>Microsoft Office PowerPoint</Application>
  <PresentationFormat>Presentación en pantalla (16:9)</PresentationFormat>
  <Paragraphs>253</Paragraphs>
  <Slides>88</Slides>
  <Notes>8</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88</vt:i4>
      </vt:variant>
    </vt:vector>
  </HeadingPairs>
  <TitlesOfParts>
    <vt:vector size="98" baseType="lpstr">
      <vt:lpstr>Adobe Gothic Std B</vt:lpstr>
      <vt:lpstr>Aharoni</vt:lpstr>
      <vt:lpstr>Arial</vt:lpstr>
      <vt:lpstr>Arial Black</vt:lpstr>
      <vt:lpstr>Arial Narrow</vt:lpstr>
      <vt:lpstr>Berlin Sans FB Demi</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AMD</cp:lastModifiedBy>
  <cp:revision>10</cp:revision>
  <dcterms:created xsi:type="dcterms:W3CDTF">2018-04-27T08:26:25Z</dcterms:created>
  <dcterms:modified xsi:type="dcterms:W3CDTF">2018-06-03T04:31:47Z</dcterms:modified>
</cp:coreProperties>
</file>