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activeX/activeX2.xml" ContentType="application/vnd.ms-office.activeX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Default Extension="bin" ContentType="application/vnd.ms-office.activeX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activeX/activeX1.xml" ContentType="application/vnd.ms-office.activeX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Default Extension="vml" ContentType="application/vnd.openxmlformats-officedocument.vmlDrawing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72"/>
  </p:notesMasterIdLst>
  <p:sldIdLst>
    <p:sldId id="334" r:id="rId3"/>
    <p:sldId id="342" r:id="rId4"/>
    <p:sldId id="338" r:id="rId5"/>
    <p:sldId id="278" r:id="rId6"/>
    <p:sldId id="339" r:id="rId7"/>
    <p:sldId id="269" r:id="rId8"/>
    <p:sldId id="262" r:id="rId9"/>
    <p:sldId id="274" r:id="rId10"/>
    <p:sldId id="261" r:id="rId11"/>
    <p:sldId id="267" r:id="rId12"/>
    <p:sldId id="264" r:id="rId13"/>
    <p:sldId id="303" r:id="rId14"/>
    <p:sldId id="280" r:id="rId15"/>
    <p:sldId id="272" r:id="rId16"/>
    <p:sldId id="309" r:id="rId17"/>
    <p:sldId id="276" r:id="rId18"/>
    <p:sldId id="275" r:id="rId19"/>
    <p:sldId id="273" r:id="rId20"/>
    <p:sldId id="271" r:id="rId21"/>
    <p:sldId id="270" r:id="rId22"/>
    <p:sldId id="268" r:id="rId23"/>
    <p:sldId id="266" r:id="rId24"/>
    <p:sldId id="265" r:id="rId25"/>
    <p:sldId id="263" r:id="rId26"/>
    <p:sldId id="287" r:id="rId27"/>
    <p:sldId id="288" r:id="rId28"/>
    <p:sldId id="286" r:id="rId29"/>
    <p:sldId id="285" r:id="rId30"/>
    <p:sldId id="283" r:id="rId31"/>
    <p:sldId id="319" r:id="rId32"/>
    <p:sldId id="281" r:id="rId33"/>
    <p:sldId id="279" r:id="rId34"/>
    <p:sldId id="277" r:id="rId35"/>
    <p:sldId id="293" r:id="rId36"/>
    <p:sldId id="301" r:id="rId37"/>
    <p:sldId id="299" r:id="rId38"/>
    <p:sldId id="298" r:id="rId39"/>
    <p:sldId id="297" r:id="rId40"/>
    <p:sldId id="296" r:id="rId41"/>
    <p:sldId id="295" r:id="rId42"/>
    <p:sldId id="292" r:id="rId43"/>
    <p:sldId id="291" r:id="rId44"/>
    <p:sldId id="294" r:id="rId45"/>
    <p:sldId id="290" r:id="rId46"/>
    <p:sldId id="308" r:id="rId47"/>
    <p:sldId id="260" r:id="rId48"/>
    <p:sldId id="259" r:id="rId49"/>
    <p:sldId id="310" r:id="rId50"/>
    <p:sldId id="307" r:id="rId51"/>
    <p:sldId id="306" r:id="rId52"/>
    <p:sldId id="305" r:id="rId53"/>
    <p:sldId id="289" r:id="rId54"/>
    <p:sldId id="304" r:id="rId55"/>
    <p:sldId id="341" r:id="rId56"/>
    <p:sldId id="318" r:id="rId57"/>
    <p:sldId id="314" r:id="rId58"/>
    <p:sldId id="258" r:id="rId59"/>
    <p:sldId id="313" r:id="rId60"/>
    <p:sldId id="312" r:id="rId61"/>
    <p:sldId id="311" r:id="rId62"/>
    <p:sldId id="302" r:id="rId63"/>
    <p:sldId id="257" r:id="rId64"/>
    <p:sldId id="316" r:id="rId65"/>
    <p:sldId id="315" r:id="rId66"/>
    <p:sldId id="340" r:id="rId67"/>
    <p:sldId id="335" r:id="rId68"/>
    <p:sldId id="336" r:id="rId69"/>
    <p:sldId id="300" r:id="rId70"/>
    <p:sldId id="337" r:id="rId7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joY51t2LKdSvvnsjIAxBQA" hashData="lQzVUqSN4To/oeRvJz194G+Alr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6C0036"/>
    <a:srgbClr val="003399"/>
    <a:srgbClr val="8A0000"/>
    <a:srgbClr val="F7F2D1"/>
    <a:srgbClr val="996600"/>
    <a:srgbClr val="C25552"/>
    <a:srgbClr val="594E0F"/>
    <a:srgbClr val="66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128" autoAdjust="0"/>
    <p:restoredTop sz="95204" autoAdjust="0"/>
  </p:normalViewPr>
  <p:slideViewPr>
    <p:cSldViewPr>
      <p:cViewPr>
        <p:scale>
          <a:sx n="70" d="100"/>
          <a:sy n="70" d="100"/>
        </p:scale>
        <p:origin x="-15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tableStyles" Target="tableStyle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_rels/activeX2.xml.rels><?xml version="1.0" encoding="UTF-8" standalone="yes"?>
<Relationships xmlns="http://schemas.openxmlformats.org/package/2006/relationships"><Relationship Id="rId1" Type="http://schemas.microsoft.com/office/2006/relationships/activeXControlBinary" Target="activeX2.bin"/></Relationships>
</file>

<file path=ppt/activeX/activeX1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activeX/activeX2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6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6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ED4008-7D4A-4CDA-B30B-6C380F668A4E}" type="datetimeFigureOut">
              <a:rPr lang="es-ES" smtClean="0"/>
              <a:pPr/>
              <a:t>27/02/2013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9602922-4FF8-458B-930F-B32E1B6925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602922-4FF8-458B-930F-B32E1B69256E}" type="slidenum">
              <a:rPr lang="es-ES" smtClean="0"/>
              <a:pPr/>
              <a:t>54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602922-4FF8-458B-930F-B32E1B69256E}" type="slidenum">
              <a:rPr lang="es-ES" smtClean="0"/>
              <a:pPr/>
              <a:t>65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2B76A-1B85-413E-A8E4-2436307A2EB7}" type="datetimeFigureOut">
              <a:rPr lang="es-ES" smtClean="0"/>
              <a:pPr/>
              <a:t>27/02/2013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BAF15-BD38-4DE4-B276-858DCF6779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comb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2B76A-1B85-413E-A8E4-2436307A2EB7}" type="datetimeFigureOut">
              <a:rPr lang="es-ES" smtClean="0"/>
              <a:pPr/>
              <a:t>27/02/2013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BAF15-BD38-4DE4-B276-858DCF6779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comb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2B76A-1B85-413E-A8E4-2436307A2EB7}" type="datetimeFigureOut">
              <a:rPr lang="es-ES" smtClean="0"/>
              <a:pPr/>
              <a:t>27/02/2013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BAF15-BD38-4DE4-B276-858DCF6779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comb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2B76A-1B85-413E-A8E4-2436307A2EB7}" type="datetimeFigureOut">
              <a:rPr lang="es-ES" smtClean="0"/>
              <a:pPr/>
              <a:t>27/02/2013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BAF15-BD38-4DE4-B276-858DCF6779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comb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2B76A-1B85-413E-A8E4-2436307A2EB7}" type="datetimeFigureOut">
              <a:rPr lang="es-ES" smtClean="0"/>
              <a:pPr/>
              <a:t>27/02/2013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BAF15-BD38-4DE4-B276-858DCF6779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comb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2B76A-1B85-413E-A8E4-2436307A2EB7}" type="datetimeFigureOut">
              <a:rPr lang="es-ES" smtClean="0"/>
              <a:pPr/>
              <a:t>27/02/2013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BAF15-BD38-4DE4-B276-858DCF6779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comb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2B76A-1B85-413E-A8E4-2436307A2EB7}" type="datetimeFigureOut">
              <a:rPr lang="es-ES" smtClean="0"/>
              <a:pPr/>
              <a:t>27/02/2013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BAF15-BD38-4DE4-B276-858DCF6779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comb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2B76A-1B85-413E-A8E4-2436307A2EB7}" type="datetimeFigureOut">
              <a:rPr lang="es-ES" smtClean="0"/>
              <a:pPr/>
              <a:t>27/02/2013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BAF15-BD38-4DE4-B276-858DCF6779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comb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2B76A-1B85-413E-A8E4-2436307A2EB7}" type="datetimeFigureOut">
              <a:rPr lang="es-ES" smtClean="0"/>
              <a:pPr/>
              <a:t>27/02/2013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BAF15-BD38-4DE4-B276-858DCF6779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comb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2B76A-1B85-413E-A8E4-2436307A2EB7}" type="datetimeFigureOut">
              <a:rPr lang="es-ES" smtClean="0"/>
              <a:pPr/>
              <a:t>27/02/2013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BAF15-BD38-4DE4-B276-858DCF6779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comb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2B76A-1B85-413E-A8E4-2436307A2EB7}" type="datetimeFigureOut">
              <a:rPr lang="es-ES" smtClean="0"/>
              <a:pPr/>
              <a:t>27/02/2013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BAF15-BD38-4DE4-B276-858DCF6779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comb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28C4C0-EE17-470E-B9F2-D0DB80B16DA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E2B76A-1B85-413E-A8E4-2436307A2EB7}" type="datetimeFigureOut">
              <a:rPr lang="es-ES" smtClean="0"/>
              <a:pPr/>
              <a:t>27/02/2013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BBAF15-BD38-4DE4-B276-858DCF6779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6000">
    <p:comb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E9C843C-E93A-4F53-A694-59DE72D09AA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2.xml"/><Relationship Id="rId1" Type="http://schemas.openxmlformats.org/officeDocument/2006/relationships/vmlDrawing" Target="../drawings/vmlDrawing2.v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gif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69.png"/><Relationship Id="rId7" Type="http://schemas.openxmlformats.org/officeDocument/2006/relationships/image" Target="../media/image71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72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70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ortrait-under-blue-burka-by-oriental-mystic.jpg"/>
          <p:cNvPicPr>
            <a:picLocks noGrp="1" noChangeAspect="1"/>
          </p:cNvPicPr>
          <p:nvPr>
            <p:ph idx="1"/>
          </p:nvPr>
        </p:nvPicPr>
        <p:blipFill>
          <a:blip r:embed="rId3">
            <a:lum contrast="10000"/>
          </a:blip>
          <a:srcRect l="294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70658" name="Picture 2" descr="Loading...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628" y="785794"/>
            <a:ext cx="3867150" cy="609600"/>
          </a:xfrm>
          <a:prstGeom prst="rect">
            <a:avLst/>
          </a:prstGeom>
          <a:noFill/>
        </p:spPr>
      </p:pic>
      <p:pic>
        <p:nvPicPr>
          <p:cNvPr id="70660" name="Picture 4" descr="Loading...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57752" y="1714488"/>
            <a:ext cx="4286248" cy="609600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5429256" y="6286520"/>
            <a:ext cx="220605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Esta es una creación de </a:t>
            </a:r>
            <a:r>
              <a:rPr lang="es-ES" sz="1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Pac-Jaz</a:t>
            </a:r>
            <a:endParaRPr lang="es-ES" sz="1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4000">
    <p:comb/>
    <p:sndAc>
      <p:stSnd loop="1">
        <p:snd r:embed="rId2" name="el baston -danza Árabe(2)178307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06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06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06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06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000"/>
                            </p:stCondLst>
                            <p:childTnLst>
                              <p:par>
                                <p:cTn id="2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accent2">
              <a:lumMod val="50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0_81c62_9aec3b9b_L.png"/>
          <p:cNvPicPr>
            <a:picLocks noGrp="1" noChangeAspect="1"/>
          </p:cNvPicPr>
          <p:nvPr>
            <p:ph idx="1"/>
          </p:nvPr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71472" y="0"/>
            <a:ext cx="7000924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2857488" y="1643050"/>
            <a:ext cx="435771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solidFill>
                  <a:srgbClr val="F7F2D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Kabul, 29 </a:t>
            </a:r>
            <a:r>
              <a:rPr lang="es-ES" sz="2400" dirty="0" err="1" smtClean="0">
                <a:solidFill>
                  <a:srgbClr val="F7F2D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nov</a:t>
            </a:r>
            <a:r>
              <a:rPr lang="es-ES" sz="2400" dirty="0" smtClean="0">
                <a:solidFill>
                  <a:srgbClr val="F7F2D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(EFE).- Una chica de quince años ha muerto decapitada en Afganistán tras rechazar casarse con uno de sus parientes en el norte del país, informó hoy a Efe una fuente oficial</a:t>
            </a:r>
          </a:p>
          <a:p>
            <a:endParaRPr lang="es-ES" sz="2400" dirty="0">
              <a:solidFill>
                <a:srgbClr val="F7F2D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accent2">
              <a:lumMod val="50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0_81c62_9aec3b9b_L.png"/>
          <p:cNvPicPr>
            <a:picLocks noGrp="1" noChangeAspect="1"/>
          </p:cNvPicPr>
          <p:nvPr>
            <p:ph idx="1"/>
          </p:nvPr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00034" y="0"/>
            <a:ext cx="7286675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3071802" y="610136"/>
            <a:ext cx="4214842" cy="5878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solidFill>
                  <a:srgbClr val="F7F2D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La mujer islámica  </a:t>
            </a:r>
            <a:br>
              <a:rPr lang="es-ES" sz="2800" dirty="0" smtClean="0">
                <a:solidFill>
                  <a:srgbClr val="F7F2D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</a:br>
            <a:endParaRPr lang="es-ES" sz="2800" dirty="0" smtClean="0">
              <a:solidFill>
                <a:srgbClr val="F7F2D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r>
              <a:rPr lang="es-ES" sz="2000" b="1" dirty="0" smtClean="0">
                <a:solidFill>
                  <a:srgbClr val="F7F2D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Según el Corán, Alá concede la igualdad al hombre y a la mujer, los mismos derechos, virtudes y obligaciones.</a:t>
            </a:r>
            <a:br>
              <a:rPr lang="es-ES" sz="2000" b="1" dirty="0" smtClean="0">
                <a:solidFill>
                  <a:srgbClr val="F7F2D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</a:br>
            <a:r>
              <a:rPr lang="es-ES" sz="2000" b="1" dirty="0" smtClean="0">
                <a:solidFill>
                  <a:srgbClr val="F7F2D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Pero la realidad es otra, ya que en la mayoría, por no decir en todos los países musulmanes, la mujer sufre una fuerte discriminación y opresión. Alá dicta unas normas en el Corán, pero los musulmanes se toman la justicia por su cuenta. A la mujer se le prohíbe la libertad de expresión y pensamiento, están sometidas constantemente al control del hombre. Visten como manda su religión, o sus maridos y viven totalmente condicionadas e infravaloradas.</a:t>
            </a:r>
            <a:endParaRPr lang="es-ES" sz="2000" dirty="0">
              <a:solidFill>
                <a:srgbClr val="F7F2D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urka - copia 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859"/>
            <a:ext cx="9144000" cy="682228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accent2">
              <a:lumMod val="50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0_81c62_9aec3b9b_L.png"/>
          <p:cNvPicPr>
            <a:picLocks noGrp="1" noChangeAspect="1"/>
          </p:cNvPicPr>
          <p:nvPr>
            <p:ph idx="1"/>
          </p:nvPr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71472" y="0"/>
            <a:ext cx="7429552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3214678" y="571480"/>
            <a:ext cx="4357718" cy="68018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           </a:t>
            </a:r>
            <a:r>
              <a:rPr lang="es-ES" sz="2400" dirty="0" err="1" smtClean="0">
                <a:solidFill>
                  <a:srgbClr val="F7F2D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Burka</a:t>
            </a:r>
            <a:r>
              <a:rPr lang="es-ES" sz="2400" dirty="0" smtClean="0">
                <a:solidFill>
                  <a:srgbClr val="F7F2D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, </a:t>
            </a:r>
            <a:r>
              <a:rPr lang="es-ES" sz="2400" dirty="0" err="1" smtClean="0">
                <a:solidFill>
                  <a:srgbClr val="F7F2D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hijab</a:t>
            </a:r>
            <a:r>
              <a:rPr lang="es-ES" sz="2400" dirty="0" smtClean="0">
                <a:solidFill>
                  <a:srgbClr val="F7F2D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o velo</a:t>
            </a:r>
            <a:br>
              <a:rPr lang="es-ES" sz="2400" dirty="0" smtClean="0">
                <a:solidFill>
                  <a:srgbClr val="F7F2D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</a:br>
            <a:r>
              <a:rPr lang="es-ES" sz="2000" dirty="0" smtClean="0">
                <a:solidFill>
                  <a:srgbClr val="F7F2D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/>
            </a:r>
            <a:br>
              <a:rPr lang="es-ES" sz="2000" dirty="0" smtClean="0">
                <a:solidFill>
                  <a:srgbClr val="F7F2D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</a:br>
            <a:r>
              <a:rPr lang="es-ES" sz="2000" dirty="0" smtClean="0">
                <a:solidFill>
                  <a:srgbClr val="F7F2D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El </a:t>
            </a:r>
            <a:r>
              <a:rPr lang="es-ES" sz="2000" dirty="0" err="1" smtClean="0">
                <a:solidFill>
                  <a:srgbClr val="F7F2D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burka</a:t>
            </a:r>
            <a:r>
              <a:rPr lang="es-ES" sz="2000" dirty="0" smtClean="0">
                <a:solidFill>
                  <a:srgbClr val="F7F2D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 o </a:t>
            </a:r>
            <a:r>
              <a:rPr lang="es-ES" sz="2000" dirty="0" err="1" smtClean="0">
                <a:solidFill>
                  <a:srgbClr val="F7F2D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hijab</a:t>
            </a:r>
            <a:r>
              <a:rPr lang="es-ES" sz="2000" dirty="0" smtClean="0">
                <a:solidFill>
                  <a:srgbClr val="F7F2D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, es un velo que cubre el pelo, rostro, cuello y en ocasiones manos también.</a:t>
            </a:r>
            <a:br>
              <a:rPr lang="es-ES" sz="2000" dirty="0" smtClean="0">
                <a:solidFill>
                  <a:srgbClr val="F7F2D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</a:br>
            <a:r>
              <a:rPr lang="es-ES" sz="2000" dirty="0" smtClean="0">
                <a:solidFill>
                  <a:srgbClr val="F7F2D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Es una vestimenta impuesta a las mujeres por sus maridos y en el caso de las niñas, por sus padres. Alá obliga a las mujeres creyentes a usarlo en todo momento, diciendo que éste las protegerá de posibles abusos.</a:t>
            </a:r>
            <a:br>
              <a:rPr lang="es-ES" sz="2000" dirty="0" smtClean="0">
                <a:solidFill>
                  <a:srgbClr val="F7F2D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</a:br>
            <a:r>
              <a:rPr lang="es-ES" sz="2000" dirty="0" smtClean="0">
                <a:solidFill>
                  <a:srgbClr val="F7F2D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Alá dice que las mujeres deben de ocultar su belleza, para evitar excitar a los hombres y que éstos no las agredan. Por lo que si una mujer es agredida sexualmente mientras no lleva el </a:t>
            </a:r>
            <a:r>
              <a:rPr lang="es-ES" sz="2000" dirty="0" err="1" smtClean="0">
                <a:solidFill>
                  <a:srgbClr val="F7F2D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burk</a:t>
            </a:r>
            <a:r>
              <a:rPr lang="es-ES" sz="2000" dirty="0" smtClean="0">
                <a:solidFill>
                  <a:srgbClr val="F7F2D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, ella es culpable, por mostrar su belleza y provocar a los hombres.</a:t>
            </a:r>
            <a:br>
              <a:rPr lang="es-ES" sz="2000" dirty="0" smtClean="0">
                <a:solidFill>
                  <a:srgbClr val="F7F2D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</a:br>
            <a:endParaRPr lang="es-ES" sz="2000" dirty="0" smtClean="0">
              <a:solidFill>
                <a:srgbClr val="F7F2D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endParaRPr lang="es-ES" dirty="0" smtClean="0">
              <a:solidFill>
                <a:srgbClr val="F7F2D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>
              <a:solidFill>
                <a:srgbClr val="F7F2D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9622"/>
            <a:ext cx="9144000" cy="511875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857232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  <a:shade val="30000"/>
                  <a:satMod val="11500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V="1">
            <a:off x="0" y="6000768"/>
            <a:ext cx="9144000" cy="857232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  <a:shade val="30000"/>
                  <a:satMod val="11500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3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516855-afghanistan-belgium-religion-islam-politic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E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12_262747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4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70_I_Burk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2313" y="0"/>
            <a:ext cx="6779373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1214414" cy="68580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7929586" y="0"/>
            <a:ext cx="1214414" cy="68580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6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elo.revist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480"/>
            <a:ext cx="9209031" cy="5786478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071670" y="5000636"/>
            <a:ext cx="492922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solidFill>
                  <a:srgbClr val="F7F2D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- A las mujeres les está prohibido ir en coche o pasearse a pie por los barrios, así como entrar al gran bazar y sentarse en las tiendas</a:t>
            </a:r>
            <a:endParaRPr lang="es-ES" sz="2000" dirty="0">
              <a:solidFill>
                <a:srgbClr val="F7F2D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urk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_PROTESTA_CONTRA_EL_BURKA_41acb3b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6000760" y="5500702"/>
            <a:ext cx="262764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Protesta contra el </a:t>
            </a:r>
            <a:r>
              <a:rPr lang="es-ES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burka</a:t>
            </a:r>
            <a:endParaRPr lang="es-E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spd="slow" advTm="6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ujeres con niqab en Jordan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21546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CFC758D51783335151BE3CC6B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3108" y="0"/>
            <a:ext cx="502741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28662" cy="6858000"/>
          </a:xfrm>
          <a:prstGeom prst="rect">
            <a:avLst/>
          </a:prstGeom>
          <a:solidFill>
            <a:srgbClr val="6633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214414" y="0"/>
            <a:ext cx="857224" cy="6858000"/>
          </a:xfrm>
          <a:prstGeom prst="rect">
            <a:avLst/>
          </a:prstGeom>
          <a:solidFill>
            <a:srgbClr val="6633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143768" y="0"/>
            <a:ext cx="857256" cy="6858000"/>
          </a:xfrm>
          <a:prstGeom prst="rect">
            <a:avLst/>
          </a:prstGeom>
          <a:solidFill>
            <a:srgbClr val="6633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8358214" y="0"/>
            <a:ext cx="785786" cy="6858000"/>
          </a:xfrm>
          <a:prstGeom prst="rect">
            <a:avLst/>
          </a:prstGeom>
          <a:solidFill>
            <a:srgbClr val="6633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6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0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9088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7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5286380" y="4286256"/>
            <a:ext cx="357186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- No pueden repudiar al marido, ya que tienen que dar explicaciones, en cambio los hombres pueden hacerlo sin que ello resulte una deshonra para su familia</a:t>
            </a:r>
            <a:r>
              <a:rPr lang="es-ES" sz="2400" dirty="0" smtClean="0">
                <a:solidFill>
                  <a:srgbClr val="0000FF"/>
                </a:solidFill>
                <a:latin typeface="Script MT Bold" pitchFamily="66" charset="0"/>
              </a:rPr>
              <a:t>.</a:t>
            </a:r>
            <a:endParaRPr lang="es-ES" sz="2400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 spd="slow" advTm="16000">
    <p:comb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6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9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4356"/>
            <a:ext cx="9144000" cy="542926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42942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6143644"/>
            <a:ext cx="9144000" cy="714356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6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  <p:bldP spid="6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10x102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8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8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00048495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86757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lemania-mujer-islamit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57232"/>
            <a:ext cx="9144064" cy="514353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2571736" y="6000768"/>
            <a:ext cx="464781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solidFill>
                  <a:srgbClr val="F7F2D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- Las mujeres deben ocultarse bajo el </a:t>
            </a:r>
            <a:r>
              <a:rPr lang="es-ES" sz="2000" dirty="0" err="1" smtClean="0">
                <a:solidFill>
                  <a:srgbClr val="F7F2D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burka</a:t>
            </a:r>
            <a:r>
              <a:rPr lang="es-ES" sz="2000" dirty="0" smtClean="0">
                <a:solidFill>
                  <a:srgbClr val="F7F2D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.</a:t>
            </a:r>
            <a:endParaRPr lang="es-ES" sz="2000" dirty="0">
              <a:solidFill>
                <a:srgbClr val="F7F2D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428596" y="5500702"/>
            <a:ext cx="27494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latin typeface="Script MT Bold" pitchFamily="66" charset="0"/>
              </a:rPr>
              <a:t>Alemania - mujer - islamita</a:t>
            </a:r>
            <a:endParaRPr lang="es-ES" dirty="0">
              <a:latin typeface="Script MT Bold" pitchFamily="66" charset="0"/>
            </a:endParaRPr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8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090397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p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855"/>
            <a:ext cx="9144000" cy="684414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p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13327"/>
            <a:ext cx="9144000" cy="6031345"/>
          </a:xfrm>
          <a:prstGeom prst="rect">
            <a:avLst/>
          </a:prstGeom>
        </p:spPr>
      </p:pic>
      <p:pic>
        <p:nvPicPr>
          <p:cNvPr id="5" name="4 Imagen" descr="bp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p11.jpg-mujeres esperando turno para recibir la comida que da la organizacion world food progra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2214546" y="5929330"/>
            <a:ext cx="515051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Mujeres esperando turno para  recibir la comida </a:t>
            </a:r>
          </a:p>
          <a:p>
            <a:pPr algn="ctr"/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que da la organización  </a:t>
            </a:r>
            <a:r>
              <a:rPr lang="es-ES" sz="20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world</a:t>
            </a:r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 </a:t>
            </a:r>
            <a:r>
              <a:rPr lang="es-ES" sz="20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food</a:t>
            </a:r>
            <a:endParaRPr lang="es-ES" sz="2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spd="slow" advTm="6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p14.jpg"/>
          <p:cNvPicPr>
            <a:picLocks noChangeAspect="1"/>
          </p:cNvPicPr>
          <p:nvPr/>
        </p:nvPicPr>
        <p:blipFill>
          <a:blip r:embed="rId2"/>
          <a:srcRect l="937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p25.jpg-victima de un abuso consolada por otra mujer. pakistan.jpg"/>
          <p:cNvPicPr>
            <a:picLocks noChangeAspect="1"/>
          </p:cNvPicPr>
          <p:nvPr/>
        </p:nvPicPr>
        <p:blipFill>
          <a:blip r:embed="rId2"/>
          <a:srcRect l="12458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428596" y="6215082"/>
            <a:ext cx="70848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Víctima de un abuso consolada por otra mujer -</a:t>
            </a:r>
            <a:r>
              <a:rPr lang="es-ES" sz="24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Pakistan</a:t>
            </a:r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spd="slow" advTm="6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urka--13604.jpg-El primer partido musulmán a escala nacional ya es una realidad en España.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3042" y="0"/>
            <a:ext cx="589259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571472" cy="6858000"/>
          </a:xfrm>
          <a:prstGeom prst="rect">
            <a:avLst/>
          </a:prstGeom>
          <a:solidFill>
            <a:schemeClr val="tx1">
              <a:lumMod val="50000"/>
            </a:schemeClr>
          </a:solidFill>
          <a:ln>
            <a:solidFill>
              <a:schemeClr val="tx1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000100" y="0"/>
            <a:ext cx="571472" cy="6858000"/>
          </a:xfrm>
          <a:prstGeom prst="rect">
            <a:avLst/>
          </a:prstGeom>
          <a:solidFill>
            <a:schemeClr val="tx1">
              <a:lumMod val="50000"/>
            </a:schemeClr>
          </a:solidFill>
          <a:ln>
            <a:solidFill>
              <a:schemeClr val="tx1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572428" y="0"/>
            <a:ext cx="571472" cy="6858000"/>
          </a:xfrm>
          <a:prstGeom prst="rect">
            <a:avLst/>
          </a:prstGeom>
          <a:solidFill>
            <a:schemeClr val="tx1">
              <a:lumMod val="50000"/>
            </a:schemeClr>
          </a:solidFill>
          <a:ln>
            <a:solidFill>
              <a:schemeClr val="tx1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8572528" y="0"/>
            <a:ext cx="571472" cy="6858000"/>
          </a:xfrm>
          <a:prstGeom prst="rect">
            <a:avLst/>
          </a:prstGeom>
          <a:solidFill>
            <a:schemeClr val="tx1">
              <a:lumMod val="50000"/>
            </a:schemeClr>
          </a:solidFill>
          <a:ln>
            <a:solidFill>
              <a:schemeClr val="tx1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2071670" y="5786454"/>
            <a:ext cx="520815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El primer partido  musulmán   a Escala  nacional</a:t>
            </a:r>
          </a:p>
          <a:p>
            <a:pPr algn="ctr"/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Ya es una realidad en España</a:t>
            </a:r>
            <a:endParaRPr lang="es-ES" sz="2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spd="slow" advTm="6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urqa-begging-image.jpg"/>
          <p:cNvPicPr>
            <a:picLocks noChangeAspect="1"/>
          </p:cNvPicPr>
          <p:nvPr/>
        </p:nvPicPr>
        <p:blipFill>
          <a:blip r:embed="rId2"/>
          <a:srcRect l="10670" t="312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0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GRUPO MUJERES.jpg"/>
          <p:cNvPicPr>
            <a:picLocks noChangeAspect="1"/>
          </p:cNvPicPr>
          <p:nvPr/>
        </p:nvPicPr>
        <p:blipFill>
          <a:blip r:embed="rId2"/>
          <a:srcRect r="1458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7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210149" cy="557214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2643174" y="5500702"/>
            <a:ext cx="371477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solidFill>
                  <a:srgbClr val="F7F2D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- Las hijas reciben una parte de la herencia, aunque sólo la mitad de lo asignado a los hijos.</a:t>
            </a:r>
            <a:endParaRPr lang="es-ES" sz="2000" dirty="0">
              <a:solidFill>
                <a:srgbClr val="F7F2D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>
    <p:comb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D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5786" y="0"/>
            <a:ext cx="5992427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571472" cy="6858000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solidFill>
              <a:schemeClr val="tx1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000100" y="0"/>
            <a:ext cx="571472" cy="6858000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solidFill>
              <a:schemeClr val="tx1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572428" y="0"/>
            <a:ext cx="571472" cy="6858000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solidFill>
              <a:schemeClr val="tx1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8572528" y="0"/>
            <a:ext cx="571472" cy="6858000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solidFill>
              <a:schemeClr val="tx1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6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iapositiva5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30000">
    <p:comb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iapositiva5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30000">
    <p:comb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riverslicense87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4356"/>
            <a:ext cx="9188850" cy="550072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714356"/>
          </a:xfrm>
          <a:prstGeom prst="rect">
            <a:avLst/>
          </a:prstGeom>
          <a:solidFill>
            <a:srgbClr val="003399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6143644"/>
            <a:ext cx="9144000" cy="714356"/>
          </a:xfrm>
          <a:prstGeom prst="rect">
            <a:avLst/>
          </a:prstGeom>
          <a:solidFill>
            <a:srgbClr val="003399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B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C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8794" y="-10126"/>
            <a:ext cx="5214974" cy="686812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rupo de mujeres con 'niqab' protestan ante el parlamento yemení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5185" y="0"/>
            <a:ext cx="567363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1928794" y="5929330"/>
            <a:ext cx="378404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Mujeres con  </a:t>
            </a:r>
            <a:r>
              <a:rPr lang="es-ES" sz="20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Niqab</a:t>
            </a:r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 protestan ante</a:t>
            </a:r>
          </a:p>
          <a:p>
            <a:pPr algn="ctr"/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El parlamento yemeni </a:t>
            </a:r>
            <a:endParaRPr lang="es-ES" sz="2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spd="slow" advTm="6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ujeresquenosonrien608x40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8604"/>
            <a:ext cx="9144000" cy="601860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leida_nicab_ARAIMA20110119_0079_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0"/>
            <a:ext cx="8572528" cy="528638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0" y="5357826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rgbClr val="F7F2D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- Las niñas que tienen su primera menstruación, a partir de los 9 años son consideradas mujeres adultas, por lo que se les busca marido. La familia materna no tendrá ningún derecho respecto a la elección del marido, será la familia del hombre quien escoja una mujer. La mujer deberá acatarse a la decisión y aceptar al marido, le guste o no.</a:t>
            </a:r>
            <a:endParaRPr lang="es-ES" dirty="0">
              <a:solidFill>
                <a:srgbClr val="F7F2D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25000">
    <p:comb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ondres,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076" y="0"/>
            <a:ext cx="9179076" cy="5429264"/>
          </a:xfrm>
          <a:prstGeom prst="rect">
            <a:avLst/>
          </a:prstGeom>
        </p:spPr>
      </p:pic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ujeres con Burka en Afganistá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1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214282" y="5072074"/>
            <a:ext cx="892971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solidFill>
                  <a:srgbClr val="F7F2D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- Las esposas deben aceptar a las otras mujeres de su marido en casa, ya que el matrimonio islámico es </a:t>
            </a:r>
            <a:r>
              <a:rPr lang="es-ES" sz="2000" dirty="0" err="1" smtClean="0">
                <a:solidFill>
                  <a:srgbClr val="F7F2D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poligámico</a:t>
            </a:r>
            <a:r>
              <a:rPr lang="es-ES" sz="2000" dirty="0" smtClean="0">
                <a:solidFill>
                  <a:srgbClr val="F7F2D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. Los hombres pueden casarse hasta con 4 mujeres.- Las mujeres son fuertemente castigadas, incluso con tortura y muerte, por adulterio o por cualquier tipo de relación extramatrimonial, incluso estando divorciadas</a:t>
            </a:r>
            <a:endParaRPr lang="es-ES" sz="2000" dirty="0">
              <a:solidFill>
                <a:srgbClr val="F7F2D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25000">
    <p:comb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audi Arabia Burka 2.jpg-Existe un país en el mundo donde las mujeres no tienen permiso para manejar. Tampoco pueden votar y ni siquiera pueden cam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1" y="0"/>
            <a:ext cx="9144021" cy="535782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0" y="5429264"/>
            <a:ext cx="892971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solidFill>
                  <a:srgbClr val="F7F2D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Existe un país en el mundo done las mujeres no tienen permiso para manejar ,tampoco pueden votar , ni siquiera pueden caminar solas –Arabia saudí–</a:t>
            </a:r>
          </a:p>
          <a:p>
            <a:pPr algn="ctr"/>
            <a:r>
              <a:rPr lang="es-ES" sz="2000" dirty="0" smtClean="0">
                <a:solidFill>
                  <a:srgbClr val="F7F2D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es-ES" sz="2000" dirty="0" smtClean="0">
                <a:solidFill>
                  <a:srgbClr val="F7F2D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Se les prohíbe también reunirse en grupos públicamente</a:t>
            </a:r>
            <a:r>
              <a:rPr lang="es-ES" sz="2000" dirty="0" smtClean="0">
                <a:solidFill>
                  <a:srgbClr val="F7F2D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.  </a:t>
            </a:r>
            <a:endParaRPr lang="es-ES" sz="2000" dirty="0">
              <a:solidFill>
                <a:srgbClr val="F7F2D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lide0002_image0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5016" cy="564357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214282" y="5572140"/>
            <a:ext cx="871543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rgbClr val="F7F2D1"/>
                </a:solidFill>
                <a:latin typeface="Script MT Bold" pitchFamily="66" charset="0"/>
              </a:rPr>
              <a:t>- Las mujeres con menstruación no pueden entrar en las mezquitas, orar o mantener relaciones sexuales. Además no pueden leer el Corán ni tocarlo. La ropa manchada de las mujeres con menstruación es impura.</a:t>
            </a:r>
            <a:br>
              <a:rPr lang="es-ES" dirty="0" smtClean="0">
                <a:solidFill>
                  <a:srgbClr val="F7F2D1"/>
                </a:solidFill>
                <a:latin typeface="Script MT Bold" pitchFamily="66" charset="0"/>
              </a:rPr>
            </a:br>
            <a:r>
              <a:rPr lang="es-ES" dirty="0" smtClean="0">
                <a:solidFill>
                  <a:srgbClr val="F7F2D1"/>
                </a:solidFill>
                <a:latin typeface="Script MT Bold" pitchFamily="66" charset="0"/>
              </a:rPr>
              <a:t>                   </a:t>
            </a:r>
          </a:p>
          <a:p>
            <a:endParaRPr lang="es-ES" dirty="0" smtClean="0">
              <a:solidFill>
                <a:sysClr val="windowText" lastClr="000000"/>
              </a:solidFill>
            </a:endParaRPr>
          </a:p>
          <a:p>
            <a:endParaRPr lang="es-ES" dirty="0" smtClean="0"/>
          </a:p>
          <a:p>
            <a:endParaRPr lang="es-ES" dirty="0"/>
          </a:p>
        </p:txBody>
      </p:sp>
    </p:spTree>
  </p:cSld>
  <p:clrMapOvr>
    <a:masterClrMapping/>
  </p:clrMapOvr>
  <p:transition spd="slow" advTm="2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lide0005_image03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8604"/>
            <a:ext cx="9144001" cy="607220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sla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0" y="5072074"/>
            <a:ext cx="257176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solidFill>
                  <a:schemeClr val="bg1"/>
                </a:solidFill>
                <a:latin typeface="Script MT Bold" pitchFamily="66" charset="0"/>
              </a:rPr>
              <a:t>- El domicilio conyugal se convierte en lugar de reclusión y obediencia al marido.</a:t>
            </a:r>
            <a:br>
              <a:rPr lang="es-ES" sz="2000" dirty="0" smtClean="0">
                <a:solidFill>
                  <a:schemeClr val="bg1"/>
                </a:solidFill>
                <a:latin typeface="Script MT Bold" pitchFamily="66" charset="0"/>
              </a:rPr>
            </a:br>
            <a:endParaRPr lang="es-ES" sz="2000" dirty="0"/>
          </a:p>
        </p:txBody>
      </p:sp>
    </p:spTree>
  </p:cSld>
  <p:clrMapOvr>
    <a:masterClrMapping/>
  </p:clrMapOvr>
  <p:transition spd="slow" advTm="14000">
    <p:comb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lide0008_image04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1594" y="285728"/>
            <a:ext cx="9165594" cy="607220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accent2">
              <a:lumMod val="50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0_81c62_9aec3b9b_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642910" y="0"/>
            <a:ext cx="7429552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3071802" y="394692"/>
            <a:ext cx="4786346" cy="60939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F7F2D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Castigos que establece</a:t>
            </a:r>
          </a:p>
          <a:p>
            <a:pPr algn="ctr"/>
            <a:r>
              <a:rPr lang="es-ES" sz="2400" dirty="0" smtClean="0">
                <a:solidFill>
                  <a:srgbClr val="F7F2D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la ley islámica</a:t>
            </a:r>
            <a:r>
              <a:rPr lang="es-ES" sz="2800" dirty="0" smtClean="0">
                <a:solidFill>
                  <a:srgbClr val="F7F2D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/>
            </a:r>
            <a:br>
              <a:rPr lang="es-ES" sz="2800" dirty="0" smtClean="0">
                <a:solidFill>
                  <a:srgbClr val="F7F2D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</a:br>
            <a:r>
              <a:rPr lang="es-ES" dirty="0" smtClean="0">
                <a:solidFill>
                  <a:srgbClr val="F7F2D1"/>
                </a:solidFill>
                <a:latin typeface="Script MT Bold" pitchFamily="66" charset="0"/>
              </a:rPr>
              <a:t/>
            </a:r>
            <a:br>
              <a:rPr lang="es-ES" dirty="0" smtClean="0">
                <a:solidFill>
                  <a:srgbClr val="F7F2D1"/>
                </a:solidFill>
                <a:latin typeface="Script MT Bold" pitchFamily="66" charset="0"/>
              </a:rPr>
            </a:br>
            <a:endParaRPr lang="es-ES" dirty="0" smtClean="0">
              <a:solidFill>
                <a:srgbClr val="F7F2D1"/>
              </a:solidFill>
              <a:latin typeface="Script MT Bold" pitchFamily="66" charset="0"/>
            </a:endParaRPr>
          </a:p>
          <a:p>
            <a:pPr algn="ctr"/>
            <a:r>
              <a:rPr lang="es-ES" dirty="0" smtClean="0">
                <a:solidFill>
                  <a:srgbClr val="F7F2D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- adulterio: lapidación</a:t>
            </a:r>
            <a:br>
              <a:rPr lang="es-ES" dirty="0" smtClean="0">
                <a:solidFill>
                  <a:srgbClr val="F7F2D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</a:br>
            <a:r>
              <a:rPr lang="es-ES" dirty="0" smtClean="0">
                <a:solidFill>
                  <a:srgbClr val="F7F2D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- prostitución: lapidación</a:t>
            </a:r>
            <a:br>
              <a:rPr lang="es-ES" dirty="0" smtClean="0">
                <a:solidFill>
                  <a:srgbClr val="F7F2D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</a:br>
            <a:r>
              <a:rPr lang="es-ES" dirty="0" smtClean="0">
                <a:solidFill>
                  <a:srgbClr val="F7F2D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- asesinato: lapidación</a:t>
            </a:r>
            <a:br>
              <a:rPr lang="es-ES" dirty="0" smtClean="0">
                <a:solidFill>
                  <a:srgbClr val="F7F2D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</a:br>
            <a:r>
              <a:rPr lang="es-ES" dirty="0" smtClean="0">
                <a:solidFill>
                  <a:srgbClr val="F7F2D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- robo: amputación</a:t>
            </a:r>
            <a:br>
              <a:rPr lang="es-ES" dirty="0" smtClean="0">
                <a:solidFill>
                  <a:srgbClr val="F7F2D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</a:br>
            <a:r>
              <a:rPr lang="es-ES" dirty="0" smtClean="0">
                <a:solidFill>
                  <a:srgbClr val="F7F2D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- beber alcohol: azotes y palizas</a:t>
            </a:r>
            <a:br>
              <a:rPr lang="es-ES" dirty="0" smtClean="0">
                <a:solidFill>
                  <a:srgbClr val="F7F2D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</a:br>
            <a:r>
              <a:rPr lang="es-ES" dirty="0" smtClean="0">
                <a:solidFill>
                  <a:srgbClr val="F7F2D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- falta de respeto al ramadán: flagelación (latigazos)</a:t>
            </a:r>
            <a:br>
              <a:rPr lang="es-ES" dirty="0" smtClean="0">
                <a:solidFill>
                  <a:srgbClr val="F7F2D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</a:br>
            <a:r>
              <a:rPr lang="es-ES" dirty="0" smtClean="0">
                <a:solidFill>
                  <a:srgbClr val="F7F2D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países con castigos corporales</a:t>
            </a:r>
            <a:br>
              <a:rPr lang="es-ES" dirty="0" smtClean="0">
                <a:solidFill>
                  <a:srgbClr val="F7F2D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</a:br>
            <a:r>
              <a:rPr lang="es-ES" dirty="0" smtClean="0">
                <a:solidFill>
                  <a:srgbClr val="F7F2D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algunos de los países donde se aplican los castigos corporales a mujeres (lapidación, flagelación, etc..) son: </a:t>
            </a:r>
            <a:r>
              <a:rPr lang="es-ES" dirty="0" smtClean="0">
                <a:solidFill>
                  <a:srgbClr val="F7F2D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Arabia Saudita, Brunéi Darussalam, Emiratos Árabes Unidos, Iraq, Irán, Malasia, Nigeria, Pakistán, Singapur, Somalia, Sudán o Yemen.</a:t>
            </a:r>
            <a:r>
              <a:rPr lang="es-ES" dirty="0" smtClean="0">
                <a:solidFill>
                  <a:srgbClr val="F7F2D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/>
            </a:r>
            <a:br>
              <a:rPr lang="es-ES" dirty="0" smtClean="0">
                <a:solidFill>
                  <a:srgbClr val="F7F2D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</a:br>
            <a:endParaRPr lang="es-ES" dirty="0" smtClean="0">
              <a:solidFill>
                <a:srgbClr val="F7F2D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pPr algn="ctr"/>
            <a:endParaRPr lang="es-ES" dirty="0" smtClean="0">
              <a:solidFill>
                <a:srgbClr val="F7F2D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>
              <a:solidFill>
                <a:srgbClr val="F7F2D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1">
              <a:lumMod val="50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A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80429"/>
            <a:ext cx="9144000" cy="569714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3857620" y="6286520"/>
            <a:ext cx="11945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Lapidación</a:t>
            </a:r>
            <a:endParaRPr lang="es-ES" dirty="0"/>
          </a:p>
        </p:txBody>
      </p:sp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p7.jpg-NIÑA AFGANA DE 17 AÑOS VICTIMA DE UN ATAQUE CON ÁCID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28670"/>
            <a:ext cx="9092109" cy="500066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3286116" y="6072206"/>
            <a:ext cx="192943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latin typeface="Script MT Bold" pitchFamily="66" charset="0"/>
              </a:rPr>
              <a:t>Efectos del ácido</a:t>
            </a:r>
            <a:endParaRPr lang="es-ES" sz="2000" dirty="0">
              <a:latin typeface="Script MT Bold" pitchFamily="66" charset="0"/>
            </a:endParaRPr>
          </a:p>
        </p:txBody>
      </p:sp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1">
              <a:lumMod val="75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kvinna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210610" cy="592933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CuadroTexto"/>
          <p:cNvSpPr txBox="1"/>
          <p:nvPr/>
        </p:nvSpPr>
        <p:spPr>
          <a:xfrm>
            <a:off x="3786182" y="6072206"/>
            <a:ext cx="87677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Azotes</a:t>
            </a:r>
            <a:endParaRPr lang="es-E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C0036"/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lide0021_image0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2660" y="0"/>
            <a:ext cx="9166660" cy="578645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3786182" y="5929330"/>
            <a:ext cx="17572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latin typeface="Script MT Bold" pitchFamily="66" charset="0"/>
              </a:rPr>
              <a:t>Sin palabras…</a:t>
            </a:r>
            <a:endParaRPr lang="es-ES" sz="2000" dirty="0">
              <a:latin typeface="Script MT Bold" pitchFamily="66" charset="0"/>
            </a:endParaRPr>
          </a:p>
        </p:txBody>
      </p:sp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2">
              <a:lumMod val="50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slide0021_image0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15" y="0"/>
            <a:ext cx="9128785" cy="550070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CuadroTexto"/>
          <p:cNvSpPr txBox="1"/>
          <p:nvPr/>
        </p:nvSpPr>
        <p:spPr>
          <a:xfrm>
            <a:off x="3643306" y="5857892"/>
            <a:ext cx="17572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latin typeface="Script MT Bold" pitchFamily="66" charset="0"/>
              </a:rPr>
              <a:t>Sin palabras…</a:t>
            </a:r>
            <a:endParaRPr lang="es-ES" sz="2000" dirty="0">
              <a:latin typeface="Script MT Bold" pitchFamily="66" charset="0"/>
            </a:endParaRPr>
          </a:p>
        </p:txBody>
      </p:sp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aliban_kills_womanvi-v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0851" y="0"/>
            <a:ext cx="9184851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3357554" y="5929330"/>
            <a:ext cx="24814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latin typeface="Script MT Bold" pitchFamily="66" charset="0"/>
              </a:rPr>
              <a:t>Huelgan las palabras</a:t>
            </a:r>
            <a:endParaRPr lang="es-ES" sz="2000" dirty="0">
              <a:latin typeface="Script MT Bold" pitchFamily="66" charset="0"/>
            </a:endParaRPr>
          </a:p>
        </p:txBody>
      </p:sp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7F2D1"/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lide0021_image0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5594" cy="607220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3571868" y="6143644"/>
            <a:ext cx="175881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solidFill>
                  <a:schemeClr val="bg2">
                    <a:lumMod val="75000"/>
                  </a:schemeClr>
                </a:solidFill>
                <a:latin typeface="Script MT Bold" pitchFamily="66" charset="0"/>
              </a:rPr>
              <a:t>Efecto del ácido</a:t>
            </a:r>
            <a:endParaRPr lang="es-ES" sz="2000" dirty="0">
              <a:solidFill>
                <a:schemeClr val="bg2">
                  <a:lumMod val="75000"/>
                </a:schemeClr>
              </a:solidFill>
              <a:latin typeface="Script MT Bold" pitchFamily="66" charset="0"/>
            </a:endParaRPr>
          </a:p>
        </p:txBody>
      </p:sp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8A0000"/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576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920" y="857232"/>
            <a:ext cx="9119080" cy="521497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3399"/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94866_burka_conunpar_ok_2012010912234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7166"/>
            <a:ext cx="9101844" cy="607223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accent2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Marcador de contenido" descr="13010812055844509.png"/>
          <p:cNvPicPr>
            <a:picLocks noGrp="1" noChangeAspect="1"/>
          </p:cNvPicPr>
          <p:nvPr>
            <p:ph idx="1"/>
          </p:nvPr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0"/>
            <a:ext cx="9144001" cy="6858000"/>
          </a:xfrm>
        </p:spPr>
      </p:pic>
      <p:sp>
        <p:nvSpPr>
          <p:cNvPr id="4" name="3 Rectángulo"/>
          <p:cNvSpPr/>
          <p:nvPr/>
        </p:nvSpPr>
        <p:spPr>
          <a:xfrm>
            <a:off x="3857620" y="5143512"/>
            <a:ext cx="307181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500034" y="428604"/>
            <a:ext cx="8001055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solidFill>
                  <a:srgbClr val="F7F2D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Nunca vi a ninguna asociación feminista manifestarse en defensa de la mujer musulmana , sí las vi hacerlo en defensa de la utilización de la imagen de la mujer en anuncios y similares, cuando es una profesión que ejercen por propia voluntad y además muy bien pagada también contra el machismo , pero el machismo de andar por casa ¿esto no es machismo?¿un machismo salvaje y cruel?¿cuando se levantaran voces en defensa de la mujer musulmana? en lugar de mirar para otro lado Lo mismo cabe decir de los gobernantes de los distintos países , incluido el nuestro, todos miran para otro lado , cuestión de intereses.</a:t>
            </a:r>
            <a:br>
              <a:rPr lang="es-ES" sz="2000" dirty="0" smtClean="0">
                <a:solidFill>
                  <a:srgbClr val="F7F2D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</a:br>
            <a:r>
              <a:rPr lang="es-ES" sz="2000" dirty="0" smtClean="0">
                <a:solidFill>
                  <a:srgbClr val="F7F2D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En Francia se ha prohibido utilizar el </a:t>
            </a:r>
            <a:r>
              <a:rPr lang="es-ES" sz="2000" dirty="0" err="1" smtClean="0">
                <a:solidFill>
                  <a:srgbClr val="F7F2D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burka</a:t>
            </a:r>
            <a:r>
              <a:rPr lang="es-ES" sz="2000" dirty="0" smtClean="0">
                <a:solidFill>
                  <a:srgbClr val="F7F2D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en le </a:t>
            </a:r>
            <a:r>
              <a:rPr lang="es-ES" sz="2000" dirty="0" err="1" smtClean="0">
                <a:solidFill>
                  <a:srgbClr val="F7F2D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calle.Noruega</a:t>
            </a:r>
            <a:r>
              <a:rPr lang="es-ES" sz="2000" dirty="0" smtClean="0">
                <a:solidFill>
                  <a:srgbClr val="F7F2D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ha prohibido las financiaciones de Arabia Saudí para la construcción de mezquitas, mientras no se permita las iglesias en dicho país. Ojalá sea un comienzo de frenar a los musulmanes . Al final le presentamos dos video con explicaciones de como debe de ser golpeada una mujer, y el segundo testimonio de una venganza , son de poca duración, y siento no poderles ofrecer uno que no encuentro del mismo tema de un </a:t>
            </a:r>
            <a:r>
              <a:rPr lang="es-ES" sz="2000" dirty="0" err="1" smtClean="0">
                <a:solidFill>
                  <a:srgbClr val="F7F2D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Iman</a:t>
            </a:r>
            <a:r>
              <a:rPr lang="es-ES" sz="2000" dirty="0" smtClean="0">
                <a:solidFill>
                  <a:srgbClr val="F7F2D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en una mezquita en Fuengirola , bastante completo y que aunque fue denunciado, quedó en nada.</a:t>
            </a:r>
          </a:p>
          <a:p>
            <a:endParaRPr lang="es-ES" sz="2000" dirty="0" smtClean="0">
              <a:solidFill>
                <a:srgbClr val="F7F2D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r>
              <a:rPr lang="es-ES" sz="2000" dirty="0" err="1" smtClean="0">
                <a:solidFill>
                  <a:srgbClr val="F7F2D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Pacolmo</a:t>
            </a:r>
            <a:r>
              <a:rPr lang="es-ES" sz="2000" dirty="0" smtClean="0">
                <a:solidFill>
                  <a:srgbClr val="F7F2D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/>
            </a:r>
            <a:br>
              <a:rPr lang="es-ES" sz="2000" dirty="0" smtClean="0">
                <a:solidFill>
                  <a:srgbClr val="F7F2D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</a:br>
            <a:endParaRPr lang="es-ES" sz="2000" dirty="0" smtClean="0">
              <a:solidFill>
                <a:srgbClr val="F7F2D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endParaRPr lang="es-ES" sz="2000" dirty="0">
              <a:solidFill>
                <a:srgbClr val="F7F2D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8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</p:spTree>
    <p:controls>
      <p:control spid="1026" name="ShockwaveFlash1" r:id="rId2" imgW="9142560" imgH="6856560"/>
    </p:controls>
  </p:cSld>
  <p:clrMapOvr>
    <a:masterClrMapping/>
  </p:clrMapOvr>
  <p:transition spd="slow" advTm="142000">
    <p:sndAc>
      <p:endSnd/>
    </p:sndAc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</p:spTree>
    <p:controls>
      <p:control spid="2052" name="ShockwaveFlash1" r:id="rId2" imgW="9142560" imgH="6856560"/>
    </p:controls>
  </p:cSld>
  <p:clrMapOvr>
    <a:masterClrMapping/>
  </p:clrMapOvr>
  <p:transition spd="slow" advTm="110000"/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Chadia_salon_casa.jpg"/>
          <p:cNvPicPr>
            <a:picLocks noChangeAspect="1"/>
          </p:cNvPicPr>
          <p:nvPr/>
        </p:nvPicPr>
        <p:blipFill>
          <a:blip r:embed="rId2"/>
          <a:srcRect l="373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7044" name="Picture 4" descr="glittertextmaker.info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14745" y="6213857"/>
            <a:ext cx="2571768" cy="3107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70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70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70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870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-MUJERES MUSULMANAS-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--MUJERES MUSULMANAS--</Template>
  <TotalTime>0</TotalTime>
  <Words>595</Words>
  <Application>Microsoft Office PowerPoint</Application>
  <PresentationFormat>Presentación en pantalla (4:3)</PresentationFormat>
  <Paragraphs>55</Paragraphs>
  <Slides>69</Slides>
  <Notes>2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69</vt:i4>
      </vt:variant>
    </vt:vector>
  </HeadingPairs>
  <TitlesOfParts>
    <vt:vector size="71" baseType="lpstr">
      <vt:lpstr>--MUJERES MUSULMANAS--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2013-02-27T18:52:40Z</dcterms:created>
  <dcterms:modified xsi:type="dcterms:W3CDTF">2013-02-27T19:21:44Z</dcterms:modified>
</cp:coreProperties>
</file>